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31" r:id="rId6"/>
    <p:sldId id="341" r:id="rId7"/>
    <p:sldId id="350" r:id="rId8"/>
    <p:sldId id="352" r:id="rId9"/>
    <p:sldId id="349" r:id="rId10"/>
    <p:sldId id="351" r:id="rId11"/>
    <p:sldId id="354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E0C1B0-371F-4724-8E70-DF31A1F6689D}" v="1" dt="2022-10-07T13:03:19.674"/>
    <p1510:client id="{58E689CE-77C1-436E-9D9B-8CDEA0269F17}" v="16" dt="2022-10-06T13:42:24.0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99"/>
    <p:restoredTop sz="86391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58E689CE-77C1-436E-9D9B-8CDEA0269F17}"/>
    <pc:docChg chg="modSld">
      <pc:chgData name="Eve Thould" userId="38451c84653f422f" providerId="LiveId" clId="{58E689CE-77C1-436E-9D9B-8CDEA0269F17}" dt="2022-10-06T13:42:48.863" v="46" actId="20577"/>
      <pc:docMkLst>
        <pc:docMk/>
      </pc:docMkLst>
      <pc:sldChg chg="addSp delSp modSp mod modNotesTx">
        <pc:chgData name="Eve Thould" userId="38451c84653f422f" providerId="LiveId" clId="{58E689CE-77C1-436E-9D9B-8CDEA0269F17}" dt="2022-10-06T13:39:41.064" v="17" actId="20577"/>
        <pc:sldMkLst>
          <pc:docMk/>
          <pc:sldMk cId="2566656462" sldId="341"/>
        </pc:sldMkLst>
        <pc:spChg chg="mod">
          <ac:chgData name="Eve Thould" userId="38451c84653f422f" providerId="LiveId" clId="{58E689CE-77C1-436E-9D9B-8CDEA0269F17}" dt="2022-10-06T13:36:33.740" v="4" actId="20577"/>
          <ac:spMkLst>
            <pc:docMk/>
            <pc:sldMk cId="2566656462" sldId="341"/>
            <ac:spMk id="3" creationId="{00000000-0000-0000-0000-000000000000}"/>
          </ac:spMkLst>
        </pc:spChg>
        <pc:picChg chg="add mod">
          <ac:chgData name="Eve Thould" userId="38451c84653f422f" providerId="LiveId" clId="{58E689CE-77C1-436E-9D9B-8CDEA0269F17}" dt="2022-10-06T13:39:34.703" v="11" actId="14826"/>
          <ac:picMkLst>
            <pc:docMk/>
            <pc:sldMk cId="2566656462" sldId="341"/>
            <ac:picMk id="4" creationId="{90C6FBD7-22ED-4401-A55D-C890524D11A8}"/>
          </ac:picMkLst>
        </pc:picChg>
        <pc:picChg chg="del">
          <ac:chgData name="Eve Thould" userId="38451c84653f422f" providerId="LiveId" clId="{58E689CE-77C1-436E-9D9B-8CDEA0269F17}" dt="2022-10-06T13:39:04.722" v="5" actId="21"/>
          <ac:picMkLst>
            <pc:docMk/>
            <pc:sldMk cId="2566656462" sldId="341"/>
            <ac:picMk id="1026" creationId="{1B4FAC30-90FA-2C4D-BE4E-6BAF72CD608E}"/>
          </ac:picMkLst>
        </pc:picChg>
      </pc:sldChg>
      <pc:sldChg chg="addSp modSp">
        <pc:chgData name="Eve Thould" userId="38451c84653f422f" providerId="LiveId" clId="{58E689CE-77C1-436E-9D9B-8CDEA0269F17}" dt="2022-10-06T13:41:45.507" v="31" actId="1076"/>
        <pc:sldMkLst>
          <pc:docMk/>
          <pc:sldMk cId="3276794634" sldId="349"/>
        </pc:sldMkLst>
        <pc:picChg chg="add mod">
          <ac:chgData name="Eve Thould" userId="38451c84653f422f" providerId="LiveId" clId="{58E689CE-77C1-436E-9D9B-8CDEA0269F17}" dt="2022-10-06T13:41:45.507" v="31" actId="1076"/>
          <ac:picMkLst>
            <pc:docMk/>
            <pc:sldMk cId="3276794634" sldId="349"/>
            <ac:picMk id="2050" creationId="{E06FF2EA-118F-4EA6-B861-36FE4229009B}"/>
          </ac:picMkLst>
        </pc:picChg>
      </pc:sldChg>
      <pc:sldChg chg="modSp mod">
        <pc:chgData name="Eve Thould" userId="38451c84653f422f" providerId="LiveId" clId="{58E689CE-77C1-436E-9D9B-8CDEA0269F17}" dt="2022-10-06T13:39:53.315" v="23" actId="20577"/>
        <pc:sldMkLst>
          <pc:docMk/>
          <pc:sldMk cId="1097297885" sldId="350"/>
        </pc:sldMkLst>
        <pc:spChg chg="mod">
          <ac:chgData name="Eve Thould" userId="38451c84653f422f" providerId="LiveId" clId="{58E689CE-77C1-436E-9D9B-8CDEA0269F17}" dt="2022-10-06T13:39:53.315" v="23" actId="20577"/>
          <ac:spMkLst>
            <pc:docMk/>
            <pc:sldMk cId="1097297885" sldId="350"/>
            <ac:spMk id="3" creationId="{00000000-0000-0000-0000-000000000000}"/>
          </ac:spMkLst>
        </pc:spChg>
      </pc:sldChg>
      <pc:sldChg chg="modSp mod modNotesTx">
        <pc:chgData name="Eve Thould" userId="38451c84653f422f" providerId="LiveId" clId="{58E689CE-77C1-436E-9D9B-8CDEA0269F17}" dt="2022-10-06T13:42:37.287" v="41" actId="20577"/>
        <pc:sldMkLst>
          <pc:docMk/>
          <pc:sldMk cId="222406785" sldId="351"/>
        </pc:sldMkLst>
        <pc:spChg chg="mod">
          <ac:chgData name="Eve Thould" userId="38451c84653f422f" providerId="LiveId" clId="{58E689CE-77C1-436E-9D9B-8CDEA0269F17}" dt="2022-10-06T13:42:34.401" v="40" actId="20577"/>
          <ac:spMkLst>
            <pc:docMk/>
            <pc:sldMk cId="222406785" sldId="351"/>
            <ac:spMk id="3" creationId="{00000000-0000-0000-0000-000000000000}"/>
          </ac:spMkLst>
        </pc:spChg>
        <pc:picChg chg="mod">
          <ac:chgData name="Eve Thould" userId="38451c84653f422f" providerId="LiveId" clId="{58E689CE-77C1-436E-9D9B-8CDEA0269F17}" dt="2022-10-06T13:42:24.001" v="32" actId="14826"/>
          <ac:picMkLst>
            <pc:docMk/>
            <pc:sldMk cId="222406785" sldId="351"/>
            <ac:picMk id="4" creationId="{01D359C6-4905-0C8D-F34F-633971835516}"/>
          </ac:picMkLst>
        </pc:picChg>
      </pc:sldChg>
      <pc:sldChg chg="modSp mod">
        <pc:chgData name="Eve Thould" userId="38451c84653f422f" providerId="LiveId" clId="{58E689CE-77C1-436E-9D9B-8CDEA0269F17}" dt="2022-10-06T13:42:48.863" v="46" actId="20577"/>
        <pc:sldMkLst>
          <pc:docMk/>
          <pc:sldMk cId="1319897331" sldId="354"/>
        </pc:sldMkLst>
        <pc:spChg chg="mod">
          <ac:chgData name="Eve Thould" userId="38451c84653f422f" providerId="LiveId" clId="{58E689CE-77C1-436E-9D9B-8CDEA0269F17}" dt="2022-10-06T13:42:48.863" v="46" actId="20577"/>
          <ac:spMkLst>
            <pc:docMk/>
            <pc:sldMk cId="1319897331" sldId="354"/>
            <ac:spMk id="3" creationId="{00000000-0000-0000-0000-000000000000}"/>
          </ac:spMkLst>
        </pc:spChg>
      </pc:sldChg>
    </pc:docChg>
  </pc:docChgLst>
  <pc:docChgLst>
    <pc:chgData name="Eve Thould" userId="38451c84653f422f" providerId="LiveId" clId="{25E0C1B0-371F-4724-8E70-DF31A1F6689D}"/>
    <pc:docChg chg="modSld">
      <pc:chgData name="Eve Thould" userId="38451c84653f422f" providerId="LiveId" clId="{25E0C1B0-371F-4724-8E70-DF31A1F6689D}" dt="2022-10-07T12:52:30.205" v="31" actId="20577"/>
      <pc:docMkLst>
        <pc:docMk/>
      </pc:docMkLst>
      <pc:sldChg chg="modSp mod">
        <pc:chgData name="Eve Thould" userId="38451c84653f422f" providerId="LiveId" clId="{25E0C1B0-371F-4724-8E70-DF31A1F6689D}" dt="2022-10-07T12:52:30.205" v="31" actId="20577"/>
        <pc:sldMkLst>
          <pc:docMk/>
          <pc:sldMk cId="0" sldId="256"/>
        </pc:sldMkLst>
        <pc:spChg chg="mod">
          <ac:chgData name="Eve Thould" userId="38451c84653f422f" providerId="LiveId" clId="{25E0C1B0-371F-4724-8E70-DF31A1F6689D}" dt="2022-10-07T12:52:30.205" v="31" actId="20577"/>
          <ac:spMkLst>
            <pc:docMk/>
            <pc:sldMk cId="0" sldId="256"/>
            <ac:spMk id="205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802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3804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-128"/>
                <a:cs typeface="ＭＳ Ｐゴシック" charset="-128"/>
              </a:rPr>
              <a:t>Tutor note: This question provides an opportunity for learners to share their knowledge of escalating a problem or concern, this could be in an education, a personal or a professional context. </a:t>
            </a:r>
            <a:endParaRPr lang="en-US" i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2704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Tutor note: This slide provides an opportunity for learners to apply and share their knowledge of feedback.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7913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057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ＭＳ Ｐゴシック" charset="-128"/>
              </a:rPr>
              <a:t>Tutor note: This question provides an opportunity for learners to share their knowledge of feedback and the relation of feedback to improvement.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ＭＳ Ｐゴシック" charset="-128"/>
            </a:endParaRPr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123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182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608609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6E8534-31BB-475D-70A5-0608E2864CB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67114" y="6086096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7. Business behaviours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  <p:sp>
        <p:nvSpPr>
          <p:cNvPr id="2053" name="Rectangle 15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Managing problems </a:t>
            </a:r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and feedback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how and when to escalate a problem or concern, and how this relates to job roles and accountability.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 the importance of giving and receiving feedback and how feedback can be used by individuals and the wider organisation to continually improve.</a:t>
            </a: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Escalate a problem or concern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59150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When issues occur at work you may need to escalate them to a manager or senior colleague.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Understanding how and when to escalate a problem or concern will reduce any conflict associated with the escalation. </a:t>
            </a:r>
            <a:endParaRPr lang="en-GB" dirty="0">
              <a:ea typeface="ＭＳ Ｐゴシック" pitchFamily="-105" charset="-128"/>
            </a:endParaRP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You can escalate a problem or concern by: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Trying to find a solution.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Working out who is best to escalate to.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Gathering facts and evidence on the situation.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Speaking with your manager.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Reporting to a higher manager (if appropriate).</a:t>
            </a: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90C6FBD7-22ED-4401-A55D-C890524D1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444208" y="1566485"/>
            <a:ext cx="2373976" cy="3140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6656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to escalate a problem or concern 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also important to understand when to escalate a problem in the workplace, in order to ensure that the problem can be dealt with appropriately and within a timely manner.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As a guide you should escalate a problem when: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going to increase cost to the organisation or make a project go over budget.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You do not have the authority to make a certain decision.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issue is causing a significant time delay or extra work. 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You have tried other solutions but are unable to resolve the issue.</a:t>
            </a:r>
          </a:p>
          <a:p>
            <a:pPr lvl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You need extra support due to your workload. </a:t>
            </a: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972978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Escalation</a:t>
            </a:r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Each person is accountable for the role that they are in and therefore it is their responsible to highlight any concerns or problems to the correct level of management.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This will allow the problem or concern to be dealt with quicker. It is important to understand when to escalate a problem and not let it develop into a bigger issue by not escalating.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Escalation has many different forms depending on the job role, for example if someone works on an IT service desk, escalation could be a daily task whereby they have tried to resolve a problem and have escalated the problem to the next level of support to resolve it.</a:t>
            </a: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ＭＳ Ｐゴシック" pitchFamily="-105" charset="-128"/>
              </a:rPr>
              <a:t>Question:</a:t>
            </a:r>
          </a:p>
          <a:p>
            <a:pPr marL="0" marR="0" lvl="0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ＭＳ Ｐゴシック" pitchFamily="-105" charset="-128"/>
              </a:rPr>
              <a:t>Have you ever had to escalate a problem or concern?</a:t>
            </a:r>
            <a:endParaRPr kumimoji="0" lang="en-US" sz="200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charset="-128"/>
            </a:endParaRPr>
          </a:p>
          <a:p>
            <a:pPr marL="0" lvl="1" indent="0"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buNone/>
            </a:pPr>
            <a:endParaRPr lang="en-US" dirty="0">
              <a:highlight>
                <a:srgbClr val="FFFF00"/>
              </a:highlight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GB" dirty="0">
              <a:highlight>
                <a:srgbClr val="FFFF00"/>
              </a:highlight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504012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Feedback in the workplace environment is important as it allows staff to learn more about strengths and weaknesses and areas that need particular focus in relation to their work.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Giving feedback also allows for any issues to be resolved and is an opportunity give others positive or constructive feedback. </a:t>
            </a:r>
          </a:p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Feedback can be used by both individuals and the wider organisation. It is important in order to help both parties understand their strengths, weakness and opportunities for improvement. </a:t>
            </a:r>
          </a:p>
          <a:p>
            <a:pPr marL="0" lvl="1" indent="0">
              <a:buNone/>
            </a:pPr>
            <a:endParaRPr lang="en-GB" dirty="0">
              <a:ea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06FF2EA-118F-4EA6-B861-36FE422900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47664" y="4437112"/>
            <a:ext cx="6391064" cy="170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6794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Individual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>
                <a:ea typeface="ＭＳ Ｐゴシック" pitchFamily="-105" charset="-128"/>
              </a:rPr>
              <a:t>Individuals can give feedback on the following areas: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How to improve morale in the workplace (an open and honest culture).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Increase staff productivity. 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Identify areas for improvement.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Identify areas that they do well                                                                (strengths).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Make staff feel better about                                                                 themselves. </a:t>
            </a:r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1D359C6-4905-0C8D-F34F-633971835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72000" y="2702740"/>
            <a:ext cx="4114259" cy="2789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06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Organisation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pPr marL="0" marR="0" lvl="1" indent="0" algn="l" defTabSz="914400" rtl="0" eaLnBrk="0" fontAlgn="base" latin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Tx/>
              <a:buFont typeface="Arial" pitchFamily="-105" charset="0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-105" charset="-128"/>
                <a:cs typeface="+mn-cs"/>
              </a:rPr>
              <a:t>Organisation feedback can result in: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The identification of areas for improvement in the organisation.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Action to be taken quicker to resolve problems.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Provision of invaluable insights across the organisation.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Continual improvement across the organisation in relation to processes, staffing and service. </a:t>
            </a:r>
          </a:p>
          <a:p>
            <a:pPr lvl="1"/>
            <a:r>
              <a:rPr lang="en-GB" dirty="0">
                <a:ea typeface="ＭＳ Ｐゴシック" pitchFamily="-105" charset="-128"/>
              </a:rPr>
              <a:t>Feedback from customers in areas such as products </a:t>
            </a:r>
            <a:r>
              <a:rPr lang="en-GB">
                <a:ea typeface="ＭＳ Ｐゴシック" pitchFamily="-105" charset="-128"/>
              </a:rPr>
              <a:t>and service.</a:t>
            </a:r>
            <a:endParaRPr lang="en-GB" dirty="0">
              <a:ea typeface="ＭＳ Ｐゴシック" pitchFamily="-105" charset="-128"/>
            </a:endParaRP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Question:</a:t>
            </a:r>
          </a:p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can feedback assist you in improving your work?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897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Rot="1" noMove="1" noResize="1" noEditPoints="1" noAdjustHandles="1" noChangeArrowheads="1" noChangeShapeType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4586</TotalTime>
  <Words>698</Words>
  <Application>Microsoft Office PowerPoint</Application>
  <PresentationFormat>On-screen Show (4:3)</PresentationFormat>
  <Paragraphs>72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Lucida Grande</vt:lpstr>
      <vt:lpstr>Times New Roman</vt:lpstr>
      <vt:lpstr>Default Design</vt:lpstr>
      <vt:lpstr>PowerPoint 7: Managing problems and feedback</vt:lpstr>
      <vt:lpstr>Learning objectives</vt:lpstr>
      <vt:lpstr>Escalate a problem or concern </vt:lpstr>
      <vt:lpstr>When to escalate a problem or concern </vt:lpstr>
      <vt:lpstr>Escalation</vt:lpstr>
      <vt:lpstr>Feedback</vt:lpstr>
      <vt:lpstr>Individual feedback</vt:lpstr>
      <vt:lpstr>Organisation feedback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179</cp:revision>
  <dcterms:created xsi:type="dcterms:W3CDTF">2013-05-28T00:38:54Z</dcterms:created>
  <dcterms:modified xsi:type="dcterms:W3CDTF">2022-10-10T07:47:05Z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