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handoutMasterIdLst>
    <p:handoutMasterId r:id="rId40"/>
  </p:handoutMasterIdLst>
  <p:sldIdLst>
    <p:sldId id="256" r:id="rId5"/>
    <p:sldId id="837" r:id="rId6"/>
    <p:sldId id="836" r:id="rId7"/>
    <p:sldId id="838" r:id="rId8"/>
    <p:sldId id="840" r:id="rId9"/>
    <p:sldId id="841" r:id="rId10"/>
    <p:sldId id="830" r:id="rId11"/>
    <p:sldId id="842" r:id="rId12"/>
    <p:sldId id="317" r:id="rId13"/>
    <p:sldId id="847" r:id="rId14"/>
    <p:sldId id="302" r:id="rId15"/>
    <p:sldId id="320" r:id="rId16"/>
    <p:sldId id="321" r:id="rId17"/>
    <p:sldId id="322" r:id="rId18"/>
    <p:sldId id="834" r:id="rId19"/>
    <p:sldId id="323" r:id="rId20"/>
    <p:sldId id="324" r:id="rId21"/>
    <p:sldId id="831" r:id="rId22"/>
    <p:sldId id="800" r:id="rId23"/>
    <p:sldId id="804" r:id="rId24"/>
    <p:sldId id="806" r:id="rId25"/>
    <p:sldId id="805" r:id="rId26"/>
    <p:sldId id="832" r:id="rId27"/>
    <p:sldId id="787" r:id="rId28"/>
    <p:sldId id="833" r:id="rId29"/>
    <p:sldId id="788" r:id="rId30"/>
    <p:sldId id="289" r:id="rId31"/>
    <p:sldId id="844" r:id="rId32"/>
    <p:sldId id="846" r:id="rId33"/>
    <p:sldId id="852" r:id="rId34"/>
    <p:sldId id="850" r:id="rId35"/>
    <p:sldId id="851" r:id="rId36"/>
    <p:sldId id="849" r:id="rId37"/>
    <p:sldId id="27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guide id="3" orient="horz" pos="1117" userDrawn="1">
          <p15:clr>
            <a:srgbClr val="A4A3A4"/>
          </p15:clr>
        </p15:guide>
        <p15:guide id="4" pos="18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940"/>
    <a:srgbClr val="E70094"/>
    <a:srgbClr val="C22821"/>
    <a:srgbClr val="000000"/>
    <a:srgbClr val="D60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5" autoAdjust="0"/>
    <p:restoredTop sz="94322" autoAdjust="0"/>
  </p:normalViewPr>
  <p:slideViewPr>
    <p:cSldViewPr snapToGrid="0" showGuides="1">
      <p:cViewPr>
        <p:scale>
          <a:sx n="91" d="100"/>
          <a:sy n="91" d="100"/>
        </p:scale>
        <p:origin x="52" y="340"/>
      </p:cViewPr>
      <p:guideLst>
        <p:guide orient="horz" pos="2160"/>
        <p:guide pos="3863"/>
        <p:guide orient="horz" pos="1117"/>
        <p:guide pos="189"/>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5B1D48-1B3F-41E4-96B5-1A02D54CA596}" type="datetimeFigureOut">
              <a:rPr lang="en-GB" smtClean="0"/>
              <a:t>18/06/2019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62A526-44C6-459A-B0F9-0E1758589DD6}" type="slidenum">
              <a:rPr lang="en-GB" smtClean="0"/>
              <a:t>‹#›</a:t>
            </a:fld>
            <a:endParaRPr lang="en-GB"/>
          </a:p>
        </p:txBody>
      </p:sp>
    </p:spTree>
    <p:extLst>
      <p:ext uri="{BB962C8B-B14F-4D97-AF65-F5344CB8AC3E}">
        <p14:creationId xmlns:p14="http://schemas.microsoft.com/office/powerpoint/2010/main" val="610688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FA5E90-2FFC-40FA-B7BA-E5E4DC2087F4}" type="datetimeFigureOut">
              <a:rPr lang="en-GB" smtClean="0"/>
              <a:t>18/06/2019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D757A-4954-4067-B6D7-6A2E5570474C}" type="slidenum">
              <a:rPr lang="en-GB" smtClean="0"/>
              <a:t>‹#›</a:t>
            </a:fld>
            <a:endParaRPr lang="en-GB"/>
          </a:p>
        </p:txBody>
      </p:sp>
    </p:spTree>
    <p:extLst>
      <p:ext uri="{BB962C8B-B14F-4D97-AF65-F5344CB8AC3E}">
        <p14:creationId xmlns:p14="http://schemas.microsoft.com/office/powerpoint/2010/main" val="2922825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640608-EB49-463F-8E89-BAC3B3C28D1E}" type="slidenum">
              <a:rPr lang="en-GB" smtClean="0"/>
              <a:t>26</a:t>
            </a:fld>
            <a:endParaRPr lang="en-GB"/>
          </a:p>
        </p:txBody>
      </p:sp>
    </p:spTree>
    <p:extLst>
      <p:ext uri="{BB962C8B-B14F-4D97-AF65-F5344CB8AC3E}">
        <p14:creationId xmlns:p14="http://schemas.microsoft.com/office/powerpoint/2010/main" val="3302836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Speak to DLR for</a:t>
            </a:r>
            <a:r>
              <a:rPr lang="en-GB" baseline="0" dirty="0"/>
              <a:t> information on performance and revenues.</a:t>
            </a:r>
            <a:endParaRPr lang="en-GB" dirty="0"/>
          </a:p>
        </p:txBody>
      </p:sp>
      <p:sp>
        <p:nvSpPr>
          <p:cNvPr id="4" name="Slide Number Placeholder 3"/>
          <p:cNvSpPr>
            <a:spLocks noGrp="1"/>
          </p:cNvSpPr>
          <p:nvPr>
            <p:ph type="sldNum" sz="quarter" idx="10"/>
          </p:nvPr>
        </p:nvSpPr>
        <p:spPr/>
        <p:txBody>
          <a:bodyPr/>
          <a:lstStyle/>
          <a:p>
            <a:fld id="{CC573A14-1418-8445-A355-C4659B6B9114}" type="slidenum">
              <a:rPr lang="en-US" smtClean="0"/>
              <a:t>27</a:t>
            </a:fld>
            <a:endParaRPr lang="en-US"/>
          </a:p>
        </p:txBody>
      </p:sp>
    </p:spTree>
    <p:extLst>
      <p:ext uri="{BB962C8B-B14F-4D97-AF65-F5344CB8AC3E}">
        <p14:creationId xmlns:p14="http://schemas.microsoft.com/office/powerpoint/2010/main" val="1600382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C573A14-1418-8445-A355-C4659B6B9114}" type="slidenum">
              <a:rPr lang="en-US" smtClean="0"/>
              <a:t>28</a:t>
            </a:fld>
            <a:endParaRPr lang="en-US"/>
          </a:p>
        </p:txBody>
      </p:sp>
    </p:spTree>
    <p:extLst>
      <p:ext uri="{BB962C8B-B14F-4D97-AF65-F5344CB8AC3E}">
        <p14:creationId xmlns:p14="http://schemas.microsoft.com/office/powerpoint/2010/main" val="2975498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7FA5-9FCA-4C4F-9AFD-0CDA42481227}"/>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3369F90C-A2CE-44E2-B89C-18143362B6EE}"/>
              </a:ext>
            </a:extLst>
          </p:cNvPr>
          <p:cNvSpPr>
            <a:spLocks noGrp="1"/>
          </p:cNvSpPr>
          <p:nvPr>
            <p:ph type="subTitle" idx="1"/>
          </p:nvPr>
        </p:nvSpPr>
        <p:spPr>
          <a:xfrm>
            <a:off x="288000" y="247606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2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4189077E-1394-4F64-9C27-F004B7437F84}"/>
              </a:ext>
            </a:extLst>
          </p:cNvPr>
          <p:cNvSpPr>
            <a:spLocks noGrp="1"/>
          </p:cNvSpPr>
          <p:nvPr>
            <p:ph type="dt" sz="half" idx="10"/>
          </p:nvPr>
        </p:nvSpPr>
        <p:spPr>
          <a:xfrm>
            <a:off x="288000" y="3128040"/>
            <a:ext cx="2743200" cy="365125"/>
          </a:xfrm>
          <a:prstGeom prst="rect">
            <a:avLst/>
          </a:prstGeom>
        </p:spPr>
        <p:txBody>
          <a:bodyPr lIns="0" tIns="0" rIns="0" bIns="0"/>
          <a:lstStyle>
            <a:lvl1pPr>
              <a:defRPr sz="1800">
                <a:solidFill>
                  <a:schemeClr val="tx1"/>
                </a:solidFill>
                <a:latin typeface="Arial" panose="020B0604020202020204" pitchFamily="34" charset="0"/>
                <a:cs typeface="Arial" panose="020B0604020202020204" pitchFamily="34" charset="0"/>
              </a:defRPr>
            </a:lvl1pPr>
          </a:lstStyle>
          <a:p>
            <a:fld id="{DF5ACAF0-6CB6-4D7A-B055-DD42148E406F}" type="datetime4">
              <a:rPr lang="en-GB" smtClean="0"/>
              <a:t>18 June 2019</a:t>
            </a:fld>
            <a:endParaRPr lang="en-GB" dirty="0"/>
          </a:p>
        </p:txBody>
      </p:sp>
      <p:sp>
        <p:nvSpPr>
          <p:cNvPr id="6" name="Slide Number Placeholder 5">
            <a:extLst>
              <a:ext uri="{FF2B5EF4-FFF2-40B4-BE49-F238E27FC236}">
                <a16:creationId xmlns:a16="http://schemas.microsoft.com/office/drawing/2014/main" id="{5A1E4174-2DE5-4168-969D-702F59F4EA8A}"/>
              </a:ext>
            </a:extLst>
          </p:cNvPr>
          <p:cNvSpPr>
            <a:spLocks noGrp="1"/>
          </p:cNvSpPr>
          <p:nvPr>
            <p:ph type="sldNum" sz="quarter" idx="12"/>
          </p:nvPr>
        </p:nvSpPr>
        <p:spPr/>
        <p:txBody>
          <a:bodyPr/>
          <a:lstStyle>
            <a:lvl1pPr algn="ct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8" name="Picture 7">
            <a:extLst>
              <a:ext uri="{FF2B5EF4-FFF2-40B4-BE49-F238E27FC236}">
                <a16:creationId xmlns:a16="http://schemas.microsoft.com/office/drawing/2014/main" id="{2ABF9CCF-08C5-4EF9-8FF3-B2F5B508CA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05652" y="0"/>
            <a:ext cx="7083575" cy="6514241"/>
          </a:xfrm>
          <a:prstGeom prst="rect">
            <a:avLst/>
          </a:prstGeom>
        </p:spPr>
      </p:pic>
      <p:pic>
        <p:nvPicPr>
          <p:cNvPr id="11" name="Picture 10">
            <a:extLst>
              <a:ext uri="{FF2B5EF4-FFF2-40B4-BE49-F238E27FC236}">
                <a16:creationId xmlns:a16="http://schemas.microsoft.com/office/drawing/2014/main" id="{603EA3ED-6988-4914-8CB3-7C4A01DC1D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080"/>
            <a:ext cx="2118055" cy="626400"/>
          </a:xfrm>
          <a:prstGeom prst="rect">
            <a:avLst/>
          </a:prstGeom>
        </p:spPr>
      </p:pic>
    </p:spTree>
    <p:extLst>
      <p:ext uri="{BB962C8B-B14F-4D97-AF65-F5344CB8AC3E}">
        <p14:creationId xmlns:p14="http://schemas.microsoft.com/office/powerpoint/2010/main" val="3939024257"/>
      </p:ext>
    </p:extLst>
  </p:cSld>
  <p:clrMapOvr>
    <a:masterClrMapping/>
  </p:clrMapOvr>
  <p:extLst>
    <p:ext uri="{DCECCB84-F9BA-43D5-87BE-67443E8EF086}">
      <p15:sldGuideLst xmlns:p15="http://schemas.microsoft.com/office/powerpoint/2012/main">
        <p15:guide id="1" pos="3840" userDrawn="1">
          <p15:clr>
            <a:srgbClr val="FBAE40"/>
          </p15:clr>
        </p15:guide>
        <p15:guide id="2" pos="18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es + Fixe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0433515"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7" name="Date Placeholder 6">
            <a:extLst>
              <a:ext uri="{FF2B5EF4-FFF2-40B4-BE49-F238E27FC236}">
                <a16:creationId xmlns:a16="http://schemas.microsoft.com/office/drawing/2014/main" id="{CF1F18B6-62AB-4460-8F15-0D344D58993D}"/>
              </a:ext>
            </a:extLst>
          </p:cNvPr>
          <p:cNvSpPr>
            <a:spLocks noGrp="1"/>
          </p:cNvSpPr>
          <p:nvPr>
            <p:ph type="dt" sz="half" idx="10"/>
          </p:nvPr>
        </p:nvSpPr>
        <p:spPr/>
        <p:txBody>
          <a:bodyPr/>
          <a:lstStyle/>
          <a:p>
            <a:fld id="{1AEF2DC4-BF7E-4B0E-ABFE-11E6D33CB5A7}" type="datetime4">
              <a:rPr lang="en-GB" smtClean="0"/>
              <a:t>18 June 2019</a:t>
            </a:fld>
            <a:endParaRPr lang="en-GB" dirty="0"/>
          </a:p>
        </p:txBody>
      </p:sp>
      <p:sp>
        <p:nvSpPr>
          <p:cNvPr id="8" name="Footer Placeholder 7">
            <a:extLst>
              <a:ext uri="{FF2B5EF4-FFF2-40B4-BE49-F238E27FC236}">
                <a16:creationId xmlns:a16="http://schemas.microsoft.com/office/drawing/2014/main" id="{6948F2A2-A9AD-4770-A5DA-5E8C6DE119E2}"/>
              </a:ext>
            </a:extLst>
          </p:cNvPr>
          <p:cNvSpPr>
            <a:spLocks noGrp="1"/>
          </p:cNvSpPr>
          <p:nvPr>
            <p:ph type="ftr" sz="quarter" idx="11"/>
          </p:nvPr>
        </p:nvSpPr>
        <p:spPr/>
        <p:txBody>
          <a:bodyPr/>
          <a:lstStyle/>
          <a:p>
            <a:r>
              <a:rPr lang="en-GB"/>
              <a:t>Are you ready for EPA</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4" name="Text Placeholder 3">
            <a:extLst>
              <a:ext uri="{FF2B5EF4-FFF2-40B4-BE49-F238E27FC236}">
                <a16:creationId xmlns:a16="http://schemas.microsoft.com/office/drawing/2014/main" id="{8EF84E4E-2F88-43A0-9754-1581D27593D8}"/>
              </a:ext>
            </a:extLst>
          </p:cNvPr>
          <p:cNvSpPr>
            <a:spLocks noGrp="1"/>
          </p:cNvSpPr>
          <p:nvPr>
            <p:ph type="body" sz="quarter" idx="13"/>
          </p:nvPr>
        </p:nvSpPr>
        <p:spPr>
          <a:xfrm>
            <a:off x="12636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3" name="Text Placeholder 3">
            <a:extLst>
              <a:ext uri="{FF2B5EF4-FFF2-40B4-BE49-F238E27FC236}">
                <a16:creationId xmlns:a16="http://schemas.microsoft.com/office/drawing/2014/main" id="{E05439D3-D84E-4AB3-AC19-1026F932C75B}"/>
              </a:ext>
            </a:extLst>
          </p:cNvPr>
          <p:cNvSpPr>
            <a:spLocks noGrp="1"/>
          </p:cNvSpPr>
          <p:nvPr>
            <p:ph type="body" sz="quarter" idx="15"/>
          </p:nvPr>
        </p:nvSpPr>
        <p:spPr>
          <a:xfrm>
            <a:off x="90792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4" name="Text Placeholder 3">
            <a:extLst>
              <a:ext uri="{FF2B5EF4-FFF2-40B4-BE49-F238E27FC236}">
                <a16:creationId xmlns:a16="http://schemas.microsoft.com/office/drawing/2014/main" id="{1C3A3745-1711-4667-914E-D5ADA3AFD369}"/>
              </a:ext>
            </a:extLst>
          </p:cNvPr>
          <p:cNvSpPr>
            <a:spLocks noGrp="1"/>
          </p:cNvSpPr>
          <p:nvPr>
            <p:ph type="body" sz="quarter" idx="16"/>
          </p:nvPr>
        </p:nvSpPr>
        <p:spPr>
          <a:xfrm>
            <a:off x="51696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5" name="Text Placeholder 3">
            <a:extLst>
              <a:ext uri="{FF2B5EF4-FFF2-40B4-BE49-F238E27FC236}">
                <a16:creationId xmlns:a16="http://schemas.microsoft.com/office/drawing/2014/main" id="{DEA974C4-DBA8-4975-96C5-38696318D872}"/>
              </a:ext>
            </a:extLst>
          </p:cNvPr>
          <p:cNvSpPr>
            <a:spLocks noGrp="1"/>
          </p:cNvSpPr>
          <p:nvPr>
            <p:ph type="body" sz="quarter" idx="17"/>
          </p:nvPr>
        </p:nvSpPr>
        <p:spPr>
          <a:xfrm>
            <a:off x="12636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6" name="Text Placeholder 3">
            <a:extLst>
              <a:ext uri="{FF2B5EF4-FFF2-40B4-BE49-F238E27FC236}">
                <a16:creationId xmlns:a16="http://schemas.microsoft.com/office/drawing/2014/main" id="{E2BFFE15-9AC4-4772-970E-2E2EE8A52CCC}"/>
              </a:ext>
            </a:extLst>
          </p:cNvPr>
          <p:cNvSpPr>
            <a:spLocks noGrp="1"/>
          </p:cNvSpPr>
          <p:nvPr>
            <p:ph type="body" sz="quarter" idx="18"/>
          </p:nvPr>
        </p:nvSpPr>
        <p:spPr>
          <a:xfrm>
            <a:off x="90792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7" name="Text Placeholder 3">
            <a:extLst>
              <a:ext uri="{FF2B5EF4-FFF2-40B4-BE49-F238E27FC236}">
                <a16:creationId xmlns:a16="http://schemas.microsoft.com/office/drawing/2014/main" id="{51B983B2-AC59-4178-89E5-FD1850A15A10}"/>
              </a:ext>
            </a:extLst>
          </p:cNvPr>
          <p:cNvSpPr>
            <a:spLocks noGrp="1"/>
          </p:cNvSpPr>
          <p:nvPr>
            <p:ph type="body" sz="quarter" idx="19"/>
          </p:nvPr>
        </p:nvSpPr>
        <p:spPr>
          <a:xfrm>
            <a:off x="51696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pic>
        <p:nvPicPr>
          <p:cNvPr id="18" name="Picture 17">
            <a:extLst>
              <a:ext uri="{FF2B5EF4-FFF2-40B4-BE49-F238E27FC236}">
                <a16:creationId xmlns:a16="http://schemas.microsoft.com/office/drawing/2014/main" id="{DB0B4C80-ECFB-4945-9590-17C076AD75F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6402" y="1706400"/>
            <a:ext cx="669823" cy="834120"/>
          </a:xfrm>
          <a:prstGeom prst="rect">
            <a:avLst/>
          </a:prstGeom>
        </p:spPr>
      </p:pic>
      <p:pic>
        <p:nvPicPr>
          <p:cNvPr id="19" name="Picture 18">
            <a:extLst>
              <a:ext uri="{FF2B5EF4-FFF2-40B4-BE49-F238E27FC236}">
                <a16:creationId xmlns:a16="http://schemas.microsoft.com/office/drawing/2014/main" id="{98739857-22C3-4B45-8603-B3C8355307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12000" y="1706400"/>
            <a:ext cx="834119" cy="679428"/>
          </a:xfrm>
          <a:prstGeom prst="rect">
            <a:avLst/>
          </a:prstGeom>
        </p:spPr>
      </p:pic>
      <p:pic>
        <p:nvPicPr>
          <p:cNvPr id="20" name="Picture 19">
            <a:extLst>
              <a:ext uri="{FF2B5EF4-FFF2-40B4-BE49-F238E27FC236}">
                <a16:creationId xmlns:a16="http://schemas.microsoft.com/office/drawing/2014/main" id="{AD4CD771-F67B-4EF8-BDA3-50CB0F4AF8E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93600" y="1706401"/>
            <a:ext cx="679427" cy="834118"/>
          </a:xfrm>
          <a:prstGeom prst="rect">
            <a:avLst/>
          </a:prstGeom>
        </p:spPr>
      </p:pic>
      <p:pic>
        <p:nvPicPr>
          <p:cNvPr id="21" name="Picture 20">
            <a:extLst>
              <a:ext uri="{FF2B5EF4-FFF2-40B4-BE49-F238E27FC236}">
                <a16:creationId xmlns:a16="http://schemas.microsoft.com/office/drawing/2014/main" id="{03D0FE4D-F1AE-43A8-88B5-271DBC5BBDF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8400" y="4140000"/>
            <a:ext cx="774194" cy="630937"/>
          </a:xfrm>
          <a:prstGeom prst="rect">
            <a:avLst/>
          </a:prstGeom>
        </p:spPr>
      </p:pic>
      <p:pic>
        <p:nvPicPr>
          <p:cNvPr id="22" name="Picture 21">
            <a:extLst>
              <a:ext uri="{FF2B5EF4-FFF2-40B4-BE49-F238E27FC236}">
                <a16:creationId xmlns:a16="http://schemas.microsoft.com/office/drawing/2014/main" id="{17686B9B-EE03-40B9-801C-A25706EBD1C4}"/>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352400" y="4140000"/>
            <a:ext cx="558000" cy="697499"/>
          </a:xfrm>
          <a:prstGeom prst="rect">
            <a:avLst/>
          </a:prstGeom>
        </p:spPr>
      </p:pic>
      <p:pic>
        <p:nvPicPr>
          <p:cNvPr id="23" name="Picture 22">
            <a:extLst>
              <a:ext uri="{FF2B5EF4-FFF2-40B4-BE49-F238E27FC236}">
                <a16:creationId xmlns:a16="http://schemas.microsoft.com/office/drawing/2014/main" id="{E67F11F7-48AE-4865-8792-21363D21D50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150400" y="4140000"/>
            <a:ext cx="770400" cy="770400"/>
          </a:xfrm>
          <a:prstGeom prst="rect">
            <a:avLst/>
          </a:prstGeom>
        </p:spPr>
      </p:pic>
      <p:pic>
        <p:nvPicPr>
          <p:cNvPr id="24" name="Picture 23">
            <a:extLst>
              <a:ext uri="{FF2B5EF4-FFF2-40B4-BE49-F238E27FC236}">
                <a16:creationId xmlns:a16="http://schemas.microsoft.com/office/drawing/2014/main" id="{08B75B64-59B2-384B-A2C4-67A7014684D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pic>
        <p:nvPicPr>
          <p:cNvPr id="25" name="Picture 24">
            <a:extLst>
              <a:ext uri="{FF2B5EF4-FFF2-40B4-BE49-F238E27FC236}">
                <a16:creationId xmlns:a16="http://schemas.microsoft.com/office/drawing/2014/main" id="{149CEBEB-805A-804F-854E-4378412881DE}"/>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92986" y="5968080"/>
            <a:ext cx="2118055" cy="626400"/>
          </a:xfrm>
          <a:prstGeom prst="rect">
            <a:avLst/>
          </a:prstGeom>
        </p:spPr>
      </p:pic>
    </p:spTree>
    <p:extLst>
      <p:ext uri="{BB962C8B-B14F-4D97-AF65-F5344CB8AC3E}">
        <p14:creationId xmlns:p14="http://schemas.microsoft.com/office/powerpoint/2010/main" val="35926575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Title + Full Imag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1564299" cy="714375"/>
          </a:xfrm>
        </p:spPr>
        <p:txBody>
          <a:bodyPr lIns="0" tIns="0" rIns="0" bIns="0" anchor="t" anchorCtr="0">
            <a:normAutofit/>
          </a:bodyPr>
          <a:lstStyle>
            <a:lvl1pPr>
              <a:defRPr sz="3000" b="1">
                <a:solidFill>
                  <a:schemeClr val="bg2"/>
                </a:solidFill>
              </a:defRPr>
            </a:lvl1pPr>
          </a:lstStyle>
          <a:p>
            <a:r>
              <a:rPr lang="en-US" dirty="0"/>
              <a:t>Click to edit Master title style</a:t>
            </a:r>
            <a:endParaRPr lang="en-GB" dirty="0"/>
          </a:p>
        </p:txBody>
      </p:sp>
      <p:sp>
        <p:nvSpPr>
          <p:cNvPr id="7" name="Date Placeholder 6">
            <a:extLst>
              <a:ext uri="{FF2B5EF4-FFF2-40B4-BE49-F238E27FC236}">
                <a16:creationId xmlns:a16="http://schemas.microsoft.com/office/drawing/2014/main" id="{CF1F18B6-62AB-4460-8F15-0D344D58993D}"/>
              </a:ext>
            </a:extLst>
          </p:cNvPr>
          <p:cNvSpPr>
            <a:spLocks noGrp="1"/>
          </p:cNvSpPr>
          <p:nvPr>
            <p:ph type="dt" sz="half" idx="10"/>
          </p:nvPr>
        </p:nvSpPr>
        <p:spPr/>
        <p:txBody>
          <a:bodyPr/>
          <a:lstStyle>
            <a:lvl1pPr>
              <a:defRPr>
                <a:solidFill>
                  <a:schemeClr val="bg2"/>
                </a:solidFill>
              </a:defRPr>
            </a:lvl1pPr>
          </a:lstStyle>
          <a:p>
            <a:fld id="{C6450749-75FE-44B9-BB03-3DD67316C28B}" type="datetime4">
              <a:rPr lang="en-GB" smtClean="0"/>
              <a:t>18 June 2019</a:t>
            </a:fld>
            <a:endParaRPr lang="en-GB" dirty="0"/>
          </a:p>
        </p:txBody>
      </p:sp>
      <p:sp>
        <p:nvSpPr>
          <p:cNvPr id="8" name="Footer Placeholder 7">
            <a:extLst>
              <a:ext uri="{FF2B5EF4-FFF2-40B4-BE49-F238E27FC236}">
                <a16:creationId xmlns:a16="http://schemas.microsoft.com/office/drawing/2014/main" id="{6948F2A2-A9AD-4770-A5DA-5E8C6DE119E2}"/>
              </a:ext>
            </a:extLst>
          </p:cNvPr>
          <p:cNvSpPr>
            <a:spLocks noGrp="1"/>
          </p:cNvSpPr>
          <p:nvPr>
            <p:ph type="ftr" sz="quarter" idx="11"/>
          </p:nvPr>
        </p:nvSpPr>
        <p:spPr/>
        <p:txBody>
          <a:bodyPr/>
          <a:lstStyle>
            <a:lvl1pPr>
              <a:defRPr>
                <a:solidFill>
                  <a:schemeClr val="bg2"/>
                </a:solidFill>
              </a:defRPr>
            </a:lvl1pPr>
          </a:lstStyle>
          <a:p>
            <a:r>
              <a:rPr lang="en-GB"/>
              <a:t>Are you ready for EPA</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solidFill>
                  <a:schemeClr val="bg2"/>
                </a:solidFill>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13" name="Content Placeholder 2">
            <a:extLst>
              <a:ext uri="{FF2B5EF4-FFF2-40B4-BE49-F238E27FC236}">
                <a16:creationId xmlns:a16="http://schemas.microsoft.com/office/drawing/2014/main" id="{89BA8EAB-FC16-4801-AB6E-48306E4FEA05}"/>
              </a:ext>
            </a:extLst>
          </p:cNvPr>
          <p:cNvSpPr>
            <a:spLocks noGrp="1"/>
          </p:cNvSpPr>
          <p:nvPr>
            <p:ph idx="1"/>
          </p:nvPr>
        </p:nvSpPr>
        <p:spPr>
          <a:xfrm>
            <a:off x="288000" y="1707840"/>
            <a:ext cx="6455700" cy="4134160"/>
          </a:xfrm>
        </p:spPr>
        <p:txBody>
          <a:bodyPr lIns="0" tIns="0" rIns="0" bIns="0">
            <a:normAutofit/>
          </a:bodyPr>
          <a:lstStyle>
            <a:lvl1pPr>
              <a:lnSpc>
                <a:spcPts val="2300"/>
              </a:lnSpc>
              <a:defRPr sz="1800" b="0">
                <a:solidFill>
                  <a:schemeClr val="bg2"/>
                </a:solidFill>
              </a:defRPr>
            </a:lvl1pPr>
            <a:lvl2pPr marL="0" indent="0">
              <a:lnSpc>
                <a:spcPts val="2300"/>
              </a:lnSpc>
              <a:spcBef>
                <a:spcPts val="0"/>
              </a:spcBef>
              <a:buClr>
                <a:schemeClr val="accent2"/>
              </a:buClr>
              <a:buFont typeface="Symbol" panose="05050102010706020507" pitchFamily="18" charset="2"/>
              <a:buNone/>
              <a:defRPr sz="1800">
                <a:solidFill>
                  <a:schemeClr val="bg2"/>
                </a:solidFill>
              </a:defRPr>
            </a:lvl2pPr>
            <a:lvl3pPr marL="0" indent="0">
              <a:lnSpc>
                <a:spcPts val="2300"/>
              </a:lnSpc>
              <a:spcBef>
                <a:spcPts val="0"/>
              </a:spcBef>
              <a:buClr>
                <a:schemeClr val="accent1"/>
              </a:buClr>
              <a:buFont typeface="Symbol" panose="05050102010706020507" pitchFamily="18" charset="2"/>
              <a:buNone/>
              <a:defRPr sz="1800">
                <a:solidFill>
                  <a:schemeClr val="bg2"/>
                </a:solidFill>
              </a:defRPr>
            </a:lvl3pPr>
            <a:lvl4pPr marL="462600" indent="0">
              <a:lnSpc>
                <a:spcPts val="2300"/>
              </a:lnSpc>
              <a:spcBef>
                <a:spcPts val="0"/>
              </a:spcBef>
              <a:buClr>
                <a:schemeClr val="accent2"/>
              </a:buClr>
              <a:buNone/>
              <a:defRPr sz="1800">
                <a:solidFill>
                  <a:schemeClr val="bg2"/>
                </a:solidFill>
              </a:defRPr>
            </a:lvl4pPr>
            <a:lvl5pPr marL="693000" indent="0">
              <a:lnSpc>
                <a:spcPts val="2300"/>
              </a:lnSpc>
              <a:spcBef>
                <a:spcPts val="0"/>
              </a:spcBef>
              <a:buClr>
                <a:schemeClr val="accent1"/>
              </a:buClr>
              <a:buFont typeface="Nunito Sans" panose="00000500000000000000" pitchFamily="2" charset="0"/>
              <a:buNone/>
              <a:defRPr sz="18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90253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Title + Full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1263600" y="1706400"/>
            <a:ext cx="7814160" cy="4844080"/>
          </a:xfrm>
        </p:spPr>
        <p:txBody>
          <a:bodyPr lIns="0" tIns="0" rIns="0" bIns="0" anchor="t" anchorCtr="0">
            <a:normAutofit/>
          </a:bodyPr>
          <a:lstStyle>
            <a:lvl1pPr>
              <a:lnSpc>
                <a:spcPts val="3300"/>
              </a:lnSpc>
              <a:defRPr sz="3000" b="0">
                <a:solidFill>
                  <a:schemeClr val="bg2"/>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7" name="Date Placeholder 6">
            <a:extLst>
              <a:ext uri="{FF2B5EF4-FFF2-40B4-BE49-F238E27FC236}">
                <a16:creationId xmlns:a16="http://schemas.microsoft.com/office/drawing/2014/main" id="{CF1F18B6-62AB-4460-8F15-0D344D58993D}"/>
              </a:ext>
            </a:extLst>
          </p:cNvPr>
          <p:cNvSpPr>
            <a:spLocks noGrp="1"/>
          </p:cNvSpPr>
          <p:nvPr>
            <p:ph type="dt" sz="half" idx="10"/>
          </p:nvPr>
        </p:nvSpPr>
        <p:spPr/>
        <p:txBody>
          <a:bodyPr/>
          <a:lstStyle>
            <a:lvl1pPr>
              <a:defRPr>
                <a:solidFill>
                  <a:schemeClr val="bg2"/>
                </a:solidFill>
              </a:defRPr>
            </a:lvl1pPr>
          </a:lstStyle>
          <a:p>
            <a:fld id="{8F812158-45B4-490B-92C1-A2F904AF30F4}" type="datetime4">
              <a:rPr lang="en-GB" smtClean="0"/>
              <a:t>18 June 2019</a:t>
            </a:fld>
            <a:endParaRPr lang="en-GB" dirty="0"/>
          </a:p>
        </p:txBody>
      </p:sp>
      <p:sp>
        <p:nvSpPr>
          <p:cNvPr id="8" name="Footer Placeholder 7">
            <a:extLst>
              <a:ext uri="{FF2B5EF4-FFF2-40B4-BE49-F238E27FC236}">
                <a16:creationId xmlns:a16="http://schemas.microsoft.com/office/drawing/2014/main" id="{6948F2A2-A9AD-4770-A5DA-5E8C6DE119E2}"/>
              </a:ext>
            </a:extLst>
          </p:cNvPr>
          <p:cNvSpPr>
            <a:spLocks noGrp="1"/>
          </p:cNvSpPr>
          <p:nvPr>
            <p:ph type="ftr" sz="quarter" idx="11"/>
          </p:nvPr>
        </p:nvSpPr>
        <p:spPr/>
        <p:txBody>
          <a:bodyPr/>
          <a:lstStyle>
            <a:lvl1pPr>
              <a:defRPr>
                <a:solidFill>
                  <a:schemeClr val="bg2"/>
                </a:solidFill>
              </a:defRPr>
            </a:lvl1pPr>
          </a:lstStyle>
          <a:p>
            <a:r>
              <a:rPr lang="en-GB"/>
              <a:t>Are you ready for EPA</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solidFill>
                  <a:schemeClr val="bg2"/>
                </a:solidFill>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Tree>
    <p:extLst>
      <p:ext uri="{BB962C8B-B14F-4D97-AF65-F5344CB8AC3E}">
        <p14:creationId xmlns:p14="http://schemas.microsoft.com/office/powerpoint/2010/main" val="38925043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our Background + White Title 1">
    <p:bg>
      <p:bgPr>
        <a:solidFill>
          <a:schemeClr val="accent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A1574-D714-486A-8E43-F5A7190077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61600" y="315930"/>
            <a:ext cx="6230400" cy="6542070"/>
          </a:xfrm>
          <a:prstGeom prst="rect">
            <a:avLst/>
          </a:prstGeom>
        </p:spPr>
      </p:pic>
      <p:sp>
        <p:nvSpPr>
          <p:cNvPr id="7" name="Date Placeholder 6">
            <a:extLst>
              <a:ext uri="{FF2B5EF4-FFF2-40B4-BE49-F238E27FC236}">
                <a16:creationId xmlns:a16="http://schemas.microsoft.com/office/drawing/2014/main" id="{CF1F18B6-62AB-4460-8F15-0D344D58993D}"/>
              </a:ext>
            </a:extLst>
          </p:cNvPr>
          <p:cNvSpPr>
            <a:spLocks noGrp="1"/>
          </p:cNvSpPr>
          <p:nvPr>
            <p:ph type="dt" sz="half" idx="10"/>
          </p:nvPr>
        </p:nvSpPr>
        <p:spPr/>
        <p:txBody>
          <a:bodyPr/>
          <a:lstStyle>
            <a:lvl1pPr>
              <a:defRPr>
                <a:solidFill>
                  <a:schemeClr val="bg2"/>
                </a:solidFill>
              </a:defRPr>
            </a:lvl1pPr>
          </a:lstStyle>
          <a:p>
            <a:fld id="{665AFC88-4DF9-4350-8C97-72474D6711F6}" type="datetime4">
              <a:rPr lang="en-GB" smtClean="0"/>
              <a:t>18 June 2019</a:t>
            </a:fld>
            <a:endParaRPr lang="en-GB" dirty="0"/>
          </a:p>
        </p:txBody>
      </p:sp>
      <p:sp>
        <p:nvSpPr>
          <p:cNvPr id="8" name="Footer Placeholder 7">
            <a:extLst>
              <a:ext uri="{FF2B5EF4-FFF2-40B4-BE49-F238E27FC236}">
                <a16:creationId xmlns:a16="http://schemas.microsoft.com/office/drawing/2014/main" id="{6948F2A2-A9AD-4770-A5DA-5E8C6DE119E2}"/>
              </a:ext>
            </a:extLst>
          </p:cNvPr>
          <p:cNvSpPr>
            <a:spLocks noGrp="1"/>
          </p:cNvSpPr>
          <p:nvPr>
            <p:ph type="ftr" sz="quarter" idx="11"/>
          </p:nvPr>
        </p:nvSpPr>
        <p:spPr/>
        <p:txBody>
          <a:bodyPr/>
          <a:lstStyle>
            <a:lvl1pPr>
              <a:defRPr>
                <a:solidFill>
                  <a:schemeClr val="bg2"/>
                </a:solidFill>
              </a:defRPr>
            </a:lvl1pPr>
          </a:lstStyle>
          <a:p>
            <a:r>
              <a:rPr lang="en-GB"/>
              <a:t>Are you ready for EPA</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a:xfrm>
            <a:off x="4724400" y="6356350"/>
            <a:ext cx="2743200" cy="365125"/>
          </a:xfrm>
        </p:spPr>
        <p:txBody>
          <a:bodyPr/>
          <a:lstStyle>
            <a:lvl1pPr>
              <a:defRPr>
                <a:solidFill>
                  <a:schemeClr val="bg2"/>
                </a:solidFill>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12"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solidFill>
                  <a:schemeClr val="bg2"/>
                </a:solidFill>
              </a:defRPr>
            </a:lvl1pPr>
          </a:lstStyle>
          <a:p>
            <a:r>
              <a:rPr lang="en-US" dirty="0"/>
              <a:t>Click to edit Master title style</a:t>
            </a:r>
            <a:endParaRPr lang="en-GB" dirty="0"/>
          </a:p>
        </p:txBody>
      </p:sp>
      <p:sp>
        <p:nvSpPr>
          <p:cNvPr id="13"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215580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bg2"/>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1" name="Picture 10">
            <a:extLst>
              <a:ext uri="{FF2B5EF4-FFF2-40B4-BE49-F238E27FC236}">
                <a16:creationId xmlns:a16="http://schemas.microsoft.com/office/drawing/2014/main" id="{4CC41204-1496-4C52-A2B1-98CE8899D3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080"/>
            <a:ext cx="2118055" cy="626399"/>
          </a:xfrm>
          <a:prstGeom prst="rect">
            <a:avLst/>
          </a:prstGeom>
        </p:spPr>
      </p:pic>
    </p:spTree>
    <p:extLst>
      <p:ext uri="{BB962C8B-B14F-4D97-AF65-F5344CB8AC3E}">
        <p14:creationId xmlns:p14="http://schemas.microsoft.com/office/powerpoint/2010/main" val="957607726"/>
      </p:ext>
    </p:extLst>
  </p:cSld>
  <p:clrMapOvr>
    <a:masterClrMapping/>
  </p:clrMapOvr>
  <p:extLst>
    <p:ext uri="{DCECCB84-F9BA-43D5-87BE-67443E8EF086}">
      <p15:sldGuideLst xmlns:p15="http://schemas.microsoft.com/office/powerpoint/2012/main">
        <p15:guide id="1" orient="horz" pos="210" userDrawn="1">
          <p15:clr>
            <a:srgbClr val="FBAE40"/>
          </p15:clr>
        </p15:guide>
        <p15:guide id="2" pos="3840">
          <p15:clr>
            <a:srgbClr val="FBAE40"/>
          </p15:clr>
        </p15:guide>
        <p15:guide id="3" orient="horz" pos="3680">
          <p15:clr>
            <a:srgbClr val="FBAE40"/>
          </p15:clr>
        </p15:guide>
        <p15:guide id="4" pos="5745">
          <p15:clr>
            <a:srgbClr val="FBAE40"/>
          </p15:clr>
        </p15:guide>
        <p15:guide id="5" orient="horz" pos="22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our Background + White Title 2">
    <p:bg>
      <p:bgPr>
        <a:solidFill>
          <a:schemeClr val="accent1"/>
        </a:solidFill>
        <a:effectLst/>
      </p:bgPr>
    </p:bg>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CF1F18B6-62AB-4460-8F15-0D344D58993D}"/>
              </a:ext>
            </a:extLst>
          </p:cNvPr>
          <p:cNvSpPr>
            <a:spLocks noGrp="1"/>
          </p:cNvSpPr>
          <p:nvPr>
            <p:ph type="dt" sz="half" idx="10"/>
          </p:nvPr>
        </p:nvSpPr>
        <p:spPr/>
        <p:txBody>
          <a:bodyPr/>
          <a:lstStyle>
            <a:lvl1pPr>
              <a:defRPr>
                <a:solidFill>
                  <a:schemeClr val="bg2"/>
                </a:solidFill>
              </a:defRPr>
            </a:lvl1pPr>
          </a:lstStyle>
          <a:p>
            <a:fld id="{ED1C316B-B159-45EE-BB48-37B3DDD6B660}" type="datetime4">
              <a:rPr lang="en-GB" smtClean="0"/>
              <a:t>18 June 2019</a:t>
            </a:fld>
            <a:endParaRPr lang="en-GB" dirty="0"/>
          </a:p>
        </p:txBody>
      </p:sp>
      <p:sp>
        <p:nvSpPr>
          <p:cNvPr id="8" name="Footer Placeholder 7">
            <a:extLst>
              <a:ext uri="{FF2B5EF4-FFF2-40B4-BE49-F238E27FC236}">
                <a16:creationId xmlns:a16="http://schemas.microsoft.com/office/drawing/2014/main" id="{6948F2A2-A9AD-4770-A5DA-5E8C6DE119E2}"/>
              </a:ext>
            </a:extLst>
          </p:cNvPr>
          <p:cNvSpPr>
            <a:spLocks noGrp="1"/>
          </p:cNvSpPr>
          <p:nvPr>
            <p:ph type="ftr" sz="quarter" idx="11"/>
          </p:nvPr>
        </p:nvSpPr>
        <p:spPr/>
        <p:txBody>
          <a:bodyPr/>
          <a:lstStyle>
            <a:lvl1pPr>
              <a:defRPr>
                <a:solidFill>
                  <a:schemeClr val="bg2"/>
                </a:solidFill>
              </a:defRPr>
            </a:lvl1pPr>
          </a:lstStyle>
          <a:p>
            <a:r>
              <a:rPr lang="en-GB"/>
              <a:t>Are you ready for EPA</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a:xfrm>
            <a:off x="4724400" y="6356350"/>
            <a:ext cx="2743200" cy="365125"/>
          </a:xfrm>
        </p:spPr>
        <p:txBody>
          <a:bodyPr/>
          <a:lstStyle>
            <a:lvl1pPr>
              <a:defRPr>
                <a:solidFill>
                  <a:schemeClr val="bg2"/>
                </a:solidFill>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12"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solidFill>
                  <a:schemeClr val="bg2"/>
                </a:solidFill>
              </a:defRPr>
            </a:lvl1pPr>
          </a:lstStyle>
          <a:p>
            <a:r>
              <a:rPr lang="en-US" dirty="0"/>
              <a:t>Click to edit Master title style</a:t>
            </a:r>
            <a:endParaRPr lang="en-GB" dirty="0"/>
          </a:p>
        </p:txBody>
      </p:sp>
      <p:sp>
        <p:nvSpPr>
          <p:cNvPr id="13"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215580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bg2"/>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1" name="Picture 10">
            <a:extLst>
              <a:ext uri="{FF2B5EF4-FFF2-40B4-BE49-F238E27FC236}">
                <a16:creationId xmlns:a16="http://schemas.microsoft.com/office/drawing/2014/main" id="{4CB66A7D-0E2B-4668-8CF6-6CD3A62FD7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29601" y="33906"/>
            <a:ext cx="3962400" cy="6861049"/>
          </a:xfrm>
          <a:prstGeom prst="rect">
            <a:avLst/>
          </a:prstGeom>
        </p:spPr>
      </p:pic>
      <p:pic>
        <p:nvPicPr>
          <p:cNvPr id="14" name="Picture 13">
            <a:extLst>
              <a:ext uri="{FF2B5EF4-FFF2-40B4-BE49-F238E27FC236}">
                <a16:creationId xmlns:a16="http://schemas.microsoft.com/office/drawing/2014/main" id="{F7926743-2D0E-4F6C-B2D9-1D09433932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080"/>
            <a:ext cx="2118055" cy="626399"/>
          </a:xfrm>
          <a:prstGeom prst="rect">
            <a:avLst/>
          </a:prstGeom>
        </p:spPr>
      </p:pic>
    </p:spTree>
    <p:extLst>
      <p:ext uri="{BB962C8B-B14F-4D97-AF65-F5344CB8AC3E}">
        <p14:creationId xmlns:p14="http://schemas.microsoft.com/office/powerpoint/2010/main" val="263877706"/>
      </p:ext>
    </p:extLst>
  </p:cSld>
  <p:clrMapOvr>
    <a:masterClrMapping/>
  </p:clrMapOvr>
  <p:extLst>
    <p:ext uri="{DCECCB84-F9BA-43D5-87BE-67443E8EF086}">
      <p15:sldGuideLst xmlns:p15="http://schemas.microsoft.com/office/powerpoint/2012/main">
        <p15:guide id="1" orient="horz" pos="187" userDrawn="1">
          <p15:clr>
            <a:srgbClr val="FBAE40"/>
          </p15:clr>
        </p15:guide>
        <p15:guide id="2" pos="3840">
          <p15:clr>
            <a:srgbClr val="FBAE40"/>
          </p15:clr>
        </p15:guide>
        <p15:guide id="3" orient="horz" pos="3680">
          <p15:clr>
            <a:srgbClr val="FBAE40"/>
          </p15:clr>
        </p15:guide>
        <p15:guide id="4" pos="5745">
          <p15:clr>
            <a:srgbClr val="FBAE40"/>
          </p15:clr>
        </p15:guide>
        <p15:guide id="5" orient="horz" pos="22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Bullets –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9623817"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6963700" cy="4152240"/>
          </a:xfrm>
        </p:spPr>
        <p:txBody>
          <a:bodyPr lIns="0" tIns="0" rIns="0" bIns="0">
            <a:normAutofit/>
          </a:bodyPr>
          <a:lstStyle>
            <a:lvl1pPr>
              <a:lnSpc>
                <a:spcPct val="100000"/>
              </a:lnSpc>
              <a:defRPr sz="1600" b="1">
                <a:solidFill>
                  <a:schemeClr val="accent1"/>
                </a:solidFill>
                <a:latin typeface="Arial" panose="020B0604020202020204" pitchFamily="34" charset="0"/>
                <a:cs typeface="Arial" panose="020B0604020202020204" pitchFamily="34" charset="0"/>
              </a:defRPr>
            </a:lvl1pPr>
            <a:lvl2pPr marL="228600" indent="-228600">
              <a:lnSpc>
                <a:spcPct val="100000"/>
              </a:lnSpc>
              <a:buClr>
                <a:schemeClr val="accent2"/>
              </a:buClr>
              <a:buFont typeface="Symbol" panose="05050102010706020507" pitchFamily="18" charset="2"/>
              <a:buChar char="·"/>
              <a:defRPr sz="1600">
                <a:solidFill>
                  <a:schemeClr val="tx2"/>
                </a:solidFill>
                <a:latin typeface="Arial" panose="020B0604020202020204" pitchFamily="34" charset="0"/>
                <a:cs typeface="Arial" panose="020B0604020202020204" pitchFamily="34" charset="0"/>
              </a:defRPr>
            </a:lvl2pPr>
            <a:lvl3pPr marL="460800" indent="-228600">
              <a:lnSpc>
                <a:spcPct val="100000"/>
              </a:lnSpc>
              <a:buClr>
                <a:schemeClr val="accent3"/>
              </a:buClr>
              <a:defRPr sz="1600">
                <a:latin typeface="Arial" panose="020B0604020202020204" pitchFamily="34" charset="0"/>
                <a:cs typeface="Arial" panose="020B0604020202020204" pitchFamily="34" charset="0"/>
              </a:defRPr>
            </a:lvl3pPr>
            <a:lvl4pPr marL="691200">
              <a:lnSpc>
                <a:spcPct val="100000"/>
              </a:lnSpc>
              <a:buClr>
                <a:schemeClr val="accent2"/>
              </a:buClr>
              <a:defRPr sz="1600">
                <a:latin typeface="Arial" panose="020B0604020202020204" pitchFamily="34" charset="0"/>
                <a:cs typeface="Arial" panose="020B0604020202020204" pitchFamily="34" charset="0"/>
              </a:defRPr>
            </a:lvl4pPr>
            <a:lvl5pPr marL="921600" indent="-228600">
              <a:lnSpc>
                <a:spcPct val="100000"/>
              </a:lnSpc>
              <a:buClr>
                <a:schemeClr val="accent3"/>
              </a:buClr>
              <a:buFont typeface="Nunito Sans" panose="00000500000000000000" pitchFamily="2" charset="0"/>
              <a:buChar char="‒"/>
              <a:defRPr sz="16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1F18B6-62AB-4460-8F15-0D344D58993D}"/>
              </a:ext>
            </a:extLst>
          </p:cNvPr>
          <p:cNvSpPr>
            <a:spLocks noGrp="1"/>
          </p:cNvSpPr>
          <p:nvPr>
            <p:ph type="dt" sz="half" idx="10"/>
          </p:nvPr>
        </p:nvSpPr>
        <p:spPr/>
        <p:txBody>
          <a:bodyPr/>
          <a:lstStyle/>
          <a:p>
            <a:fld id="{2DC53E04-C4B5-43FB-BC03-8EECBF1522E2}" type="datetime4">
              <a:rPr lang="en-GB" smtClean="0"/>
              <a:t>18 June 2019</a:t>
            </a:fld>
            <a:endParaRPr lang="en-GB" dirty="0"/>
          </a:p>
        </p:txBody>
      </p:sp>
      <p:sp>
        <p:nvSpPr>
          <p:cNvPr id="8" name="Footer Placeholder 7">
            <a:extLst>
              <a:ext uri="{FF2B5EF4-FFF2-40B4-BE49-F238E27FC236}">
                <a16:creationId xmlns:a16="http://schemas.microsoft.com/office/drawing/2014/main" id="{6948F2A2-A9AD-4770-A5DA-5E8C6DE119E2}"/>
              </a:ext>
            </a:extLst>
          </p:cNvPr>
          <p:cNvSpPr>
            <a:spLocks noGrp="1"/>
          </p:cNvSpPr>
          <p:nvPr>
            <p:ph type="ftr" sz="quarter" idx="11"/>
          </p:nvPr>
        </p:nvSpPr>
        <p:spPr/>
        <p:txBody>
          <a:bodyPr/>
          <a:lstStyle/>
          <a:p>
            <a:r>
              <a:rPr lang="en-GB"/>
              <a:t>Are you ready for EPA</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2" name="Picture 11">
            <a:extLst>
              <a:ext uri="{FF2B5EF4-FFF2-40B4-BE49-F238E27FC236}">
                <a16:creationId xmlns:a16="http://schemas.microsoft.com/office/drawing/2014/main" id="{0E954CF4-1E6D-4836-947C-30AC34B824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080"/>
            <a:ext cx="2118055" cy="626400"/>
          </a:xfrm>
          <a:prstGeom prst="rect">
            <a:avLst/>
          </a:prstGeom>
        </p:spPr>
      </p:pic>
      <p:pic>
        <p:nvPicPr>
          <p:cNvPr id="10" name="Picture 9">
            <a:extLst>
              <a:ext uri="{FF2B5EF4-FFF2-40B4-BE49-F238E27FC236}">
                <a16:creationId xmlns:a16="http://schemas.microsoft.com/office/drawing/2014/main" id="{48606A5D-2474-1C4A-9E8D-36DC70A3F4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Tree>
    <p:extLst>
      <p:ext uri="{BB962C8B-B14F-4D97-AF65-F5344CB8AC3E}">
        <p14:creationId xmlns:p14="http://schemas.microsoft.com/office/powerpoint/2010/main" val="29126107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680" userDrawn="1">
          <p15:clr>
            <a:srgbClr val="FBAE40"/>
          </p15:clr>
        </p15:guide>
        <p15:guide id="4" pos="574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Text –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675982"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5765667" cy="4152240"/>
          </a:xfrm>
        </p:spPr>
        <p:txBody>
          <a:bodyPr lIns="0" tIns="0" rIns="0" bIns="0">
            <a:normAutofit/>
          </a:bodyPr>
          <a:lstStyle>
            <a:lvl1pPr>
              <a:lnSpc>
                <a:spcPts val="1700"/>
              </a:lnSpc>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Tx/>
              <a:buNone/>
              <a:defRPr sz="1600">
                <a:latin typeface="Arial" panose="020B0604020202020204" pitchFamily="34" charset="0"/>
                <a:cs typeface="Arial" panose="020B0604020202020204" pitchFamily="34" charset="0"/>
              </a:defRPr>
            </a:lvl2pPr>
            <a:lvl3pPr marL="232200" indent="0">
              <a:lnSpc>
                <a:spcPts val="1700"/>
              </a:lnSpc>
              <a:buClr>
                <a:schemeClr val="accent1"/>
              </a:buClr>
              <a:buFont typeface="Arial" panose="020B0604020202020204" pitchFamily="34" charset="0"/>
              <a:buNone/>
              <a:defRPr sz="1400">
                <a:latin typeface="Arial" panose="020B0604020202020204" pitchFamily="34" charset="0"/>
                <a:cs typeface="Arial" panose="020B0604020202020204" pitchFamily="34" charset="0"/>
              </a:defRPr>
            </a:lvl3pPr>
            <a:lvl4pPr marL="748350" indent="-285750">
              <a:lnSpc>
                <a:spcPts val="1700"/>
              </a:lnSpc>
              <a:buClr>
                <a:schemeClr val="accent2"/>
              </a:buClr>
              <a:buFont typeface="Arial" panose="020B0604020202020204" pitchFamily="34" charset="0"/>
              <a:buChar char="•"/>
              <a:defRPr sz="1400">
                <a:latin typeface="Arial" panose="020B0604020202020204" pitchFamily="34" charset="0"/>
                <a:cs typeface="Arial" panose="020B0604020202020204" pitchFamily="34" charset="0"/>
              </a:defRPr>
            </a:lvl4pPr>
            <a:lvl5pPr marL="978750" indent="-285750">
              <a:lnSpc>
                <a:spcPts val="1700"/>
              </a:lnSpc>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Text here</a:t>
            </a:r>
            <a:endParaRPr lang="en-GB" dirty="0"/>
          </a:p>
        </p:txBody>
      </p:sp>
      <p:sp>
        <p:nvSpPr>
          <p:cNvPr id="7" name="Date Placeholder 6">
            <a:extLst>
              <a:ext uri="{FF2B5EF4-FFF2-40B4-BE49-F238E27FC236}">
                <a16:creationId xmlns:a16="http://schemas.microsoft.com/office/drawing/2014/main" id="{CF1F18B6-62AB-4460-8F15-0D344D58993D}"/>
              </a:ext>
            </a:extLst>
          </p:cNvPr>
          <p:cNvSpPr>
            <a:spLocks noGrp="1"/>
          </p:cNvSpPr>
          <p:nvPr>
            <p:ph type="dt" sz="half" idx="10"/>
          </p:nvPr>
        </p:nvSpPr>
        <p:spPr/>
        <p:txBody>
          <a:bodyPr/>
          <a:lstStyle/>
          <a:p>
            <a:fld id="{CD10F957-3C37-4001-B629-E744FD8ED65E}" type="datetime4">
              <a:rPr lang="en-GB" smtClean="0"/>
              <a:t>18 June 2019</a:t>
            </a:fld>
            <a:endParaRPr lang="en-GB" dirty="0"/>
          </a:p>
        </p:txBody>
      </p:sp>
      <p:sp>
        <p:nvSpPr>
          <p:cNvPr id="8" name="Footer Placeholder 7">
            <a:extLst>
              <a:ext uri="{FF2B5EF4-FFF2-40B4-BE49-F238E27FC236}">
                <a16:creationId xmlns:a16="http://schemas.microsoft.com/office/drawing/2014/main" id="{6948F2A2-A9AD-4770-A5DA-5E8C6DE119E2}"/>
              </a:ext>
            </a:extLst>
          </p:cNvPr>
          <p:cNvSpPr>
            <a:spLocks noGrp="1"/>
          </p:cNvSpPr>
          <p:nvPr>
            <p:ph type="ftr" sz="quarter" idx="11"/>
          </p:nvPr>
        </p:nvSpPr>
        <p:spPr/>
        <p:txBody>
          <a:bodyPr/>
          <a:lstStyle/>
          <a:p>
            <a:r>
              <a:rPr lang="en-GB"/>
              <a:t>Are you ready for EPA</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2" name="Picture 11">
            <a:extLst>
              <a:ext uri="{FF2B5EF4-FFF2-40B4-BE49-F238E27FC236}">
                <a16:creationId xmlns:a16="http://schemas.microsoft.com/office/drawing/2014/main" id="{8C27D5FF-59F1-49DA-AEB1-C3D78240DDE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080"/>
            <a:ext cx="2118055" cy="626400"/>
          </a:xfrm>
          <a:prstGeom prst="rect">
            <a:avLst/>
          </a:prstGeom>
        </p:spPr>
      </p:pic>
      <p:pic>
        <p:nvPicPr>
          <p:cNvPr id="10" name="Picture 9">
            <a:extLst>
              <a:ext uri="{FF2B5EF4-FFF2-40B4-BE49-F238E27FC236}">
                <a16:creationId xmlns:a16="http://schemas.microsoft.com/office/drawing/2014/main" id="{AA292C01-1554-A640-9B2F-B53778A0A14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18588" y="5023498"/>
            <a:ext cx="3155400" cy="1838363"/>
          </a:xfrm>
          <a:prstGeom prst="rect">
            <a:avLst/>
          </a:prstGeom>
        </p:spPr>
      </p:pic>
    </p:spTree>
    <p:extLst>
      <p:ext uri="{BB962C8B-B14F-4D97-AF65-F5344CB8AC3E}">
        <p14:creationId xmlns:p14="http://schemas.microsoft.com/office/powerpoint/2010/main" val="3477172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845344"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4464000" cy="4134160"/>
          </a:xfrm>
        </p:spPr>
        <p:txBody>
          <a:bodyPr lIns="0" tIns="0" rIns="0" bIns="0">
            <a:normAutofit/>
          </a:bodyPr>
          <a:lstStyle>
            <a:lvl1pPr>
              <a:lnSpc>
                <a:spcPts val="1700"/>
              </a:lnSpc>
              <a:spcBef>
                <a:spcPts val="500"/>
              </a:spcBef>
              <a:defRPr sz="1600" b="1">
                <a:solidFill>
                  <a:schemeClr val="accent1"/>
                </a:solidFill>
              </a:defRPr>
            </a:lvl1pPr>
            <a:lvl2pPr marL="0" indent="0">
              <a:lnSpc>
                <a:spcPts val="1700"/>
              </a:lnSpc>
              <a:spcBef>
                <a:spcPts val="500"/>
              </a:spcBef>
              <a:buClr>
                <a:schemeClr val="accent2"/>
              </a:buClr>
              <a:buFont typeface="Symbol" panose="05050102010706020507" pitchFamily="18" charset="2"/>
              <a:buNone/>
              <a:defRPr sz="1600"/>
            </a:lvl2pPr>
            <a:lvl3pPr marL="285750" indent="-285750">
              <a:lnSpc>
                <a:spcPts val="1700"/>
              </a:lnSpc>
              <a:spcBef>
                <a:spcPts val="0"/>
              </a:spcBef>
              <a:buClr>
                <a:schemeClr val="accent1"/>
              </a:buClr>
              <a:buFont typeface="Symbol" panose="05050102010706020507" pitchFamily="18" charset="2"/>
              <a:buChar char="·"/>
              <a:defRPr sz="1400"/>
            </a:lvl3pPr>
            <a:lvl4pPr marL="748350" indent="-285750">
              <a:lnSpc>
                <a:spcPts val="1700"/>
              </a:lnSpc>
              <a:spcBef>
                <a:spcPts val="0"/>
              </a:spcBef>
              <a:buClr>
                <a:schemeClr val="accent2"/>
              </a:buClr>
              <a:buFont typeface="Arial" panose="020B0604020202020204" pitchFamily="34" charset="0"/>
              <a:buChar char="•"/>
              <a:defRPr sz="1400"/>
            </a:lvl4pPr>
            <a:lvl5pPr marL="693000" indent="0">
              <a:lnSpc>
                <a:spcPts val="1700"/>
              </a:lnSpc>
              <a:spcBef>
                <a:spcPts val="0"/>
              </a:spcBef>
              <a:buClr>
                <a:schemeClr val="accent3"/>
              </a:buClr>
              <a:buFont typeface="Arial" panose="020B0604020202020204" pitchFamily="34" charset="0"/>
              <a:buNone/>
              <a:defRPr sz="1400"/>
            </a:lvl5pPr>
          </a:lstStyle>
          <a:p>
            <a:pPr lvl="0"/>
            <a:r>
              <a:rPr lang="en-US" dirty="0"/>
              <a:t>Edit Master text styles</a:t>
            </a:r>
          </a:p>
          <a:p>
            <a:pPr lvl="1"/>
            <a:r>
              <a:rPr lang="en-US" dirty="0"/>
              <a:t>Text</a:t>
            </a:r>
          </a:p>
        </p:txBody>
      </p:sp>
      <p:sp>
        <p:nvSpPr>
          <p:cNvPr id="7" name="Date Placeholder 6">
            <a:extLst>
              <a:ext uri="{FF2B5EF4-FFF2-40B4-BE49-F238E27FC236}">
                <a16:creationId xmlns:a16="http://schemas.microsoft.com/office/drawing/2014/main" id="{CF1F18B6-62AB-4460-8F15-0D344D58993D}"/>
              </a:ext>
            </a:extLst>
          </p:cNvPr>
          <p:cNvSpPr>
            <a:spLocks noGrp="1"/>
          </p:cNvSpPr>
          <p:nvPr>
            <p:ph type="dt" sz="half" idx="10"/>
          </p:nvPr>
        </p:nvSpPr>
        <p:spPr/>
        <p:txBody>
          <a:bodyPr/>
          <a:lstStyle/>
          <a:p>
            <a:fld id="{7C078E1D-AD8D-4940-8C97-E91E4DEB3393}" type="datetime4">
              <a:rPr lang="en-GB" smtClean="0"/>
              <a:t>18 June 2019</a:t>
            </a:fld>
            <a:endParaRPr lang="en-GB" dirty="0"/>
          </a:p>
        </p:txBody>
      </p:sp>
      <p:sp>
        <p:nvSpPr>
          <p:cNvPr id="8" name="Footer Placeholder 7">
            <a:extLst>
              <a:ext uri="{FF2B5EF4-FFF2-40B4-BE49-F238E27FC236}">
                <a16:creationId xmlns:a16="http://schemas.microsoft.com/office/drawing/2014/main" id="{6948F2A2-A9AD-4770-A5DA-5E8C6DE119E2}"/>
              </a:ext>
            </a:extLst>
          </p:cNvPr>
          <p:cNvSpPr>
            <a:spLocks noGrp="1"/>
          </p:cNvSpPr>
          <p:nvPr>
            <p:ph type="ftr" sz="quarter" idx="11"/>
          </p:nvPr>
        </p:nvSpPr>
        <p:spPr/>
        <p:txBody>
          <a:bodyPr/>
          <a:lstStyle/>
          <a:p>
            <a:r>
              <a:rPr lang="en-GB"/>
              <a:t>Are you ready for EPA</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1" name="Picture 10">
            <a:extLst>
              <a:ext uri="{FF2B5EF4-FFF2-40B4-BE49-F238E27FC236}">
                <a16:creationId xmlns:a16="http://schemas.microsoft.com/office/drawing/2014/main" id="{6B898E6B-837E-460D-9BDC-E91AD9E734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2986" y="5968080"/>
            <a:ext cx="2118055" cy="626400"/>
          </a:xfrm>
          <a:prstGeom prst="rect">
            <a:avLst/>
          </a:prstGeom>
        </p:spPr>
      </p:pic>
      <p:pic>
        <p:nvPicPr>
          <p:cNvPr id="10" name="Picture 9">
            <a:extLst>
              <a:ext uri="{FF2B5EF4-FFF2-40B4-BE49-F238E27FC236}">
                <a16:creationId xmlns:a16="http://schemas.microsoft.com/office/drawing/2014/main" id="{15814C7C-0C76-B342-9734-60AEF867EA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Tree>
    <p:extLst>
      <p:ext uri="{BB962C8B-B14F-4D97-AF65-F5344CB8AC3E}">
        <p14:creationId xmlns:p14="http://schemas.microsoft.com/office/powerpoint/2010/main" val="3158225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 Columns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759744"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4436400" cy="4134160"/>
          </a:xfrm>
        </p:spPr>
        <p:txBody>
          <a:bodyPr lIns="0" tIns="0" rIns="0" bIns="0">
            <a:normAutofit/>
          </a:bodyPr>
          <a:lstStyle>
            <a:lvl1pPr>
              <a:lnSpc>
                <a:spcPts val="1700"/>
              </a:lnSpc>
              <a:defRPr sz="1400" b="1">
                <a:solidFill>
                  <a:schemeClr val="accent2"/>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 typeface="Symbol" panose="05050102010706020507" pitchFamily="18" charset="2"/>
              <a:buNone/>
              <a:defRPr sz="1400">
                <a:latin typeface="Arial" panose="020B0604020202020204" pitchFamily="34" charset="0"/>
                <a:cs typeface="Arial" panose="020B0604020202020204" pitchFamily="34" charset="0"/>
              </a:defRPr>
            </a:lvl2pPr>
            <a:lvl3pPr marL="285750" indent="-285750">
              <a:lnSpc>
                <a:spcPts val="1700"/>
              </a:lnSpc>
              <a:spcBef>
                <a:spcPts val="0"/>
              </a:spcBef>
              <a:buClr>
                <a:schemeClr val="accent2"/>
              </a:buClr>
              <a:buFont typeface="Symbol" panose="05050102010706020507" pitchFamily="18" charset="2"/>
              <a:buChar char="·"/>
              <a:defRPr sz="1400">
                <a:solidFill>
                  <a:schemeClr val="tx1"/>
                </a:solidFill>
                <a:latin typeface="Arial" panose="020B0604020202020204" pitchFamily="34" charset="0"/>
                <a:cs typeface="Arial" panose="020B0604020202020204" pitchFamily="34" charset="0"/>
              </a:defRPr>
            </a:lvl3pPr>
            <a:lvl4pPr marL="748350" indent="-285750">
              <a:lnSpc>
                <a:spcPts val="1700"/>
              </a:lnSpc>
              <a:spcBef>
                <a:spcPts val="0"/>
              </a:spcBef>
              <a:buClr>
                <a:schemeClr val="accent1"/>
              </a:buClr>
              <a:buFont typeface="System Font"/>
              <a:buChar char="–"/>
              <a:defRPr sz="1400">
                <a:latin typeface="Arial" panose="020B0604020202020204" pitchFamily="34" charset="0"/>
                <a:cs typeface="Arial" panose="020B0604020202020204" pitchFamily="34" charset="0"/>
              </a:defRPr>
            </a:lvl4pPr>
            <a:lvl5pPr marL="978750" indent="-285750">
              <a:lnSpc>
                <a:spcPts val="1700"/>
              </a:lnSpc>
              <a:spcBef>
                <a:spcPts val="0"/>
              </a:spcBef>
              <a:buClr>
                <a:schemeClr val="accent3"/>
              </a:buClr>
              <a:buFont typeface="System Font"/>
              <a:buChar char="–"/>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1F18B6-62AB-4460-8F15-0D344D58993D}"/>
              </a:ext>
            </a:extLst>
          </p:cNvPr>
          <p:cNvSpPr>
            <a:spLocks noGrp="1"/>
          </p:cNvSpPr>
          <p:nvPr>
            <p:ph type="dt" sz="half" idx="10"/>
          </p:nvPr>
        </p:nvSpPr>
        <p:spPr/>
        <p:txBody>
          <a:bodyPr/>
          <a:lstStyle/>
          <a:p>
            <a:fld id="{F3196DE8-3DF9-4FD3-A286-29E8338DCCD7}" type="datetime4">
              <a:rPr lang="en-GB" smtClean="0"/>
              <a:t>18 June 2019</a:t>
            </a:fld>
            <a:endParaRPr lang="en-GB" dirty="0"/>
          </a:p>
        </p:txBody>
      </p:sp>
      <p:sp>
        <p:nvSpPr>
          <p:cNvPr id="8" name="Footer Placeholder 7">
            <a:extLst>
              <a:ext uri="{FF2B5EF4-FFF2-40B4-BE49-F238E27FC236}">
                <a16:creationId xmlns:a16="http://schemas.microsoft.com/office/drawing/2014/main" id="{6948F2A2-A9AD-4770-A5DA-5E8C6DE119E2}"/>
              </a:ext>
            </a:extLst>
          </p:cNvPr>
          <p:cNvSpPr>
            <a:spLocks noGrp="1"/>
          </p:cNvSpPr>
          <p:nvPr>
            <p:ph type="ftr" sz="quarter" idx="11"/>
          </p:nvPr>
        </p:nvSpPr>
        <p:spPr/>
        <p:txBody>
          <a:bodyPr/>
          <a:lstStyle/>
          <a:p>
            <a:r>
              <a:rPr lang="en-GB"/>
              <a:t>Are you ready for EPA</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18588" y="5023498"/>
            <a:ext cx="3155400" cy="1838363"/>
          </a:xfrm>
          <a:prstGeom prst="rect">
            <a:avLst/>
          </a:prstGeom>
        </p:spPr>
      </p:pic>
      <p:sp>
        <p:nvSpPr>
          <p:cNvPr id="12" name="Content Placeholder 2">
            <a:extLst>
              <a:ext uri="{FF2B5EF4-FFF2-40B4-BE49-F238E27FC236}">
                <a16:creationId xmlns:a16="http://schemas.microsoft.com/office/drawing/2014/main" id="{EB74EAD6-6DAA-4315-83AC-805BFBA39EE9}"/>
              </a:ext>
            </a:extLst>
          </p:cNvPr>
          <p:cNvSpPr>
            <a:spLocks noGrp="1"/>
          </p:cNvSpPr>
          <p:nvPr>
            <p:ph idx="13"/>
          </p:nvPr>
        </p:nvSpPr>
        <p:spPr>
          <a:xfrm>
            <a:off x="5171760" y="1707840"/>
            <a:ext cx="4436400" cy="4134160"/>
          </a:xfrm>
        </p:spPr>
        <p:txBody>
          <a:bodyPr lIns="0" tIns="0" rIns="0" bIns="0">
            <a:normAutofit/>
          </a:bodyPr>
          <a:lstStyle>
            <a:lvl1pPr>
              <a:lnSpc>
                <a:spcPts val="1700"/>
              </a:lnSpc>
              <a:defRPr sz="1400" b="1">
                <a:solidFill>
                  <a:schemeClr val="accent2"/>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 typeface="Symbol" panose="05050102010706020507" pitchFamily="18" charset="2"/>
              <a:buNone/>
              <a:defRPr sz="1400">
                <a:latin typeface="Arial" panose="020B0604020202020204" pitchFamily="34" charset="0"/>
                <a:cs typeface="Arial" panose="020B0604020202020204" pitchFamily="34" charset="0"/>
              </a:defRPr>
            </a:lvl2pPr>
            <a:lvl3pPr marL="342900" indent="-342900">
              <a:lnSpc>
                <a:spcPts val="1700"/>
              </a:lnSpc>
              <a:spcBef>
                <a:spcPts val="0"/>
              </a:spcBef>
              <a:buClr>
                <a:schemeClr val="accent2"/>
              </a:buClr>
              <a:buFont typeface="+mj-lt"/>
              <a:buAutoNum type="arabicPeriod"/>
              <a:defRPr sz="1400">
                <a:latin typeface="Arial" panose="020B0604020202020204" pitchFamily="34" charset="0"/>
                <a:cs typeface="Arial" panose="020B0604020202020204" pitchFamily="34" charset="0"/>
              </a:defRPr>
            </a:lvl3pPr>
            <a:lvl4pPr marL="684000" indent="-342900">
              <a:lnSpc>
                <a:spcPts val="1700"/>
              </a:lnSpc>
              <a:spcBef>
                <a:spcPts val="0"/>
              </a:spcBef>
              <a:buClr>
                <a:schemeClr val="accent1"/>
              </a:buClr>
              <a:buFont typeface="+mj-lt"/>
              <a:buAutoNum type="alphaLcPeriod"/>
              <a:defRPr sz="1400">
                <a:latin typeface="Arial" panose="020B0604020202020204" pitchFamily="34" charset="0"/>
                <a:cs typeface="Arial" panose="020B0604020202020204" pitchFamily="34" charset="0"/>
              </a:defRPr>
            </a:lvl4pPr>
            <a:lvl5pPr marL="1058400" indent="-342000">
              <a:lnSpc>
                <a:spcPts val="1700"/>
              </a:lnSpc>
              <a:spcBef>
                <a:spcPts val="0"/>
              </a:spcBef>
              <a:buClr>
                <a:schemeClr val="accent3"/>
              </a:buClr>
              <a:buFont typeface="+mj-lt"/>
              <a:buAutoNum type="romanLcPeriod"/>
              <a:defRPr sz="14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Picture 12">
            <a:extLst>
              <a:ext uri="{FF2B5EF4-FFF2-40B4-BE49-F238E27FC236}">
                <a16:creationId xmlns:a16="http://schemas.microsoft.com/office/drawing/2014/main" id="{B00EB11B-0ABA-44F6-B712-4972B607922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080"/>
            <a:ext cx="2118055" cy="626400"/>
          </a:xfrm>
          <a:prstGeom prst="rect">
            <a:avLst/>
          </a:prstGeom>
        </p:spPr>
      </p:pic>
    </p:spTree>
    <p:extLst>
      <p:ext uri="{BB962C8B-B14F-4D97-AF65-F5344CB8AC3E}">
        <p14:creationId xmlns:p14="http://schemas.microsoft.com/office/powerpoint/2010/main" val="2664639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Numbering –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9456293"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6963700" cy="4152240"/>
          </a:xfrm>
        </p:spPr>
        <p:txBody>
          <a:bodyPr lIns="0" tIns="0" rIns="0" bIns="0">
            <a:normAutofit/>
          </a:bodyPr>
          <a:lstStyle>
            <a:lvl1pPr>
              <a:lnSpc>
                <a:spcPct val="100000"/>
              </a:lnSpc>
              <a:defRPr sz="1600" b="1">
                <a:solidFill>
                  <a:schemeClr val="tx2"/>
                </a:solidFill>
              </a:defRPr>
            </a:lvl1pPr>
            <a:lvl2pPr marL="342900" indent="-342900">
              <a:lnSpc>
                <a:spcPct val="100000"/>
              </a:lnSpc>
              <a:buClr>
                <a:schemeClr val="accent1"/>
              </a:buClr>
              <a:buFont typeface="+mj-lt"/>
              <a:buAutoNum type="arabicPeriod"/>
              <a:defRPr sz="1600">
                <a:solidFill>
                  <a:schemeClr val="tx1"/>
                </a:solidFill>
              </a:defRPr>
            </a:lvl2pPr>
            <a:lvl3pPr marL="684000" indent="-342000">
              <a:lnSpc>
                <a:spcPct val="100000"/>
              </a:lnSpc>
              <a:buClr>
                <a:schemeClr val="accent5"/>
              </a:buClr>
              <a:buFont typeface="+mj-lt"/>
              <a:buAutoNum type="alphaLcPeriod"/>
              <a:defRPr sz="1600"/>
            </a:lvl3pPr>
            <a:lvl4pPr marL="1026000" indent="-342000">
              <a:lnSpc>
                <a:spcPct val="100000"/>
              </a:lnSpc>
              <a:buClr>
                <a:schemeClr val="accent3"/>
              </a:buClr>
              <a:buFont typeface="+mj-lt"/>
              <a:buAutoNum type="romanLcPeriod"/>
              <a:defRPr sz="1600"/>
            </a:lvl4pPr>
            <a:lvl5pPr marL="920750" indent="-228600">
              <a:lnSpc>
                <a:spcPts val="2300"/>
              </a:lnSpc>
              <a:buClr>
                <a:schemeClr val="accent1"/>
              </a:buClr>
              <a:buFont typeface="Nunito Sans" panose="00000500000000000000" pitchFamily="2"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7" name="Date Placeholder 6">
            <a:extLst>
              <a:ext uri="{FF2B5EF4-FFF2-40B4-BE49-F238E27FC236}">
                <a16:creationId xmlns:a16="http://schemas.microsoft.com/office/drawing/2014/main" id="{CF1F18B6-62AB-4460-8F15-0D344D58993D}"/>
              </a:ext>
            </a:extLst>
          </p:cNvPr>
          <p:cNvSpPr>
            <a:spLocks noGrp="1"/>
          </p:cNvSpPr>
          <p:nvPr>
            <p:ph type="dt" sz="half" idx="10"/>
          </p:nvPr>
        </p:nvSpPr>
        <p:spPr/>
        <p:txBody>
          <a:bodyPr/>
          <a:lstStyle/>
          <a:p>
            <a:fld id="{20D777FE-0348-424E-88BC-54B3850C7639}" type="datetime4">
              <a:rPr lang="en-GB" smtClean="0"/>
              <a:t>18 June 2019</a:t>
            </a:fld>
            <a:endParaRPr lang="en-GB" dirty="0"/>
          </a:p>
        </p:txBody>
      </p:sp>
      <p:sp>
        <p:nvSpPr>
          <p:cNvPr id="8" name="Footer Placeholder 7">
            <a:extLst>
              <a:ext uri="{FF2B5EF4-FFF2-40B4-BE49-F238E27FC236}">
                <a16:creationId xmlns:a16="http://schemas.microsoft.com/office/drawing/2014/main" id="{6948F2A2-A9AD-4770-A5DA-5E8C6DE119E2}"/>
              </a:ext>
            </a:extLst>
          </p:cNvPr>
          <p:cNvSpPr>
            <a:spLocks noGrp="1"/>
          </p:cNvSpPr>
          <p:nvPr>
            <p:ph type="ftr" sz="quarter" idx="11"/>
          </p:nvPr>
        </p:nvSpPr>
        <p:spPr/>
        <p:txBody>
          <a:bodyPr/>
          <a:lstStyle/>
          <a:p>
            <a:r>
              <a:rPr lang="en-GB"/>
              <a:t>Are you ready for EPA</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5" name="Picture 4">
            <a:extLst>
              <a:ext uri="{FF2B5EF4-FFF2-40B4-BE49-F238E27FC236}">
                <a16:creationId xmlns:a16="http://schemas.microsoft.com/office/drawing/2014/main" id="{B8B78DA8-7828-45FE-ACF0-07F1177E35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pic>
        <p:nvPicPr>
          <p:cNvPr id="11" name="Picture 10">
            <a:extLst>
              <a:ext uri="{FF2B5EF4-FFF2-40B4-BE49-F238E27FC236}">
                <a16:creationId xmlns:a16="http://schemas.microsoft.com/office/drawing/2014/main" id="{1F1EC997-3ABA-48FE-A452-E18235C2EB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080"/>
            <a:ext cx="2118055" cy="626400"/>
          </a:xfrm>
          <a:prstGeom prst="rect">
            <a:avLst/>
          </a:prstGeom>
        </p:spPr>
      </p:pic>
    </p:spTree>
    <p:extLst>
      <p:ext uri="{BB962C8B-B14F-4D97-AF65-F5344CB8AC3E}">
        <p14:creationId xmlns:p14="http://schemas.microsoft.com/office/powerpoint/2010/main" val="4090198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977966"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7" name="Date Placeholder 6">
            <a:extLst>
              <a:ext uri="{FF2B5EF4-FFF2-40B4-BE49-F238E27FC236}">
                <a16:creationId xmlns:a16="http://schemas.microsoft.com/office/drawing/2014/main" id="{CF1F18B6-62AB-4460-8F15-0D344D58993D}"/>
              </a:ext>
            </a:extLst>
          </p:cNvPr>
          <p:cNvSpPr>
            <a:spLocks noGrp="1"/>
          </p:cNvSpPr>
          <p:nvPr>
            <p:ph type="dt" sz="half" idx="10"/>
          </p:nvPr>
        </p:nvSpPr>
        <p:spPr/>
        <p:txBody>
          <a:bodyPr/>
          <a:lstStyle/>
          <a:p>
            <a:fld id="{91C19737-B4C0-46B2-9A52-5B42C4B42709}" type="datetime4">
              <a:rPr lang="en-GB" smtClean="0"/>
              <a:t>18 June 2019</a:t>
            </a:fld>
            <a:endParaRPr lang="en-GB" dirty="0"/>
          </a:p>
        </p:txBody>
      </p:sp>
      <p:sp>
        <p:nvSpPr>
          <p:cNvPr id="8" name="Footer Placeholder 7">
            <a:extLst>
              <a:ext uri="{FF2B5EF4-FFF2-40B4-BE49-F238E27FC236}">
                <a16:creationId xmlns:a16="http://schemas.microsoft.com/office/drawing/2014/main" id="{6948F2A2-A9AD-4770-A5DA-5E8C6DE119E2}"/>
              </a:ext>
            </a:extLst>
          </p:cNvPr>
          <p:cNvSpPr>
            <a:spLocks noGrp="1"/>
          </p:cNvSpPr>
          <p:nvPr>
            <p:ph type="ftr" sz="quarter" idx="11"/>
          </p:nvPr>
        </p:nvSpPr>
        <p:spPr/>
        <p:txBody>
          <a:bodyPr/>
          <a:lstStyle/>
          <a:p>
            <a:r>
              <a:rPr lang="en-GB"/>
              <a:t>Are you ready for EPA</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pic>
        <p:nvPicPr>
          <p:cNvPr id="12" name="Picture 11">
            <a:extLst>
              <a:ext uri="{FF2B5EF4-FFF2-40B4-BE49-F238E27FC236}">
                <a16:creationId xmlns:a16="http://schemas.microsoft.com/office/drawing/2014/main" id="{E2A6BFA7-047E-44C1-AB04-54CCC15575C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080"/>
            <a:ext cx="2118055" cy="626400"/>
          </a:xfrm>
          <a:prstGeom prst="rect">
            <a:avLst/>
          </a:prstGeom>
        </p:spPr>
      </p:pic>
    </p:spTree>
    <p:extLst>
      <p:ext uri="{BB962C8B-B14F-4D97-AF65-F5344CB8AC3E}">
        <p14:creationId xmlns:p14="http://schemas.microsoft.com/office/powerpoint/2010/main" val="227146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Stateme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AAD064-2301-402E-BD1C-2CA358C35C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08598" y="641598"/>
            <a:ext cx="5574803" cy="5574803"/>
          </a:xfrm>
          <a:prstGeom prst="rect">
            <a:avLst/>
          </a:prstGeom>
        </p:spPr>
      </p:pic>
      <p:sp>
        <p:nvSpPr>
          <p:cNvPr id="2" name="Title 1">
            <a:extLst>
              <a:ext uri="{FF2B5EF4-FFF2-40B4-BE49-F238E27FC236}">
                <a16:creationId xmlns:a16="http://schemas.microsoft.com/office/drawing/2014/main" id="{25CFA37E-AA59-4A9B-B497-AEA3EB02CB28}"/>
              </a:ext>
            </a:extLst>
          </p:cNvPr>
          <p:cNvSpPr>
            <a:spLocks noGrp="1"/>
          </p:cNvSpPr>
          <p:nvPr>
            <p:ph type="title" hasCustomPrompt="1"/>
          </p:nvPr>
        </p:nvSpPr>
        <p:spPr>
          <a:xfrm>
            <a:off x="287999" y="997920"/>
            <a:ext cx="10566137" cy="714375"/>
          </a:xfrm>
        </p:spPr>
        <p:txBody>
          <a:bodyPr lIns="0" tIns="0" rIns="0" bIns="0" anchor="t" anchorCtr="0">
            <a:normAutofit/>
          </a:bodyPr>
          <a:lstStyle>
            <a:lvl1pPr>
              <a:defRPr sz="3000" b="1"/>
            </a:lvl1pPr>
          </a:lstStyle>
          <a:p>
            <a:r>
              <a:rPr lang="en-US" dirty="0"/>
              <a:t>Click to edit </a:t>
            </a:r>
            <a:br>
              <a:rPr lang="en-US" dirty="0"/>
            </a:br>
            <a:r>
              <a:rPr lang="en-US" dirty="0"/>
              <a:t>Master title style</a:t>
            </a:r>
            <a:endParaRPr lang="en-GB" dirty="0"/>
          </a:p>
        </p:txBody>
      </p:sp>
      <p:sp>
        <p:nvSpPr>
          <p:cNvPr id="7" name="Date Placeholder 6">
            <a:extLst>
              <a:ext uri="{FF2B5EF4-FFF2-40B4-BE49-F238E27FC236}">
                <a16:creationId xmlns:a16="http://schemas.microsoft.com/office/drawing/2014/main" id="{CF1F18B6-62AB-4460-8F15-0D344D58993D}"/>
              </a:ext>
            </a:extLst>
          </p:cNvPr>
          <p:cNvSpPr>
            <a:spLocks noGrp="1"/>
          </p:cNvSpPr>
          <p:nvPr>
            <p:ph type="dt" sz="half" idx="10"/>
          </p:nvPr>
        </p:nvSpPr>
        <p:spPr/>
        <p:txBody>
          <a:bodyPr/>
          <a:lstStyle/>
          <a:p>
            <a:fld id="{95E7D314-D28F-4370-9F44-6D72B64CD5FC}" type="datetime4">
              <a:rPr lang="en-GB" smtClean="0"/>
              <a:t>18 June 2019</a:t>
            </a:fld>
            <a:endParaRPr lang="en-GB" dirty="0"/>
          </a:p>
        </p:txBody>
      </p:sp>
      <p:sp>
        <p:nvSpPr>
          <p:cNvPr id="8" name="Footer Placeholder 7">
            <a:extLst>
              <a:ext uri="{FF2B5EF4-FFF2-40B4-BE49-F238E27FC236}">
                <a16:creationId xmlns:a16="http://schemas.microsoft.com/office/drawing/2014/main" id="{6948F2A2-A9AD-4770-A5DA-5E8C6DE119E2}"/>
              </a:ext>
            </a:extLst>
          </p:cNvPr>
          <p:cNvSpPr>
            <a:spLocks noGrp="1"/>
          </p:cNvSpPr>
          <p:nvPr>
            <p:ph type="ftr" sz="quarter" idx="11"/>
          </p:nvPr>
        </p:nvSpPr>
        <p:spPr/>
        <p:txBody>
          <a:bodyPr/>
          <a:lstStyle/>
          <a:p>
            <a:r>
              <a:rPr lang="en-GB"/>
              <a:t>Are you ready for EPA</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6" name="Text Placeholder 5">
            <a:extLst>
              <a:ext uri="{FF2B5EF4-FFF2-40B4-BE49-F238E27FC236}">
                <a16:creationId xmlns:a16="http://schemas.microsoft.com/office/drawing/2014/main" id="{A061DD48-E50D-491C-9A8A-3BCCC12366BB}"/>
              </a:ext>
            </a:extLst>
          </p:cNvPr>
          <p:cNvSpPr>
            <a:spLocks noGrp="1"/>
          </p:cNvSpPr>
          <p:nvPr>
            <p:ph type="body" sz="quarter" idx="13"/>
          </p:nvPr>
        </p:nvSpPr>
        <p:spPr>
          <a:xfrm>
            <a:off x="3721100" y="2590799"/>
            <a:ext cx="4838700" cy="1676400"/>
          </a:xfrm>
        </p:spPr>
        <p:txBody>
          <a:bodyPr>
            <a:noAutofit/>
          </a:bodyPr>
          <a:lstStyle>
            <a:lvl1pPr algn="ctr">
              <a:lnSpc>
                <a:spcPts val="6400"/>
              </a:lnSpc>
              <a:spcBef>
                <a:spcPts val="0"/>
              </a:spcBef>
              <a:defRPr sz="6000" b="1">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pic>
        <p:nvPicPr>
          <p:cNvPr id="12" name="Picture 11">
            <a:extLst>
              <a:ext uri="{FF2B5EF4-FFF2-40B4-BE49-F238E27FC236}">
                <a16:creationId xmlns:a16="http://schemas.microsoft.com/office/drawing/2014/main" id="{976D4AF0-FA01-43C8-86CB-0C38F65588F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2986" y="5968080"/>
            <a:ext cx="2118055" cy="626400"/>
          </a:xfrm>
          <a:prstGeom prst="rect">
            <a:avLst/>
          </a:prstGeom>
        </p:spPr>
      </p:pic>
    </p:spTree>
    <p:extLst>
      <p:ext uri="{BB962C8B-B14F-4D97-AF65-F5344CB8AC3E}">
        <p14:creationId xmlns:p14="http://schemas.microsoft.com/office/powerpoint/2010/main" val="2329001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Boxes + Ad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061728" cy="714375"/>
          </a:xfrm>
        </p:spPr>
        <p:txBody>
          <a:bodyPr lIns="0" tIns="0" rIns="0" bIns="0" anchor="t" anchorCtr="0">
            <a:normAutofit/>
          </a:bodyPr>
          <a:lstStyle>
            <a:lvl1pPr>
              <a:defRPr sz="3000" b="1"/>
            </a:lvl1pPr>
          </a:lstStyle>
          <a:p>
            <a:r>
              <a:rPr lang="en-US" dirty="0"/>
              <a:t>Click to edit Master title style</a:t>
            </a:r>
            <a:endParaRPr lang="en-GB" dirty="0"/>
          </a:p>
        </p:txBody>
      </p:sp>
      <p:sp>
        <p:nvSpPr>
          <p:cNvPr id="7" name="Date Placeholder 6">
            <a:extLst>
              <a:ext uri="{FF2B5EF4-FFF2-40B4-BE49-F238E27FC236}">
                <a16:creationId xmlns:a16="http://schemas.microsoft.com/office/drawing/2014/main" id="{CF1F18B6-62AB-4460-8F15-0D344D58993D}"/>
              </a:ext>
            </a:extLst>
          </p:cNvPr>
          <p:cNvSpPr>
            <a:spLocks noGrp="1"/>
          </p:cNvSpPr>
          <p:nvPr>
            <p:ph type="dt" sz="half" idx="10"/>
          </p:nvPr>
        </p:nvSpPr>
        <p:spPr/>
        <p:txBody>
          <a:bodyPr/>
          <a:lstStyle/>
          <a:p>
            <a:fld id="{3DEF7988-610B-4E89-9340-62839D660751}" type="datetime4">
              <a:rPr lang="en-GB" smtClean="0"/>
              <a:t>18 June 2019</a:t>
            </a:fld>
            <a:endParaRPr lang="en-GB" dirty="0"/>
          </a:p>
        </p:txBody>
      </p:sp>
      <p:sp>
        <p:nvSpPr>
          <p:cNvPr id="8" name="Footer Placeholder 7">
            <a:extLst>
              <a:ext uri="{FF2B5EF4-FFF2-40B4-BE49-F238E27FC236}">
                <a16:creationId xmlns:a16="http://schemas.microsoft.com/office/drawing/2014/main" id="{6948F2A2-A9AD-4770-A5DA-5E8C6DE119E2}"/>
              </a:ext>
            </a:extLst>
          </p:cNvPr>
          <p:cNvSpPr>
            <a:spLocks noGrp="1"/>
          </p:cNvSpPr>
          <p:nvPr>
            <p:ph type="ftr" sz="quarter" idx="11"/>
          </p:nvPr>
        </p:nvSpPr>
        <p:spPr/>
        <p:txBody>
          <a:bodyPr/>
          <a:lstStyle/>
          <a:p>
            <a:r>
              <a:rPr lang="en-GB"/>
              <a:t>Are you ready for EPA</a:t>
            </a:r>
            <a:endParaRPr lang="en-GB" dirty="0"/>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4" name="Text Placeholder 3">
            <a:extLst>
              <a:ext uri="{FF2B5EF4-FFF2-40B4-BE49-F238E27FC236}">
                <a16:creationId xmlns:a16="http://schemas.microsoft.com/office/drawing/2014/main" id="{8EF84E4E-2F88-43A0-9754-1581D27593D8}"/>
              </a:ext>
            </a:extLst>
          </p:cNvPr>
          <p:cNvSpPr>
            <a:spLocks noGrp="1"/>
          </p:cNvSpPr>
          <p:nvPr>
            <p:ph type="body" sz="quarter" idx="13"/>
          </p:nvPr>
        </p:nvSpPr>
        <p:spPr>
          <a:xfrm>
            <a:off x="12636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3" name="Text Placeholder 3">
            <a:extLst>
              <a:ext uri="{FF2B5EF4-FFF2-40B4-BE49-F238E27FC236}">
                <a16:creationId xmlns:a16="http://schemas.microsoft.com/office/drawing/2014/main" id="{E05439D3-D84E-4AB3-AC19-1026F932C75B}"/>
              </a:ext>
            </a:extLst>
          </p:cNvPr>
          <p:cNvSpPr>
            <a:spLocks noGrp="1"/>
          </p:cNvSpPr>
          <p:nvPr>
            <p:ph type="body" sz="quarter" idx="15"/>
          </p:nvPr>
        </p:nvSpPr>
        <p:spPr>
          <a:xfrm>
            <a:off x="90792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4" name="Text Placeholder 3">
            <a:extLst>
              <a:ext uri="{FF2B5EF4-FFF2-40B4-BE49-F238E27FC236}">
                <a16:creationId xmlns:a16="http://schemas.microsoft.com/office/drawing/2014/main" id="{1C3A3745-1711-4667-914E-D5ADA3AFD369}"/>
              </a:ext>
            </a:extLst>
          </p:cNvPr>
          <p:cNvSpPr>
            <a:spLocks noGrp="1"/>
          </p:cNvSpPr>
          <p:nvPr>
            <p:ph type="body" sz="quarter" idx="16"/>
          </p:nvPr>
        </p:nvSpPr>
        <p:spPr>
          <a:xfrm>
            <a:off x="51696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5" name="Text Placeholder 3">
            <a:extLst>
              <a:ext uri="{FF2B5EF4-FFF2-40B4-BE49-F238E27FC236}">
                <a16:creationId xmlns:a16="http://schemas.microsoft.com/office/drawing/2014/main" id="{DEA974C4-DBA8-4975-96C5-38696318D872}"/>
              </a:ext>
            </a:extLst>
          </p:cNvPr>
          <p:cNvSpPr>
            <a:spLocks noGrp="1"/>
          </p:cNvSpPr>
          <p:nvPr>
            <p:ph type="body" sz="quarter" idx="17"/>
          </p:nvPr>
        </p:nvSpPr>
        <p:spPr>
          <a:xfrm>
            <a:off x="12636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6" name="Text Placeholder 3">
            <a:extLst>
              <a:ext uri="{FF2B5EF4-FFF2-40B4-BE49-F238E27FC236}">
                <a16:creationId xmlns:a16="http://schemas.microsoft.com/office/drawing/2014/main" id="{E2BFFE15-9AC4-4772-970E-2E2EE8A52CCC}"/>
              </a:ext>
            </a:extLst>
          </p:cNvPr>
          <p:cNvSpPr>
            <a:spLocks noGrp="1"/>
          </p:cNvSpPr>
          <p:nvPr>
            <p:ph type="body" sz="quarter" idx="18"/>
          </p:nvPr>
        </p:nvSpPr>
        <p:spPr>
          <a:xfrm>
            <a:off x="90792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sp>
        <p:nvSpPr>
          <p:cNvPr id="17" name="Text Placeholder 3">
            <a:extLst>
              <a:ext uri="{FF2B5EF4-FFF2-40B4-BE49-F238E27FC236}">
                <a16:creationId xmlns:a16="http://schemas.microsoft.com/office/drawing/2014/main" id="{51B983B2-AC59-4178-89E5-FD1850A15A10}"/>
              </a:ext>
            </a:extLst>
          </p:cNvPr>
          <p:cNvSpPr>
            <a:spLocks noGrp="1"/>
          </p:cNvSpPr>
          <p:nvPr>
            <p:ph type="body" sz="quarter" idx="19"/>
          </p:nvPr>
        </p:nvSpPr>
        <p:spPr>
          <a:xfrm>
            <a:off x="51696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dirty="0"/>
              <a:t>Edit Master text styles</a:t>
            </a:r>
          </a:p>
          <a:p>
            <a:pPr lvl="1"/>
            <a:r>
              <a:rPr lang="en-US" dirty="0"/>
              <a:t>Second level</a:t>
            </a:r>
          </a:p>
        </p:txBody>
      </p:sp>
      <p:pic>
        <p:nvPicPr>
          <p:cNvPr id="19" name="Picture 18">
            <a:extLst>
              <a:ext uri="{FF2B5EF4-FFF2-40B4-BE49-F238E27FC236}">
                <a16:creationId xmlns:a16="http://schemas.microsoft.com/office/drawing/2014/main" id="{70F8207A-C147-2141-BE0A-9ED9A373E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pic>
        <p:nvPicPr>
          <p:cNvPr id="20" name="Picture 19">
            <a:extLst>
              <a:ext uri="{FF2B5EF4-FFF2-40B4-BE49-F238E27FC236}">
                <a16:creationId xmlns:a16="http://schemas.microsoft.com/office/drawing/2014/main" id="{C7D3FBA6-EC53-9046-83D8-B6A6E03F05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986" y="5968080"/>
            <a:ext cx="2118055" cy="626400"/>
          </a:xfrm>
          <a:prstGeom prst="rect">
            <a:avLst/>
          </a:prstGeom>
        </p:spPr>
      </p:pic>
    </p:spTree>
    <p:extLst>
      <p:ext uri="{BB962C8B-B14F-4D97-AF65-F5344CB8AC3E}">
        <p14:creationId xmlns:p14="http://schemas.microsoft.com/office/powerpoint/2010/main" val="1311672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9FBE99-C01D-402F-B607-941B34C3A2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0487DEE-BA6D-42BB-92B2-616FA2F0A288}"/>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1B390E26-812F-4D81-8264-8E29D05DA539}"/>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BFEB8C6D-5A13-4B6E-8B47-443F7CF06CA1}" type="slidenum">
              <a:rPr lang="en-GB" smtClean="0"/>
              <a:pPr/>
              <a:t>‹#›</a:t>
            </a:fld>
            <a:endParaRPr lang="en-GB"/>
          </a:p>
        </p:txBody>
      </p:sp>
      <p:sp>
        <p:nvSpPr>
          <p:cNvPr id="7"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288000" y="216361"/>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a:t>Are you ready for EPA</a:t>
            </a:r>
            <a:endParaRPr lang="en-GB" dirty="0"/>
          </a:p>
        </p:txBody>
      </p:sp>
      <p:sp>
        <p:nvSpPr>
          <p:cNvPr id="8"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3218400" y="216360"/>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206380C2-4BA5-4757-B927-56D27D488AF5}" type="datetime4">
              <a:rPr lang="en-GB" smtClean="0"/>
              <a:t>18 June 2019</a:t>
            </a:fld>
            <a:endParaRPr lang="en-GB" dirty="0"/>
          </a:p>
        </p:txBody>
      </p:sp>
    </p:spTree>
    <p:extLst>
      <p:ext uri="{BB962C8B-B14F-4D97-AF65-F5344CB8AC3E}">
        <p14:creationId xmlns:p14="http://schemas.microsoft.com/office/powerpoint/2010/main" val="1490484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6" r:id="rId4"/>
    <p:sldLayoutId id="2147483665" r:id="rId5"/>
    <p:sldLayoutId id="2147483663" r:id="rId6"/>
    <p:sldLayoutId id="2147483662" r:id="rId7"/>
    <p:sldLayoutId id="2147483670" r:id="rId8"/>
    <p:sldLayoutId id="2147483668" r:id="rId9"/>
    <p:sldLayoutId id="2147483671" r:id="rId10"/>
    <p:sldLayoutId id="2147483667" r:id="rId11"/>
    <p:sldLayoutId id="2147483669" r:id="rId12"/>
    <p:sldLayoutId id="2147483660" r:id="rId13"/>
    <p:sldLayoutId id="2147483661" r:id="rId14"/>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6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hyperlink" Target="mailto:emma.kite@cityandguilds.com" TargetMode="External"/><Relationship Id="rId3" Type="http://schemas.openxmlformats.org/officeDocument/2006/relationships/slideLayout" Target="../slideLayouts/slideLayout2.xml"/><Relationship Id="rId7" Type="http://schemas.openxmlformats.org/officeDocument/2006/relationships/hyperlink" Target="mailto:emma.mackay@cityandguilds.com"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4.png"/><Relationship Id="rId5" Type="http://schemas.openxmlformats.org/officeDocument/2006/relationships/image" Target="../media/image23.jpeg"/><Relationship Id="rId10" Type="http://schemas.openxmlformats.org/officeDocument/2006/relationships/image" Target="../media/image16.png"/><Relationship Id="rId4" Type="http://schemas.openxmlformats.org/officeDocument/2006/relationships/image" Target="../media/image22.jpeg"/><Relationship Id="rId9" Type="http://schemas.openxmlformats.org/officeDocument/2006/relationships/hyperlink" Target="mailto:sarah.Fillaudeau@cityandguilds.com"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hyperlink" Target="https://www.cityandguilds.com/qualifications-and-apprenticeships/hairdressing/hairdressing/7002-diplomas-for-the-hair-professionalshairdressing-and-barbering#tab=information" TargetMode="External"/><Relationship Id="rId5" Type="http://schemas.openxmlformats.org/officeDocument/2006/relationships/image" Target="../media/image26.png"/><Relationship Id="rId4"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hyperlink" Target="https://youtu.be/eavOxoIO3v0" TargetMode="External"/><Relationship Id="rId3" Type="http://schemas.openxmlformats.org/officeDocument/2006/relationships/slideLayout" Target="../slideLayouts/slideLayout2.xml"/><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audio" Target="../media/media29.m4a"/><Relationship Id="rId16" Type="http://schemas.openxmlformats.org/officeDocument/2006/relationships/image" Target="../media/image38.png"/><Relationship Id="rId1" Type="http://schemas.microsoft.com/office/2007/relationships/media" Target="../media/media29.m4a"/><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31.png"/><Relationship Id="rId1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6.png"/><Relationship Id="rId5" Type="http://schemas.openxmlformats.org/officeDocument/2006/relationships/hyperlink" Target="https://www.cityandguilds.com/-/media/cityandguilds-site/documents/apprenticeships/city-and-guilds-and-ilm-the-8-step-guide-to-your-epa-journey-pdf.ashx?la=en&amp;hash=AD39898AA25742E504CFFBD3D5B2CD24CA53C330" TargetMode="Externa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hyperlink" Target="mailto:charlotte.freeman@cityandguilds.com"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mailto:Rebecca.Hollamby@cityandguilds.com" TargetMode="External"/><Relationship Id="rId5" Type="http://schemas.openxmlformats.org/officeDocument/2006/relationships/hyperlink" Target="mailto:martin.newman@cityandguilds.com" TargetMode="External"/><Relationship Id="rId4" Type="http://schemas.openxmlformats.org/officeDocument/2006/relationships/hyperlink" Target="mailto:epasupport@cityandguilds.com"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6.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microsoft.com/office/2007/relationships/media" Target="../media/media10.m4a"/><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slideLayout" Target="../slideLayouts/slideLayout1.xml"/><Relationship Id="rId4" Type="http://schemas.openxmlformats.org/officeDocument/2006/relationships/audio" Target="../media/media10.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9DD3-539D-46B3-B9A6-81BE7FA48633}"/>
              </a:ext>
            </a:extLst>
          </p:cNvPr>
          <p:cNvSpPr>
            <a:spLocks noGrp="1"/>
          </p:cNvSpPr>
          <p:nvPr>
            <p:ph type="ctrTitle"/>
          </p:nvPr>
        </p:nvSpPr>
        <p:spPr/>
        <p:txBody>
          <a:bodyPr/>
          <a:lstStyle/>
          <a:p>
            <a:br>
              <a:rPr lang="en-GB" dirty="0"/>
            </a:br>
            <a:r>
              <a:rPr lang="en-GB" dirty="0"/>
              <a:t>City &amp; Guilds and ILM</a:t>
            </a:r>
          </a:p>
        </p:txBody>
      </p:sp>
      <p:sp>
        <p:nvSpPr>
          <p:cNvPr id="3" name="Subtitle 2">
            <a:extLst>
              <a:ext uri="{FF2B5EF4-FFF2-40B4-BE49-F238E27FC236}">
                <a16:creationId xmlns:a16="http://schemas.microsoft.com/office/drawing/2014/main" id="{22BA0906-B4D1-4071-BB77-E72CA5838C4E}"/>
              </a:ext>
            </a:extLst>
          </p:cNvPr>
          <p:cNvSpPr>
            <a:spLocks noGrp="1"/>
          </p:cNvSpPr>
          <p:nvPr>
            <p:ph type="subTitle" idx="1"/>
          </p:nvPr>
        </p:nvSpPr>
        <p:spPr/>
        <p:txBody>
          <a:bodyPr/>
          <a:lstStyle/>
          <a:p>
            <a:r>
              <a:rPr lang="en-GB" dirty="0"/>
              <a:t>Are you ready for EPA</a:t>
            </a:r>
          </a:p>
          <a:p>
            <a:endParaRPr lang="en-GB" dirty="0"/>
          </a:p>
        </p:txBody>
      </p:sp>
      <p:sp>
        <p:nvSpPr>
          <p:cNvPr id="4" name="Date Placeholder 3">
            <a:extLst>
              <a:ext uri="{FF2B5EF4-FFF2-40B4-BE49-F238E27FC236}">
                <a16:creationId xmlns:a16="http://schemas.microsoft.com/office/drawing/2014/main" id="{86F78CF0-02F9-4135-932F-AE412EA775D3}"/>
              </a:ext>
            </a:extLst>
          </p:cNvPr>
          <p:cNvSpPr>
            <a:spLocks noGrp="1"/>
          </p:cNvSpPr>
          <p:nvPr>
            <p:ph type="dt" sz="half" idx="10"/>
          </p:nvPr>
        </p:nvSpPr>
        <p:spPr/>
        <p:txBody>
          <a:bodyPr/>
          <a:lstStyle/>
          <a:p>
            <a:fld id="{29D98245-CF9F-4C11-A302-2668A1BB4087}" type="datetime4">
              <a:rPr lang="en-GB" smtClean="0"/>
              <a:t>18 June 2019</a:t>
            </a:fld>
            <a:endParaRPr lang="en-GB" dirty="0"/>
          </a:p>
        </p:txBody>
      </p:sp>
      <p:sp>
        <p:nvSpPr>
          <p:cNvPr id="22" name="Slide Number Placeholder 21">
            <a:extLst>
              <a:ext uri="{FF2B5EF4-FFF2-40B4-BE49-F238E27FC236}">
                <a16:creationId xmlns:a16="http://schemas.microsoft.com/office/drawing/2014/main" id="{A870B4E7-3EEC-4D73-95BC-7BE4E9162FF9}"/>
              </a:ext>
            </a:extLst>
          </p:cNvPr>
          <p:cNvSpPr>
            <a:spLocks noGrp="1"/>
          </p:cNvSpPr>
          <p:nvPr>
            <p:ph type="sldNum" sz="quarter" idx="12"/>
          </p:nvPr>
        </p:nvSpPr>
        <p:spPr/>
        <p:txBody>
          <a:bodyPr/>
          <a:lstStyle/>
          <a:p>
            <a:fld id="{BFEB8C6D-5A13-4B6E-8B47-443F7CF06CA1}" type="slidenum">
              <a:rPr lang="en-GB" smtClean="0"/>
              <a:pPr/>
              <a:t>1</a:t>
            </a:fld>
            <a:endParaRPr lang="en-GB"/>
          </a:p>
        </p:txBody>
      </p:sp>
      <p:pic>
        <p:nvPicPr>
          <p:cNvPr id="5" name="Recorded Sound">
            <a:hlinkClick r:id="" action="ppaction://media"/>
            <a:extLst>
              <a:ext uri="{FF2B5EF4-FFF2-40B4-BE49-F238E27FC236}">
                <a16:creationId xmlns:a16="http://schemas.microsoft.com/office/drawing/2014/main" id="{627B6460-5196-4177-89DA-104C2BA98A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44458" y="3117279"/>
            <a:ext cx="406400" cy="406400"/>
          </a:xfrm>
          <a:prstGeom prst="rect">
            <a:avLst/>
          </a:prstGeom>
        </p:spPr>
      </p:pic>
    </p:spTree>
    <p:extLst>
      <p:ext uri="{BB962C8B-B14F-4D97-AF65-F5344CB8AC3E}">
        <p14:creationId xmlns:p14="http://schemas.microsoft.com/office/powerpoint/2010/main" val="261118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31AFEB-51CE-4278-9250-17844FD007B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t="3500" r="-4" b="26997"/>
          <a:stretch/>
        </p:blipFill>
        <p:spPr>
          <a:xfrm>
            <a:off x="2779612" y="2522677"/>
            <a:ext cx="3316388" cy="331638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4" name="Picture 3">
            <a:extLst>
              <a:ext uri="{FF2B5EF4-FFF2-40B4-BE49-F238E27FC236}">
                <a16:creationId xmlns:a16="http://schemas.microsoft.com/office/drawing/2014/main" id="{C995DF92-5725-47D3-AE3C-9311B991E4C0}"/>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t="8429" r="2" b="24431"/>
          <a:stretch/>
        </p:blipFill>
        <p:spPr>
          <a:xfrm>
            <a:off x="150807" y="207380"/>
            <a:ext cx="2566993" cy="2674509"/>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24" name="Content Placeholder 4">
            <a:extLst>
              <a:ext uri="{FF2B5EF4-FFF2-40B4-BE49-F238E27FC236}">
                <a16:creationId xmlns:a16="http://schemas.microsoft.com/office/drawing/2014/main" id="{E6124E37-B54D-48A6-AFCC-AE047A1DE482}"/>
              </a:ext>
            </a:extLst>
          </p:cNvPr>
          <p:cNvPicPr>
            <a:picLocks noChangeAspect="1"/>
          </p:cNvPicPr>
          <p:nvPr/>
        </p:nvPicPr>
        <p:blipFill rotWithShape="1">
          <a:blip r:embed="rId6">
            <a:alphaModFix/>
          </a:blip>
          <a:srcRect t="11042" r="-4" b="28289"/>
          <a:stretch/>
        </p:blipFill>
        <p:spPr>
          <a:xfrm>
            <a:off x="20" y="3917273"/>
            <a:ext cx="3440566" cy="2950205"/>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sp>
        <p:nvSpPr>
          <p:cNvPr id="2" name="Title 1"/>
          <p:cNvSpPr>
            <a:spLocks noGrp="1"/>
          </p:cNvSpPr>
          <p:nvPr>
            <p:ph type="title"/>
          </p:nvPr>
        </p:nvSpPr>
        <p:spPr>
          <a:xfrm>
            <a:off x="2517896" y="1461618"/>
            <a:ext cx="6209137" cy="1454051"/>
          </a:xfrm>
        </p:spPr>
        <p:txBody>
          <a:bodyPr>
            <a:normAutofit/>
          </a:bodyPr>
          <a:lstStyle/>
          <a:p>
            <a:pPr algn="ctr"/>
            <a:r>
              <a:rPr lang="en-US" sz="3200" dirty="0">
                <a:solidFill>
                  <a:srgbClr val="04B4E1"/>
                </a:solidFill>
              </a:rPr>
              <a:t>Introducing our City &amp; Guilds Hair, Beauty &amp; Retail Team</a:t>
            </a:r>
            <a:br>
              <a:rPr lang="en-GB" sz="3300" dirty="0">
                <a:solidFill>
                  <a:srgbClr val="000000"/>
                </a:solidFill>
              </a:rPr>
            </a:br>
            <a:endParaRPr lang="en-GB" sz="3300" dirty="0">
              <a:solidFill>
                <a:srgbClr val="000000"/>
              </a:solidFill>
            </a:endParaRPr>
          </a:p>
        </p:txBody>
      </p:sp>
      <p:sp>
        <p:nvSpPr>
          <p:cNvPr id="7" name="Rectangle 6">
            <a:extLst>
              <a:ext uri="{FF2B5EF4-FFF2-40B4-BE49-F238E27FC236}">
                <a16:creationId xmlns:a16="http://schemas.microsoft.com/office/drawing/2014/main" id="{845A516C-FD67-43B5-845C-9F4A108B9009}"/>
              </a:ext>
            </a:extLst>
          </p:cNvPr>
          <p:cNvSpPr/>
          <p:nvPr/>
        </p:nvSpPr>
        <p:spPr>
          <a:xfrm>
            <a:off x="3195495" y="449152"/>
            <a:ext cx="6096000" cy="923330"/>
          </a:xfrm>
          <a:prstGeom prst="rect">
            <a:avLst/>
          </a:prstGeom>
        </p:spPr>
        <p:txBody>
          <a:bodyPr>
            <a:spAutoFit/>
          </a:bodyPr>
          <a:lstStyle/>
          <a:p>
            <a:r>
              <a:rPr lang="en-US" b="1"/>
              <a:t>Emma Mackay</a:t>
            </a:r>
          </a:p>
          <a:p>
            <a:r>
              <a:rPr lang="en-US" b="1"/>
              <a:t>Industry Manager – Hair, Beauty &amp; Retail</a:t>
            </a:r>
            <a:br>
              <a:rPr lang="en-US" b="1"/>
            </a:br>
            <a:r>
              <a:rPr lang="en-US" b="1">
                <a:hlinkClick r:id="rId7"/>
              </a:rPr>
              <a:t>emma.mackay@cityandguilds.com</a:t>
            </a:r>
            <a:r>
              <a:rPr lang="en-US" b="1"/>
              <a:t> </a:t>
            </a:r>
            <a:endParaRPr lang="en-US">
              <a:solidFill>
                <a:srgbClr val="000000"/>
              </a:solidFill>
            </a:endParaRPr>
          </a:p>
        </p:txBody>
      </p:sp>
      <p:sp>
        <p:nvSpPr>
          <p:cNvPr id="8" name="Rectangle 7">
            <a:extLst>
              <a:ext uri="{FF2B5EF4-FFF2-40B4-BE49-F238E27FC236}">
                <a16:creationId xmlns:a16="http://schemas.microsoft.com/office/drawing/2014/main" id="{EB3C14F0-A338-4650-BA01-FB8D30D8376B}"/>
              </a:ext>
            </a:extLst>
          </p:cNvPr>
          <p:cNvSpPr/>
          <p:nvPr/>
        </p:nvSpPr>
        <p:spPr>
          <a:xfrm>
            <a:off x="6220178" y="3812343"/>
            <a:ext cx="5971822" cy="923330"/>
          </a:xfrm>
          <a:prstGeom prst="rect">
            <a:avLst/>
          </a:prstGeom>
        </p:spPr>
        <p:txBody>
          <a:bodyPr wrap="square">
            <a:spAutoFit/>
          </a:bodyPr>
          <a:lstStyle/>
          <a:p>
            <a:r>
              <a:rPr lang="en-US" b="1"/>
              <a:t>Emma Kite</a:t>
            </a:r>
          </a:p>
          <a:p>
            <a:r>
              <a:rPr lang="en-US" b="1"/>
              <a:t>Technical Advisor– Hair, Beauty &amp; Retail standards</a:t>
            </a:r>
            <a:br>
              <a:rPr lang="en-US" b="1"/>
            </a:br>
            <a:r>
              <a:rPr lang="en-US" b="1">
                <a:hlinkClick r:id="rId8"/>
              </a:rPr>
              <a:t>emma.kite@cityandguilds.com</a:t>
            </a:r>
            <a:endParaRPr lang="en-US" b="1"/>
          </a:p>
        </p:txBody>
      </p:sp>
      <p:sp>
        <p:nvSpPr>
          <p:cNvPr id="10" name="Rectangle 9">
            <a:extLst>
              <a:ext uri="{FF2B5EF4-FFF2-40B4-BE49-F238E27FC236}">
                <a16:creationId xmlns:a16="http://schemas.microsoft.com/office/drawing/2014/main" id="{13DF59D4-3758-466D-90CE-138F47FD12F2}"/>
              </a:ext>
            </a:extLst>
          </p:cNvPr>
          <p:cNvSpPr/>
          <p:nvPr/>
        </p:nvSpPr>
        <p:spPr>
          <a:xfrm>
            <a:off x="3678095" y="5934670"/>
            <a:ext cx="6096000" cy="923330"/>
          </a:xfrm>
          <a:prstGeom prst="rect">
            <a:avLst/>
          </a:prstGeom>
        </p:spPr>
        <p:txBody>
          <a:bodyPr>
            <a:spAutoFit/>
          </a:bodyPr>
          <a:lstStyle/>
          <a:p>
            <a:r>
              <a:rPr lang="en-US" b="1"/>
              <a:t>Sarah Fillaudeau </a:t>
            </a:r>
          </a:p>
          <a:p>
            <a:r>
              <a:rPr lang="en-US" b="1"/>
              <a:t>Technical Advisor– Hair, Beauty &amp; Retail standards</a:t>
            </a:r>
            <a:br>
              <a:rPr lang="en-US" b="1"/>
            </a:br>
            <a:r>
              <a:rPr lang="en-US" b="1">
                <a:hlinkClick r:id="rId9"/>
              </a:rPr>
              <a:t>sarah.fillaudeau@cityandguilds.com</a:t>
            </a:r>
            <a:r>
              <a:rPr lang="en-US" b="1"/>
              <a:t> </a:t>
            </a:r>
            <a:endParaRPr lang="en-GB"/>
          </a:p>
        </p:txBody>
      </p:sp>
      <p:pic>
        <p:nvPicPr>
          <p:cNvPr id="3" name="Recorded Sound">
            <a:hlinkClick r:id="" action="ppaction://media"/>
            <a:extLst>
              <a:ext uri="{FF2B5EF4-FFF2-40B4-BE49-F238E27FC236}">
                <a16:creationId xmlns:a16="http://schemas.microsoft.com/office/drawing/2014/main" id="{981CE000-278F-4A33-A2DC-0DF079BA5BE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96000" y="262621"/>
            <a:ext cx="406400" cy="406400"/>
          </a:xfrm>
          <a:prstGeom prst="rect">
            <a:avLst/>
          </a:prstGeom>
        </p:spPr>
      </p:pic>
    </p:spTree>
    <p:extLst>
      <p:ext uri="{BB962C8B-B14F-4D97-AF65-F5344CB8AC3E}">
        <p14:creationId xmlns:p14="http://schemas.microsoft.com/office/powerpoint/2010/main" val="276981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396" y="474685"/>
            <a:ext cx="9623817" cy="714375"/>
          </a:xfrm>
        </p:spPr>
        <p:txBody>
          <a:bodyPr>
            <a:normAutofit/>
          </a:bodyPr>
          <a:lstStyle/>
          <a:p>
            <a:r>
              <a:rPr lang="en-GB" dirty="0"/>
              <a:t>Overall Performance - </a:t>
            </a:r>
            <a:r>
              <a:rPr lang="en-GB" sz="2000" dirty="0"/>
              <a:t>From September 2017 – May 2019</a:t>
            </a:r>
            <a:br>
              <a:rPr lang="en-US" sz="2000" dirty="0"/>
            </a:br>
            <a:endParaRPr lang="en-US" sz="2000" dirty="0"/>
          </a:p>
        </p:txBody>
      </p:sp>
      <p:sp>
        <p:nvSpPr>
          <p:cNvPr id="3" name="Content Placeholder 2"/>
          <p:cNvSpPr>
            <a:spLocks noGrp="1"/>
          </p:cNvSpPr>
          <p:nvPr>
            <p:ph idx="1"/>
          </p:nvPr>
        </p:nvSpPr>
        <p:spPr>
          <a:xfrm>
            <a:off x="288000" y="1051560"/>
            <a:ext cx="8369863" cy="4865415"/>
          </a:xfrm>
        </p:spPr>
        <p:txBody>
          <a:bodyPr/>
          <a:lstStyle/>
          <a:p>
            <a:r>
              <a:rPr lang="en-GB" sz="2400" dirty="0">
                <a:solidFill>
                  <a:schemeClr val="tx1"/>
                </a:solidFill>
              </a:rPr>
              <a:t>Results:</a:t>
            </a:r>
            <a:endParaRPr lang="en-US" sz="2400" dirty="0">
              <a:solidFill>
                <a:schemeClr val="tx1"/>
              </a:solidFill>
            </a:endParaRPr>
          </a:p>
          <a:p>
            <a:pPr lvl="3"/>
            <a:r>
              <a:rPr lang="en-GB" sz="2400" dirty="0">
                <a:solidFill>
                  <a:srgbClr val="FF0000"/>
                </a:solidFill>
              </a:rPr>
              <a:t>Pass </a:t>
            </a:r>
            <a:r>
              <a:rPr lang="en-GB" sz="2400" dirty="0"/>
              <a:t>79%</a:t>
            </a:r>
            <a:endParaRPr lang="en-US" sz="2400" dirty="0"/>
          </a:p>
          <a:p>
            <a:pPr lvl="3"/>
            <a:r>
              <a:rPr lang="en-GB" sz="2400" dirty="0">
                <a:solidFill>
                  <a:srgbClr val="FF0000"/>
                </a:solidFill>
              </a:rPr>
              <a:t>Distinction </a:t>
            </a:r>
            <a:r>
              <a:rPr lang="en-GB" sz="2400" dirty="0"/>
              <a:t>14%</a:t>
            </a:r>
          </a:p>
          <a:p>
            <a:r>
              <a:rPr lang="en-GB" b="0" dirty="0"/>
              <a:t>What mark does an apprentice have to get to achieve a </a:t>
            </a:r>
            <a:r>
              <a:rPr lang="en-GB" dirty="0">
                <a:solidFill>
                  <a:schemeClr val="tx1"/>
                </a:solidFill>
              </a:rPr>
              <a:t>“Distinction” </a:t>
            </a:r>
            <a:r>
              <a:rPr lang="en-GB" b="0" dirty="0"/>
              <a:t>grade overall?</a:t>
            </a:r>
          </a:p>
          <a:p>
            <a:r>
              <a:rPr lang="en-GB" b="0" dirty="0">
                <a:solidFill>
                  <a:srgbClr val="FF0000"/>
                </a:solidFill>
              </a:rPr>
              <a:t>To achieve a </a:t>
            </a:r>
            <a:r>
              <a:rPr lang="en-GB" dirty="0">
                <a:solidFill>
                  <a:schemeClr val="tx1"/>
                </a:solidFill>
              </a:rPr>
              <a:t>“Distinction” </a:t>
            </a:r>
            <a:r>
              <a:rPr lang="en-GB" b="0" dirty="0">
                <a:solidFill>
                  <a:srgbClr val="FF0000"/>
                </a:solidFill>
              </a:rPr>
              <a:t>the apprentice has to achieve each component and achieve an overall score of </a:t>
            </a:r>
            <a:r>
              <a:rPr lang="en-GB" u="sng" dirty="0">
                <a:solidFill>
                  <a:schemeClr val="tx1"/>
                </a:solidFill>
              </a:rPr>
              <a:t>90% or higher </a:t>
            </a:r>
            <a:r>
              <a:rPr lang="en-GB" b="0" dirty="0">
                <a:solidFill>
                  <a:srgbClr val="FF0000"/>
                </a:solidFill>
              </a:rPr>
              <a:t>for the end-point assessment.  </a:t>
            </a:r>
          </a:p>
          <a:p>
            <a:pPr lvl="3"/>
            <a:endParaRPr lang="en-US" sz="2400" dirty="0">
              <a:solidFill>
                <a:srgbClr val="FF0000"/>
              </a:solidFill>
            </a:endParaRPr>
          </a:p>
          <a:p>
            <a:r>
              <a:rPr lang="en-GB" b="0" dirty="0">
                <a:solidFill>
                  <a:srgbClr val="FF0000"/>
                </a:solidFill>
              </a:rPr>
              <a:t>What mark does an apprentice have to get to achieve a </a:t>
            </a:r>
            <a:r>
              <a:rPr lang="en-GB" dirty="0">
                <a:solidFill>
                  <a:schemeClr val="tx1"/>
                </a:solidFill>
              </a:rPr>
              <a:t>“Pass” </a:t>
            </a:r>
            <a:r>
              <a:rPr lang="en-GB" b="0" dirty="0">
                <a:solidFill>
                  <a:srgbClr val="FF0000"/>
                </a:solidFill>
              </a:rPr>
              <a:t>grade overall?</a:t>
            </a:r>
          </a:p>
          <a:p>
            <a:r>
              <a:rPr lang="en-GB" b="0" dirty="0">
                <a:solidFill>
                  <a:srgbClr val="FF0000"/>
                </a:solidFill>
              </a:rPr>
              <a:t>To achieve a </a:t>
            </a:r>
            <a:r>
              <a:rPr lang="en-GB" dirty="0">
                <a:solidFill>
                  <a:schemeClr val="tx1"/>
                </a:solidFill>
              </a:rPr>
              <a:t>“Pass” </a:t>
            </a:r>
            <a:r>
              <a:rPr lang="en-GB" b="0" dirty="0">
                <a:solidFill>
                  <a:srgbClr val="FF0000"/>
                </a:solidFill>
              </a:rPr>
              <a:t>the apprentice has to achieve each component and achieve an overall</a:t>
            </a:r>
          </a:p>
          <a:p>
            <a:r>
              <a:rPr lang="en-GB" b="0" dirty="0">
                <a:solidFill>
                  <a:srgbClr val="FF0000"/>
                </a:solidFill>
              </a:rPr>
              <a:t>score of </a:t>
            </a:r>
            <a:r>
              <a:rPr lang="en-GB" u="sng" dirty="0">
                <a:solidFill>
                  <a:schemeClr val="tx1"/>
                </a:solidFill>
              </a:rPr>
              <a:t>70% or higher </a:t>
            </a:r>
            <a:r>
              <a:rPr lang="en-GB" b="0" dirty="0">
                <a:solidFill>
                  <a:srgbClr val="FF0000"/>
                </a:solidFill>
              </a:rPr>
              <a:t>for the end-point assessment.  </a:t>
            </a:r>
          </a:p>
          <a:p>
            <a:r>
              <a:rPr lang="en-GB" b="0" dirty="0">
                <a:solidFill>
                  <a:srgbClr val="FF0000"/>
                </a:solidFill>
              </a:rPr>
              <a:t>This criteria has been set by the “Employer group”</a:t>
            </a:r>
          </a:p>
          <a:p>
            <a:endParaRPr lang="en-GB" dirty="0"/>
          </a:p>
          <a:p>
            <a:pPr marL="0" indent="0">
              <a:buNone/>
            </a:pPr>
            <a:endParaRPr lang="en-GB" dirty="0"/>
          </a:p>
          <a:p>
            <a:endParaRPr lang="en-GB" dirty="0"/>
          </a:p>
          <a:p>
            <a:endParaRPr lang="en-GB" dirty="0"/>
          </a:p>
        </p:txBody>
      </p:sp>
      <p:sp>
        <p:nvSpPr>
          <p:cNvPr id="6" name="Date Placeholder 5">
            <a:extLst>
              <a:ext uri="{FF2B5EF4-FFF2-40B4-BE49-F238E27FC236}">
                <a16:creationId xmlns:a16="http://schemas.microsoft.com/office/drawing/2014/main" id="{01F614C1-F2AC-40AE-87CB-257BF3DFCBA6}"/>
              </a:ext>
            </a:extLst>
          </p:cNvPr>
          <p:cNvSpPr>
            <a:spLocks noGrp="1"/>
          </p:cNvSpPr>
          <p:nvPr>
            <p:ph type="dt" sz="half" idx="10"/>
          </p:nvPr>
        </p:nvSpPr>
        <p:spPr/>
        <p:txBody>
          <a:bodyPr/>
          <a:lstStyle/>
          <a:p>
            <a:fld id="{58B7FDB0-4962-41DE-8E79-B13182C9EC10}" type="datetime4">
              <a:rPr lang="en-GB" smtClean="0"/>
              <a:t>18 June 2019</a:t>
            </a:fld>
            <a:endParaRPr lang="en-GB" dirty="0"/>
          </a:p>
        </p:txBody>
      </p:sp>
      <p:sp>
        <p:nvSpPr>
          <p:cNvPr id="7" name="Footer Placeholder 6">
            <a:extLst>
              <a:ext uri="{FF2B5EF4-FFF2-40B4-BE49-F238E27FC236}">
                <a16:creationId xmlns:a16="http://schemas.microsoft.com/office/drawing/2014/main" id="{3B790DBE-6BB9-4FEB-AF26-F46C79CD220C}"/>
              </a:ext>
            </a:extLst>
          </p:cNvPr>
          <p:cNvSpPr>
            <a:spLocks noGrp="1"/>
          </p:cNvSpPr>
          <p:nvPr>
            <p:ph type="ftr" sz="quarter" idx="11"/>
          </p:nvPr>
        </p:nvSpPr>
        <p:spPr/>
        <p:txBody>
          <a:bodyPr/>
          <a:lstStyle/>
          <a:p>
            <a:r>
              <a:rPr lang="en-GB"/>
              <a:t>Are you ready for EPA</a:t>
            </a:r>
            <a:endParaRPr lang="en-GB" dirty="0"/>
          </a:p>
        </p:txBody>
      </p:sp>
      <p:sp>
        <p:nvSpPr>
          <p:cNvPr id="8" name="Slide Number Placeholder 7">
            <a:extLst>
              <a:ext uri="{FF2B5EF4-FFF2-40B4-BE49-F238E27FC236}">
                <a16:creationId xmlns:a16="http://schemas.microsoft.com/office/drawing/2014/main" id="{964A1927-3A6F-4662-BE24-50866ACA997A}"/>
              </a:ext>
            </a:extLst>
          </p:cNvPr>
          <p:cNvSpPr>
            <a:spLocks noGrp="1"/>
          </p:cNvSpPr>
          <p:nvPr>
            <p:ph type="sldNum" sz="quarter" idx="12"/>
          </p:nvPr>
        </p:nvSpPr>
        <p:spPr/>
        <p:txBody>
          <a:bodyPr/>
          <a:lstStyle/>
          <a:p>
            <a:fld id="{BFEB8C6D-5A13-4B6E-8B47-443F7CF06CA1}" type="slidenum">
              <a:rPr lang="en-GB" smtClean="0"/>
              <a:pPr/>
              <a:t>11</a:t>
            </a:fld>
            <a:endParaRPr lang="en-GB" dirty="0"/>
          </a:p>
        </p:txBody>
      </p:sp>
      <p:pic>
        <p:nvPicPr>
          <p:cNvPr id="5" name="Recorded Sound">
            <a:hlinkClick r:id="" action="ppaction://media"/>
            <a:extLst>
              <a:ext uri="{FF2B5EF4-FFF2-40B4-BE49-F238E27FC236}">
                <a16:creationId xmlns:a16="http://schemas.microsoft.com/office/drawing/2014/main" id="{DAF6188A-C478-4469-830E-AC9F9FBE76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886192" y="1051560"/>
            <a:ext cx="406400" cy="406400"/>
          </a:xfrm>
          <a:prstGeom prst="rect">
            <a:avLst/>
          </a:prstGeom>
        </p:spPr>
      </p:pic>
    </p:spTree>
    <p:extLst>
      <p:ext uri="{BB962C8B-B14F-4D97-AF65-F5344CB8AC3E}">
        <p14:creationId xmlns:p14="http://schemas.microsoft.com/office/powerpoint/2010/main" val="27415419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55" y="415491"/>
            <a:ext cx="9623817" cy="714375"/>
          </a:xfrm>
        </p:spPr>
        <p:txBody>
          <a:bodyPr/>
          <a:lstStyle/>
          <a:p>
            <a:r>
              <a:rPr lang="en-GB" dirty="0">
                <a:solidFill>
                  <a:srgbClr val="FF0000"/>
                </a:solidFill>
              </a:rPr>
              <a:t>Areas of good performance</a:t>
            </a:r>
            <a:endParaRPr lang="en-US" dirty="0">
              <a:solidFill>
                <a:srgbClr val="FF0000"/>
              </a:solidFill>
            </a:endParaRPr>
          </a:p>
        </p:txBody>
      </p:sp>
      <p:sp>
        <p:nvSpPr>
          <p:cNvPr id="3" name="Content Placeholder 2"/>
          <p:cNvSpPr>
            <a:spLocks noGrp="1"/>
          </p:cNvSpPr>
          <p:nvPr>
            <p:ph idx="1"/>
          </p:nvPr>
        </p:nvSpPr>
        <p:spPr>
          <a:xfrm>
            <a:off x="124951" y="861990"/>
            <a:ext cx="8385094" cy="5335355"/>
          </a:xfrm>
        </p:spPr>
        <p:txBody>
          <a:bodyPr>
            <a:normAutofit/>
          </a:bodyPr>
          <a:lstStyle/>
          <a:p>
            <a:pPr marL="457200" marR="0" lvl="0" indent="-457200">
              <a:lnSpc>
                <a:spcPct val="115000"/>
              </a:lnSpc>
              <a:spcBef>
                <a:spcPts val="0"/>
              </a:spcBef>
              <a:spcAft>
                <a:spcPts val="0"/>
              </a:spcAft>
              <a:buFont typeface="Arial" panose="020B0604020202020204" pitchFamily="34" charset="0"/>
              <a:buChar char="•"/>
            </a:pPr>
            <a:r>
              <a:rPr lang="en-GB" sz="1800" b="0" dirty="0">
                <a:solidFill>
                  <a:schemeClr val="tx1"/>
                </a:solidFill>
                <a:ea typeface="Calibri" panose="020F0502020204030204" pitchFamily="34" charset="0"/>
                <a:cs typeface="Times New Roman" panose="02020603050405020304" pitchFamily="18" charset="0"/>
              </a:rPr>
              <a:t>Most apprentices showed that they could work in a methodical manner, which led to the completion of all services required. </a:t>
            </a:r>
          </a:p>
          <a:p>
            <a:pPr marR="0" lvl="0">
              <a:lnSpc>
                <a:spcPct val="115000"/>
              </a:lnSpc>
              <a:spcBef>
                <a:spcPts val="0"/>
              </a:spcBef>
              <a:spcAft>
                <a:spcPts val="0"/>
              </a:spcAft>
            </a:pPr>
            <a:endParaRPr lang="en-GB" sz="1800" b="0" dirty="0">
              <a:solidFill>
                <a:schemeClr val="tx1"/>
              </a:solidFill>
              <a:ea typeface="Calibri" panose="020F0502020204030204" pitchFamily="34" charset="0"/>
              <a:cs typeface="Times New Roman" panose="02020603050405020304" pitchFamily="18" charset="0"/>
            </a:endParaRPr>
          </a:p>
          <a:p>
            <a:pPr marL="457200" marR="0" lvl="0" indent="-457200">
              <a:lnSpc>
                <a:spcPct val="115000"/>
              </a:lnSpc>
              <a:spcBef>
                <a:spcPts val="0"/>
              </a:spcBef>
              <a:spcAft>
                <a:spcPts val="0"/>
              </a:spcAft>
              <a:buFont typeface="Arial" panose="020B0604020202020204" pitchFamily="34" charset="0"/>
              <a:buChar char="•"/>
            </a:pPr>
            <a:r>
              <a:rPr lang="en-GB" sz="1800" b="0" dirty="0">
                <a:solidFill>
                  <a:schemeClr val="tx1"/>
                </a:solidFill>
                <a:ea typeface="Calibri" panose="020F0502020204030204" pitchFamily="34" charset="0"/>
                <a:cs typeface="Times New Roman" panose="02020603050405020304" pitchFamily="18" charset="0"/>
              </a:rPr>
              <a:t>They communicated well with their clients, keeping the clients fully informed throughout the service and demonstrated a professional manner throughout.</a:t>
            </a:r>
          </a:p>
          <a:p>
            <a:pPr marR="0" lvl="0">
              <a:lnSpc>
                <a:spcPct val="115000"/>
              </a:lnSpc>
              <a:spcBef>
                <a:spcPts val="0"/>
              </a:spcBef>
              <a:spcAft>
                <a:spcPts val="0"/>
              </a:spcAft>
            </a:pP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15000"/>
              </a:lnSpc>
              <a:spcBef>
                <a:spcPts val="0"/>
              </a:spcBef>
              <a:spcAft>
                <a:spcPts val="0"/>
              </a:spcAft>
              <a:buFont typeface="Arial" panose="020B0604020202020204" pitchFamily="34" charset="0"/>
              <a:buChar char="•"/>
            </a:pPr>
            <a:r>
              <a:rPr lang="en-GB" sz="1800" b="0" dirty="0">
                <a:solidFill>
                  <a:schemeClr val="tx1"/>
                </a:solidFill>
                <a:ea typeface="Calibri" panose="020F0502020204030204" pitchFamily="34" charset="0"/>
                <a:cs typeface="Times New Roman" panose="02020603050405020304" pitchFamily="18" charset="0"/>
              </a:rPr>
              <a:t>Majority of apprentices have shown good practice where they have performed in line with commercial working patterns and demonstrated the ability to work within realistic service times.  </a:t>
            </a:r>
          </a:p>
          <a:p>
            <a:pPr marR="0" lvl="0">
              <a:lnSpc>
                <a:spcPct val="115000"/>
              </a:lnSpc>
              <a:spcBef>
                <a:spcPts val="0"/>
              </a:spcBef>
              <a:spcAft>
                <a:spcPts val="0"/>
              </a:spcAft>
            </a:pP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15000"/>
              </a:lnSpc>
              <a:spcBef>
                <a:spcPts val="0"/>
              </a:spcBef>
              <a:spcAft>
                <a:spcPts val="0"/>
              </a:spcAft>
              <a:buFont typeface="Arial" panose="020B0604020202020204" pitchFamily="34" charset="0"/>
              <a:buChar char="•"/>
            </a:pPr>
            <a:r>
              <a:rPr lang="en-GB" sz="1800" b="0" dirty="0">
                <a:solidFill>
                  <a:schemeClr val="tx1"/>
                </a:solidFill>
                <a:ea typeface="Calibri" panose="020F0502020204030204" pitchFamily="34" charset="0"/>
                <a:cs typeface="Times New Roman" panose="02020603050405020304" pitchFamily="18" charset="0"/>
              </a:rPr>
              <a:t>Apprentices who achieved a Distinction in “Customer Service” imbedded their aftercare advice throughout the services, rather than solely giving it at the end of the service. </a:t>
            </a:r>
          </a:p>
          <a:p>
            <a:pPr marR="0" lvl="0">
              <a:lnSpc>
                <a:spcPct val="115000"/>
              </a:lnSpc>
              <a:spcBef>
                <a:spcPts val="0"/>
              </a:spcBef>
              <a:spcAft>
                <a:spcPts val="0"/>
              </a:spcAft>
            </a:pPr>
            <a:endParaRPr lang="en-GB" sz="1800" b="0" dirty="0">
              <a:solidFill>
                <a:schemeClr val="tx1"/>
              </a:solidFill>
              <a:ea typeface="Calibri" panose="020F0502020204030204" pitchFamily="34" charset="0"/>
              <a:cs typeface="Times New Roman" panose="02020603050405020304" pitchFamily="18" charset="0"/>
            </a:endParaRPr>
          </a:p>
          <a:p>
            <a:pPr marL="457200" marR="0" lvl="0" indent="-457200">
              <a:lnSpc>
                <a:spcPct val="115000"/>
              </a:lnSpc>
              <a:spcBef>
                <a:spcPts val="0"/>
              </a:spcBef>
              <a:spcAft>
                <a:spcPts val="0"/>
              </a:spcAft>
              <a:buFont typeface="Arial" panose="020B0604020202020204" pitchFamily="34" charset="0"/>
              <a:buChar char="•"/>
            </a:pPr>
            <a:r>
              <a:rPr lang="en-GB" sz="1800" b="0" dirty="0">
                <a:solidFill>
                  <a:schemeClr val="tx1"/>
                </a:solidFill>
                <a:ea typeface="Calibri" panose="020F0502020204030204" pitchFamily="34" charset="0"/>
                <a:cs typeface="Times New Roman" panose="02020603050405020304" pitchFamily="18" charset="0"/>
              </a:rPr>
              <a:t>This showed the apprentice was constantly interacting with the client and demonstrates they are confident in giving aftercare advice.</a:t>
            </a: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sz="2000" dirty="0">
              <a:solidFill>
                <a:schemeClr val="tx1"/>
              </a:solidFill>
            </a:endParaRPr>
          </a:p>
        </p:txBody>
      </p:sp>
      <p:sp>
        <p:nvSpPr>
          <p:cNvPr id="6" name="Slide Number Placeholder 5"/>
          <p:cNvSpPr>
            <a:spLocks noGrp="1"/>
          </p:cNvSpPr>
          <p:nvPr>
            <p:ph type="sldNum" sz="quarter" idx="12"/>
          </p:nvPr>
        </p:nvSpPr>
        <p:spPr/>
        <p:txBody>
          <a:bodyPr/>
          <a:lstStyle/>
          <a:p>
            <a:fld id="{BFEB8C6D-5A13-4B6E-8B47-443F7CF06CA1}" type="slidenum">
              <a:rPr lang="en-GB" smtClean="0"/>
              <a:pPr/>
              <a:t>12</a:t>
            </a:fld>
            <a:endParaRPr lang="en-GB" dirty="0"/>
          </a:p>
        </p:txBody>
      </p:sp>
      <p:sp>
        <p:nvSpPr>
          <p:cNvPr id="5" name="Date Placeholder 4">
            <a:extLst>
              <a:ext uri="{FF2B5EF4-FFF2-40B4-BE49-F238E27FC236}">
                <a16:creationId xmlns:a16="http://schemas.microsoft.com/office/drawing/2014/main" id="{DFA40A21-1540-4A1E-AD41-CCD7D7EF5CD1}"/>
              </a:ext>
            </a:extLst>
          </p:cNvPr>
          <p:cNvSpPr>
            <a:spLocks noGrp="1"/>
          </p:cNvSpPr>
          <p:nvPr>
            <p:ph type="dt" sz="half" idx="10"/>
          </p:nvPr>
        </p:nvSpPr>
        <p:spPr/>
        <p:txBody>
          <a:bodyPr/>
          <a:lstStyle/>
          <a:p>
            <a:fld id="{46265542-98AC-45F3-85E2-BED27B0C831D}" type="datetime4">
              <a:rPr lang="en-GB" smtClean="0"/>
              <a:t>18 June 2019</a:t>
            </a:fld>
            <a:endParaRPr lang="en-GB" dirty="0"/>
          </a:p>
        </p:txBody>
      </p:sp>
      <p:sp>
        <p:nvSpPr>
          <p:cNvPr id="7" name="Footer Placeholder 6">
            <a:extLst>
              <a:ext uri="{FF2B5EF4-FFF2-40B4-BE49-F238E27FC236}">
                <a16:creationId xmlns:a16="http://schemas.microsoft.com/office/drawing/2014/main" id="{2B30645A-5A25-4588-8893-5401553C77AB}"/>
              </a:ext>
            </a:extLst>
          </p:cNvPr>
          <p:cNvSpPr>
            <a:spLocks noGrp="1"/>
          </p:cNvSpPr>
          <p:nvPr>
            <p:ph type="ftr" sz="quarter" idx="11"/>
          </p:nvPr>
        </p:nvSpPr>
        <p:spPr/>
        <p:txBody>
          <a:bodyPr/>
          <a:lstStyle/>
          <a:p>
            <a:r>
              <a:rPr lang="en-GB"/>
              <a:t>Are you ready for EPA</a:t>
            </a:r>
            <a:endParaRPr lang="en-GB" dirty="0"/>
          </a:p>
        </p:txBody>
      </p:sp>
      <p:pic>
        <p:nvPicPr>
          <p:cNvPr id="4" name="Recorded Sound">
            <a:hlinkClick r:id="" action="ppaction://media"/>
            <a:extLst>
              <a:ext uri="{FF2B5EF4-FFF2-40B4-BE49-F238E27FC236}">
                <a16:creationId xmlns:a16="http://schemas.microsoft.com/office/drawing/2014/main" id="{72E88E1F-1978-4349-9D18-7BFFC004761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05526" y="424287"/>
            <a:ext cx="406400" cy="406400"/>
          </a:xfrm>
          <a:prstGeom prst="rect">
            <a:avLst/>
          </a:prstGeom>
        </p:spPr>
      </p:pic>
    </p:spTree>
    <p:extLst>
      <p:ext uri="{BB962C8B-B14F-4D97-AF65-F5344CB8AC3E}">
        <p14:creationId xmlns:p14="http://schemas.microsoft.com/office/powerpoint/2010/main" val="740428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55" y="421751"/>
            <a:ext cx="9623817" cy="714375"/>
          </a:xfrm>
        </p:spPr>
        <p:txBody>
          <a:bodyPr/>
          <a:lstStyle/>
          <a:p>
            <a:r>
              <a:rPr lang="en-GB" dirty="0">
                <a:solidFill>
                  <a:srgbClr val="FF0000"/>
                </a:solidFill>
              </a:rPr>
              <a:t>Areas of good performance</a:t>
            </a:r>
            <a:endParaRPr lang="en-US" dirty="0">
              <a:solidFill>
                <a:srgbClr val="FF0000"/>
              </a:solidFill>
            </a:endParaRPr>
          </a:p>
        </p:txBody>
      </p:sp>
      <p:sp>
        <p:nvSpPr>
          <p:cNvPr id="3" name="Content Placeholder 2"/>
          <p:cNvSpPr>
            <a:spLocks noGrp="1"/>
          </p:cNvSpPr>
          <p:nvPr>
            <p:ph idx="1"/>
          </p:nvPr>
        </p:nvSpPr>
        <p:spPr>
          <a:xfrm>
            <a:off x="228555" y="1065445"/>
            <a:ext cx="8429308" cy="4583002"/>
          </a:xfrm>
        </p:spPr>
        <p:txBody>
          <a:bodyPr>
            <a:normAutofit/>
          </a:bodyPr>
          <a:lstStyle/>
          <a:p>
            <a:pPr marL="457200" marR="0" lvl="0" indent="-457200">
              <a:lnSpc>
                <a:spcPct val="115000"/>
              </a:lnSpc>
              <a:spcBef>
                <a:spcPts val="0"/>
              </a:spcBef>
              <a:spcAft>
                <a:spcPts val="0"/>
              </a:spcAft>
              <a:buFont typeface="Arial" panose="020B0604020202020204" pitchFamily="34" charset="0"/>
              <a:buChar char="•"/>
            </a:pPr>
            <a:r>
              <a:rPr lang="en-GB" sz="1800" u="sng" dirty="0">
                <a:solidFill>
                  <a:srgbClr val="FF0000"/>
                </a:solidFill>
                <a:ea typeface="Calibri" panose="020F0502020204030204" pitchFamily="34" charset="0"/>
                <a:cs typeface="Times New Roman" panose="02020603050405020304" pitchFamily="18" charset="0"/>
              </a:rPr>
              <a:t>Hairdressing</a:t>
            </a:r>
            <a:r>
              <a:rPr lang="en-GB" sz="1800" b="0" dirty="0">
                <a:solidFill>
                  <a:schemeClr val="tx1"/>
                </a:solidFill>
                <a:ea typeface="Calibri" panose="020F0502020204030204" pitchFamily="34" charset="0"/>
                <a:cs typeface="Times New Roman" panose="02020603050405020304" pitchFamily="18" charset="0"/>
              </a:rPr>
              <a:t> - for the practical observation aspect of the EPA, the apprentices that carried out the required services on two clients, (combining the two colouring services/techniques on the one client), completed this within the time allocation.  </a:t>
            </a:r>
          </a:p>
          <a:p>
            <a:pPr marR="0" lvl="0">
              <a:lnSpc>
                <a:spcPct val="115000"/>
              </a:lnSpc>
              <a:spcBef>
                <a:spcPts val="0"/>
              </a:spcBef>
              <a:spcAft>
                <a:spcPts val="0"/>
              </a:spcAft>
            </a:pP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15000"/>
              </a:lnSpc>
              <a:spcBef>
                <a:spcPts val="0"/>
              </a:spcBef>
              <a:spcAft>
                <a:spcPts val="0"/>
              </a:spcAft>
              <a:buFont typeface="Arial" panose="020B0604020202020204" pitchFamily="34" charset="0"/>
              <a:buChar char="•"/>
            </a:pPr>
            <a:r>
              <a:rPr lang="en-GB" sz="1800" u="sng" dirty="0">
                <a:solidFill>
                  <a:srgbClr val="FF0000"/>
                </a:solidFill>
                <a:ea typeface="Calibri" panose="020F0502020204030204" pitchFamily="34" charset="0"/>
                <a:cs typeface="Times New Roman" panose="02020603050405020304" pitchFamily="18" charset="0"/>
              </a:rPr>
              <a:t>Hairdressing</a:t>
            </a:r>
            <a:r>
              <a:rPr lang="en-GB" sz="1800" b="0" dirty="0">
                <a:solidFill>
                  <a:schemeClr val="tx1"/>
                </a:solidFill>
                <a:ea typeface="Calibri" panose="020F0502020204030204" pitchFamily="34" charset="0"/>
                <a:cs typeface="Times New Roman" panose="02020603050405020304" pitchFamily="18" charset="0"/>
              </a:rPr>
              <a:t> - the more prepared apprentices demonstrated confidence in most practical skills and showed a consistent approach to the personalisation of each finished look.</a:t>
            </a:r>
          </a:p>
          <a:p>
            <a:pPr marR="0" lvl="0">
              <a:lnSpc>
                <a:spcPct val="115000"/>
              </a:lnSpc>
              <a:spcBef>
                <a:spcPts val="0"/>
              </a:spcBef>
              <a:spcAft>
                <a:spcPts val="0"/>
              </a:spcAft>
            </a:pP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15000"/>
              </a:lnSpc>
              <a:spcBef>
                <a:spcPts val="0"/>
              </a:spcBef>
              <a:spcAft>
                <a:spcPts val="0"/>
              </a:spcAft>
              <a:buFont typeface="Arial" panose="020B0604020202020204" pitchFamily="34" charset="0"/>
              <a:buChar char="•"/>
            </a:pPr>
            <a:r>
              <a:rPr lang="en-GB" sz="1800" u="sng" dirty="0">
                <a:solidFill>
                  <a:srgbClr val="FF0000"/>
                </a:solidFill>
                <a:ea typeface="Calibri" panose="020F0502020204030204" pitchFamily="34" charset="0"/>
                <a:cs typeface="Times New Roman" panose="02020603050405020304" pitchFamily="18" charset="0"/>
              </a:rPr>
              <a:t>Hairdressing</a:t>
            </a:r>
            <a:r>
              <a:rPr lang="en-GB" sz="1800" dirty="0">
                <a:solidFill>
                  <a:schemeClr val="tx1"/>
                </a:solidFill>
                <a:ea typeface="Calibri" panose="020F0502020204030204" pitchFamily="34" charset="0"/>
                <a:cs typeface="Times New Roman" panose="02020603050405020304" pitchFamily="18" charset="0"/>
              </a:rPr>
              <a:t> </a:t>
            </a:r>
            <a:r>
              <a:rPr lang="en-GB" sz="1800" b="0" dirty="0">
                <a:solidFill>
                  <a:schemeClr val="tx1"/>
                </a:solidFill>
                <a:ea typeface="Calibri" panose="020F0502020204030204" pitchFamily="34" charset="0"/>
                <a:cs typeface="Times New Roman" panose="02020603050405020304" pitchFamily="18" charset="0"/>
              </a:rPr>
              <a:t>- where the apprentices achieved an overall “Distinction” they demonstrated consistent levels of skill across the all the services.  The finished looks were accurate, balanced and showed a good level of finesse and polish.</a:t>
            </a:r>
          </a:p>
          <a:p>
            <a:pPr marR="0" lvl="0">
              <a:lnSpc>
                <a:spcPct val="115000"/>
              </a:lnSpc>
              <a:spcBef>
                <a:spcPts val="0"/>
              </a:spcBef>
              <a:spcAft>
                <a:spcPts val="0"/>
              </a:spcAft>
            </a:pPr>
            <a:r>
              <a:rPr lang="en-GB" sz="1800" b="0" dirty="0">
                <a:solidFill>
                  <a:schemeClr val="tx1"/>
                </a:solidFill>
                <a:ea typeface="Calibri" panose="020F0502020204030204" pitchFamily="34" charset="0"/>
                <a:cs typeface="Times New Roman" panose="02020603050405020304" pitchFamily="18" charset="0"/>
              </a:rPr>
              <a:t> </a:t>
            </a: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15000"/>
              </a:lnSpc>
              <a:spcBef>
                <a:spcPts val="0"/>
              </a:spcBef>
              <a:spcAft>
                <a:spcPts val="1000"/>
              </a:spcAft>
              <a:buFont typeface="Arial" panose="020B0604020202020204" pitchFamily="34" charset="0"/>
              <a:buChar char="•"/>
            </a:pPr>
            <a:r>
              <a:rPr lang="en-GB" sz="1800" u="sng" dirty="0">
                <a:solidFill>
                  <a:srgbClr val="FF0000"/>
                </a:solidFill>
                <a:ea typeface="Calibri" panose="020F0502020204030204" pitchFamily="34" charset="0"/>
                <a:cs typeface="Times New Roman" panose="02020603050405020304" pitchFamily="18" charset="0"/>
              </a:rPr>
              <a:t>Barbering</a:t>
            </a:r>
            <a:r>
              <a:rPr lang="en-GB" sz="1800" dirty="0">
                <a:solidFill>
                  <a:schemeClr val="tx1"/>
                </a:solidFill>
                <a:ea typeface="Calibri" panose="020F0502020204030204" pitchFamily="34" charset="0"/>
                <a:cs typeface="Times New Roman" panose="02020603050405020304" pitchFamily="18" charset="0"/>
              </a:rPr>
              <a:t> </a:t>
            </a:r>
            <a:r>
              <a:rPr lang="en-GB" sz="1800" b="0" dirty="0">
                <a:solidFill>
                  <a:schemeClr val="tx1"/>
                </a:solidFill>
                <a:ea typeface="Calibri" panose="020F0502020204030204" pitchFamily="34" charset="0"/>
                <a:cs typeface="Times New Roman" panose="02020603050405020304" pitchFamily="18" charset="0"/>
              </a:rPr>
              <a:t>- good standard of hair cutting skills has been observed.</a:t>
            </a: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chemeClr val="tx1"/>
              </a:solidFill>
            </a:endParaRPr>
          </a:p>
        </p:txBody>
      </p:sp>
      <p:sp>
        <p:nvSpPr>
          <p:cNvPr id="6" name="Slide Number Placeholder 5"/>
          <p:cNvSpPr>
            <a:spLocks noGrp="1"/>
          </p:cNvSpPr>
          <p:nvPr>
            <p:ph type="sldNum" sz="quarter" idx="12"/>
          </p:nvPr>
        </p:nvSpPr>
        <p:spPr/>
        <p:txBody>
          <a:bodyPr/>
          <a:lstStyle/>
          <a:p>
            <a:fld id="{BFEB8C6D-5A13-4B6E-8B47-443F7CF06CA1}" type="slidenum">
              <a:rPr lang="en-GB" smtClean="0"/>
              <a:pPr/>
              <a:t>13</a:t>
            </a:fld>
            <a:endParaRPr lang="en-GB" dirty="0"/>
          </a:p>
        </p:txBody>
      </p:sp>
      <p:sp>
        <p:nvSpPr>
          <p:cNvPr id="5" name="Date Placeholder 4">
            <a:extLst>
              <a:ext uri="{FF2B5EF4-FFF2-40B4-BE49-F238E27FC236}">
                <a16:creationId xmlns:a16="http://schemas.microsoft.com/office/drawing/2014/main" id="{3ABB66B1-D31A-436D-8DF1-B59D085D7504}"/>
              </a:ext>
            </a:extLst>
          </p:cNvPr>
          <p:cNvSpPr>
            <a:spLocks noGrp="1"/>
          </p:cNvSpPr>
          <p:nvPr>
            <p:ph type="dt" sz="half" idx="10"/>
          </p:nvPr>
        </p:nvSpPr>
        <p:spPr/>
        <p:txBody>
          <a:bodyPr/>
          <a:lstStyle/>
          <a:p>
            <a:fld id="{C711198E-5146-44EF-AC0C-70FEB69FD559}" type="datetime4">
              <a:rPr lang="en-GB" smtClean="0"/>
              <a:t>18 June 2019</a:t>
            </a:fld>
            <a:endParaRPr lang="en-GB" dirty="0"/>
          </a:p>
        </p:txBody>
      </p:sp>
      <p:sp>
        <p:nvSpPr>
          <p:cNvPr id="7" name="Footer Placeholder 6">
            <a:extLst>
              <a:ext uri="{FF2B5EF4-FFF2-40B4-BE49-F238E27FC236}">
                <a16:creationId xmlns:a16="http://schemas.microsoft.com/office/drawing/2014/main" id="{70E1F88F-6B56-4FEA-9415-1C64711F2971}"/>
              </a:ext>
            </a:extLst>
          </p:cNvPr>
          <p:cNvSpPr>
            <a:spLocks noGrp="1"/>
          </p:cNvSpPr>
          <p:nvPr>
            <p:ph type="ftr" sz="quarter" idx="11"/>
          </p:nvPr>
        </p:nvSpPr>
        <p:spPr/>
        <p:txBody>
          <a:bodyPr/>
          <a:lstStyle/>
          <a:p>
            <a:r>
              <a:rPr lang="en-GB"/>
              <a:t>Are you ready for EPA</a:t>
            </a:r>
            <a:endParaRPr lang="en-GB" dirty="0"/>
          </a:p>
        </p:txBody>
      </p:sp>
      <p:pic>
        <p:nvPicPr>
          <p:cNvPr id="4" name="Recorded Sound">
            <a:hlinkClick r:id="" action="ppaction://media"/>
            <a:extLst>
              <a:ext uri="{FF2B5EF4-FFF2-40B4-BE49-F238E27FC236}">
                <a16:creationId xmlns:a16="http://schemas.microsoft.com/office/drawing/2014/main" id="{9FB7D935-FB92-4F1B-B997-5A04CDCEBC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421412"/>
            <a:ext cx="406400" cy="406400"/>
          </a:xfrm>
          <a:prstGeom prst="rect">
            <a:avLst/>
          </a:prstGeom>
        </p:spPr>
      </p:pic>
    </p:spTree>
    <p:extLst>
      <p:ext uri="{BB962C8B-B14F-4D97-AF65-F5344CB8AC3E}">
        <p14:creationId xmlns:p14="http://schemas.microsoft.com/office/powerpoint/2010/main" val="2775728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7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208" y="407823"/>
            <a:ext cx="9623817" cy="714375"/>
          </a:xfrm>
        </p:spPr>
        <p:txBody>
          <a:bodyPr/>
          <a:lstStyle/>
          <a:p>
            <a:r>
              <a:rPr lang="en-US" dirty="0">
                <a:solidFill>
                  <a:srgbClr val="FF0000"/>
                </a:solidFill>
              </a:rPr>
              <a:t>Areas for development – Hairdressing </a:t>
            </a:r>
          </a:p>
        </p:txBody>
      </p:sp>
      <p:sp>
        <p:nvSpPr>
          <p:cNvPr id="3" name="Content Placeholder 2"/>
          <p:cNvSpPr>
            <a:spLocks noGrp="1"/>
          </p:cNvSpPr>
          <p:nvPr>
            <p:ph idx="1"/>
          </p:nvPr>
        </p:nvSpPr>
        <p:spPr>
          <a:xfrm>
            <a:off x="288001" y="938225"/>
            <a:ext cx="8624506" cy="5514874"/>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n-GB" sz="1800" b="0" dirty="0">
                <a:solidFill>
                  <a:schemeClr val="tx1"/>
                </a:solidFill>
                <a:ea typeface="Calibri" panose="020F0502020204030204" pitchFamily="34" charset="0"/>
                <a:cs typeface="Times New Roman" panose="02020603050405020304" pitchFamily="18" charset="0"/>
              </a:rPr>
              <a:t>The apprentices need to be able to select the correct clients to meet the requirements of the EPA. </a:t>
            </a:r>
          </a:p>
          <a:p>
            <a:pPr marL="342900" marR="0" lvl="0" indent="-342900">
              <a:lnSpc>
                <a:spcPct val="115000"/>
              </a:lnSpc>
              <a:spcBef>
                <a:spcPts val="0"/>
              </a:spcBef>
              <a:spcAft>
                <a:spcPts val="0"/>
              </a:spcAft>
              <a:buFont typeface="Symbol" panose="05050102010706020507" pitchFamily="18" charset="2"/>
              <a:buChar char=""/>
            </a:pPr>
            <a:endParaRPr lang="en-GB" sz="1800" b="0" dirty="0">
              <a:solidFill>
                <a:schemeClr val="tx1"/>
              </a:solidFill>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800" b="0" dirty="0">
                <a:solidFill>
                  <a:schemeClr val="tx1"/>
                </a:solidFill>
                <a:ea typeface="Calibri" panose="020F0502020204030204" pitchFamily="34" charset="0"/>
                <a:cs typeface="Times New Roman" panose="02020603050405020304" pitchFamily="18" charset="0"/>
              </a:rPr>
              <a:t>Some apprentices because they knew their client and what they were having done, failed to carry out all necessary test and checks on the hair and scalp.</a:t>
            </a:r>
          </a:p>
          <a:p>
            <a:pPr marR="0" lvl="0">
              <a:lnSpc>
                <a:spcPct val="115000"/>
              </a:lnSpc>
              <a:spcBef>
                <a:spcPts val="0"/>
              </a:spcBef>
              <a:spcAft>
                <a:spcPts val="0"/>
              </a:spcAft>
            </a:pP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800" b="0" dirty="0">
                <a:solidFill>
                  <a:schemeClr val="tx1"/>
                </a:solidFill>
                <a:ea typeface="Calibri" panose="020F0502020204030204" pitchFamily="34" charset="0"/>
                <a:cs typeface="Times New Roman" panose="02020603050405020304" pitchFamily="18" charset="0"/>
              </a:rPr>
              <a:t>Apprentices who achieved a pass in </a:t>
            </a:r>
            <a:r>
              <a:rPr lang="en-GB" sz="1800" i="1" dirty="0">
                <a:solidFill>
                  <a:srgbClr val="FF0000"/>
                </a:solidFill>
                <a:ea typeface="Calibri" panose="020F0502020204030204" pitchFamily="34" charset="0"/>
                <a:cs typeface="Times New Roman" panose="02020603050405020304" pitchFamily="18" charset="0"/>
              </a:rPr>
              <a:t>“Customer Service” </a:t>
            </a:r>
            <a:r>
              <a:rPr lang="en-GB" sz="1800" b="0" dirty="0">
                <a:solidFill>
                  <a:schemeClr val="tx1"/>
                </a:solidFill>
                <a:ea typeface="Calibri" panose="020F0502020204030204" pitchFamily="34" charset="0"/>
                <a:cs typeface="Times New Roman" panose="02020603050405020304" pitchFamily="18" charset="0"/>
              </a:rPr>
              <a:t>gave aftercare advice, but this was limited to mainly products, rather than how to manage their hair at home and when the next service should be etc.</a:t>
            </a: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
        <p:nvSpPr>
          <p:cNvPr id="6" name="Date Placeholder 5">
            <a:extLst>
              <a:ext uri="{FF2B5EF4-FFF2-40B4-BE49-F238E27FC236}">
                <a16:creationId xmlns:a16="http://schemas.microsoft.com/office/drawing/2014/main" id="{DE47C834-5C7C-49B0-87D3-BFC81A07B33C}"/>
              </a:ext>
            </a:extLst>
          </p:cNvPr>
          <p:cNvSpPr>
            <a:spLocks noGrp="1"/>
          </p:cNvSpPr>
          <p:nvPr>
            <p:ph type="dt" sz="half" idx="10"/>
          </p:nvPr>
        </p:nvSpPr>
        <p:spPr/>
        <p:txBody>
          <a:bodyPr/>
          <a:lstStyle/>
          <a:p>
            <a:fld id="{2D8ECE12-CD63-419D-BCAD-B16FF113CDC0}" type="datetime4">
              <a:rPr lang="en-GB" smtClean="0"/>
              <a:t>18 June 2019</a:t>
            </a:fld>
            <a:endParaRPr lang="en-GB" dirty="0"/>
          </a:p>
        </p:txBody>
      </p:sp>
      <p:sp>
        <p:nvSpPr>
          <p:cNvPr id="7" name="Footer Placeholder 6">
            <a:extLst>
              <a:ext uri="{FF2B5EF4-FFF2-40B4-BE49-F238E27FC236}">
                <a16:creationId xmlns:a16="http://schemas.microsoft.com/office/drawing/2014/main" id="{29DF3D49-C06A-4E81-A00D-2C687A6D6B38}"/>
              </a:ext>
            </a:extLst>
          </p:cNvPr>
          <p:cNvSpPr>
            <a:spLocks noGrp="1"/>
          </p:cNvSpPr>
          <p:nvPr>
            <p:ph type="ftr" sz="quarter" idx="11"/>
          </p:nvPr>
        </p:nvSpPr>
        <p:spPr/>
        <p:txBody>
          <a:bodyPr/>
          <a:lstStyle/>
          <a:p>
            <a:r>
              <a:rPr lang="en-GB"/>
              <a:t>Are you ready for EPA</a:t>
            </a:r>
            <a:endParaRPr lang="en-GB" dirty="0"/>
          </a:p>
        </p:txBody>
      </p:sp>
      <p:sp>
        <p:nvSpPr>
          <p:cNvPr id="8" name="Slide Number Placeholder 7">
            <a:extLst>
              <a:ext uri="{FF2B5EF4-FFF2-40B4-BE49-F238E27FC236}">
                <a16:creationId xmlns:a16="http://schemas.microsoft.com/office/drawing/2014/main" id="{EA01FC36-09DC-4253-BEA0-57DD0D12D352}"/>
              </a:ext>
            </a:extLst>
          </p:cNvPr>
          <p:cNvSpPr>
            <a:spLocks noGrp="1"/>
          </p:cNvSpPr>
          <p:nvPr>
            <p:ph type="sldNum" sz="quarter" idx="12"/>
          </p:nvPr>
        </p:nvSpPr>
        <p:spPr/>
        <p:txBody>
          <a:bodyPr/>
          <a:lstStyle/>
          <a:p>
            <a:fld id="{BFEB8C6D-5A13-4B6E-8B47-443F7CF06CA1}" type="slidenum">
              <a:rPr lang="en-GB" smtClean="0"/>
              <a:pPr/>
              <a:t>14</a:t>
            </a:fld>
            <a:endParaRPr lang="en-GB" dirty="0"/>
          </a:p>
        </p:txBody>
      </p:sp>
      <p:pic>
        <p:nvPicPr>
          <p:cNvPr id="4" name="Recorded Sound">
            <a:hlinkClick r:id="" action="ppaction://media"/>
            <a:extLst>
              <a:ext uri="{FF2B5EF4-FFF2-40B4-BE49-F238E27FC236}">
                <a16:creationId xmlns:a16="http://schemas.microsoft.com/office/drawing/2014/main" id="{E9D5D9E8-EB31-4676-85AF-B59D1F672C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7600" y="442355"/>
            <a:ext cx="406400" cy="406400"/>
          </a:xfrm>
          <a:prstGeom prst="rect">
            <a:avLst/>
          </a:prstGeom>
        </p:spPr>
      </p:pic>
    </p:spTree>
    <p:extLst>
      <p:ext uri="{BB962C8B-B14F-4D97-AF65-F5344CB8AC3E}">
        <p14:creationId xmlns:p14="http://schemas.microsoft.com/office/powerpoint/2010/main" val="404570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1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07" y="441379"/>
            <a:ext cx="9623817" cy="714375"/>
          </a:xfrm>
        </p:spPr>
        <p:txBody>
          <a:bodyPr/>
          <a:lstStyle/>
          <a:p>
            <a:r>
              <a:rPr lang="en-US" dirty="0">
                <a:solidFill>
                  <a:srgbClr val="FF0000"/>
                </a:solidFill>
              </a:rPr>
              <a:t>Areas for development</a:t>
            </a:r>
          </a:p>
        </p:txBody>
      </p:sp>
      <p:sp>
        <p:nvSpPr>
          <p:cNvPr id="3" name="Content Placeholder 2"/>
          <p:cNvSpPr>
            <a:spLocks noGrp="1"/>
          </p:cNvSpPr>
          <p:nvPr>
            <p:ph idx="1"/>
          </p:nvPr>
        </p:nvSpPr>
        <p:spPr>
          <a:xfrm>
            <a:off x="212500" y="971781"/>
            <a:ext cx="8624506" cy="5514874"/>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n-GB" sz="1800" u="sng" dirty="0">
                <a:solidFill>
                  <a:srgbClr val="FF0000"/>
                </a:solidFill>
                <a:ea typeface="Calibri" panose="020F0502020204030204" pitchFamily="34" charset="0"/>
                <a:cs typeface="Times New Roman" panose="02020603050405020304" pitchFamily="18" charset="0"/>
              </a:rPr>
              <a:t>Hairdressing</a:t>
            </a:r>
            <a:r>
              <a:rPr lang="en-GB" sz="1800" dirty="0">
                <a:solidFill>
                  <a:schemeClr val="tx1"/>
                </a:solidFill>
                <a:ea typeface="Calibri" panose="020F0502020204030204" pitchFamily="34" charset="0"/>
                <a:cs typeface="Times New Roman" panose="02020603050405020304" pitchFamily="18" charset="0"/>
              </a:rPr>
              <a:t> </a:t>
            </a:r>
            <a:r>
              <a:rPr lang="en-GB" sz="1800" b="0" dirty="0">
                <a:solidFill>
                  <a:schemeClr val="tx1"/>
                </a:solidFill>
                <a:ea typeface="Calibri" panose="020F0502020204030204" pitchFamily="34" charset="0"/>
                <a:cs typeface="Times New Roman" panose="02020603050405020304" pitchFamily="18" charset="0"/>
              </a:rPr>
              <a:t>- for the practical observation aspect of the EPA, the apprentices that carried out the required services on 3 clients, ended up rushing, which then affected their final grade, or in some cases caused the apprentice to run over the allocate time.  </a:t>
            </a:r>
          </a:p>
          <a:p>
            <a:pPr marR="0" lvl="0">
              <a:lnSpc>
                <a:spcPct val="115000"/>
              </a:lnSpc>
              <a:spcBef>
                <a:spcPts val="0"/>
              </a:spcBef>
              <a:spcAft>
                <a:spcPts val="0"/>
              </a:spcAft>
            </a:pP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u="sng" dirty="0">
                <a:solidFill>
                  <a:srgbClr val="FF0000"/>
                </a:solidFill>
                <a:ea typeface="Calibri" panose="020F0502020204030204" pitchFamily="34" charset="0"/>
                <a:cs typeface="Times New Roman" panose="02020603050405020304" pitchFamily="18" charset="0"/>
              </a:rPr>
              <a:t>Hairdressing</a:t>
            </a:r>
            <a:r>
              <a:rPr lang="en-US" sz="1800" dirty="0">
                <a:solidFill>
                  <a:srgbClr val="FF0000"/>
                </a:solidFill>
                <a:ea typeface="Calibri" panose="020F0502020204030204" pitchFamily="34" charset="0"/>
                <a:cs typeface="Times New Roman" panose="02020603050405020304" pitchFamily="18" charset="0"/>
              </a:rPr>
              <a:t> </a:t>
            </a:r>
            <a:r>
              <a:rPr lang="en-US" sz="1800" b="0" dirty="0">
                <a:solidFill>
                  <a:schemeClr val="tx1"/>
                </a:solidFill>
                <a:ea typeface="Calibri" panose="020F0502020204030204" pitchFamily="34" charset="0"/>
                <a:cs typeface="Times New Roman" panose="02020603050405020304" pitchFamily="18" charset="0"/>
              </a:rPr>
              <a:t>- apprentices who were not so well prepared showed an attempt at being creative, however the end result lacked precision and </a:t>
            </a:r>
            <a:r>
              <a:rPr lang="en-US" sz="1800" b="0" dirty="0" err="1">
                <a:solidFill>
                  <a:schemeClr val="tx1"/>
                </a:solidFill>
                <a:ea typeface="Calibri" panose="020F0502020204030204" pitchFamily="34" charset="0"/>
                <a:cs typeface="Times New Roman" panose="02020603050405020304" pitchFamily="18" charset="0"/>
              </a:rPr>
              <a:t>personalisation</a:t>
            </a:r>
            <a:r>
              <a:rPr lang="en-US" sz="1800" b="0" dirty="0">
                <a:solidFill>
                  <a:schemeClr val="tx1"/>
                </a:solidFill>
                <a:ea typeface="Calibri" panose="020F0502020204030204" pitchFamily="34" charset="0"/>
                <a:cs typeface="Times New Roman" panose="02020603050405020304" pitchFamily="18" charset="0"/>
              </a:rPr>
              <a:t> in some of the services especially the hair up, this then then showed a lack of confidence in their ability. </a:t>
            </a:r>
          </a:p>
          <a:p>
            <a:pPr marR="0" lvl="0">
              <a:lnSpc>
                <a:spcPct val="115000"/>
              </a:lnSpc>
              <a:spcBef>
                <a:spcPts val="0"/>
              </a:spcBef>
              <a:spcAft>
                <a:spcPts val="0"/>
              </a:spcAft>
            </a:pP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800" u="sng" dirty="0">
                <a:solidFill>
                  <a:srgbClr val="FF0000"/>
                </a:solidFill>
                <a:ea typeface="Calibri" panose="020F0502020204030204" pitchFamily="34" charset="0"/>
                <a:cs typeface="Times New Roman" panose="02020603050405020304" pitchFamily="18" charset="0"/>
              </a:rPr>
              <a:t>Hairdressing</a:t>
            </a:r>
            <a:r>
              <a:rPr lang="en-GB" sz="1800" dirty="0">
                <a:solidFill>
                  <a:srgbClr val="FF0000"/>
                </a:solidFill>
                <a:ea typeface="Calibri" panose="020F0502020204030204" pitchFamily="34" charset="0"/>
                <a:cs typeface="Times New Roman" panose="02020603050405020304" pitchFamily="18" charset="0"/>
              </a:rPr>
              <a:t> </a:t>
            </a:r>
            <a:r>
              <a:rPr lang="en-GB" sz="1800" b="0" dirty="0">
                <a:solidFill>
                  <a:schemeClr val="tx1"/>
                </a:solidFill>
                <a:ea typeface="Calibri" panose="020F0502020204030204" pitchFamily="34" charset="0"/>
                <a:cs typeface="Times New Roman" panose="02020603050405020304" pitchFamily="18" charset="0"/>
              </a:rPr>
              <a:t>- In some cases, there was little evidence of attention to detail, which meant that opportunities for gaining distinction was missed. </a:t>
            </a:r>
          </a:p>
          <a:p>
            <a:pPr marR="0" lvl="0">
              <a:lnSpc>
                <a:spcPct val="115000"/>
              </a:lnSpc>
              <a:spcBef>
                <a:spcPts val="0"/>
              </a:spcBef>
              <a:spcAft>
                <a:spcPts val="0"/>
              </a:spcAft>
            </a:pPr>
            <a:endParaRPr lang="en-GB" sz="1800" b="0" dirty="0">
              <a:solidFill>
                <a:schemeClr val="tx1"/>
              </a:solidFill>
              <a:ea typeface="Calibri" panose="020F0502020204030204" pitchFamily="34" charset="0"/>
              <a:cs typeface="Times New Roman" panose="02020603050405020304" pitchFamily="18" charset="0"/>
            </a:endParaRPr>
          </a:p>
          <a:p>
            <a:pPr marL="342900" indent="-342900">
              <a:lnSpc>
                <a:spcPct val="115000"/>
              </a:lnSpc>
              <a:spcBef>
                <a:spcPts val="0"/>
              </a:spcBef>
              <a:buFont typeface="Symbol" panose="05050102010706020507" pitchFamily="18" charset="2"/>
              <a:buChar char=""/>
            </a:pPr>
            <a:r>
              <a:rPr lang="en-GB" sz="1800" u="sng" dirty="0">
                <a:solidFill>
                  <a:srgbClr val="FF0000"/>
                </a:solidFill>
                <a:ea typeface="Calibri" panose="020F0502020204030204" pitchFamily="34" charset="0"/>
                <a:cs typeface="Times New Roman" panose="02020603050405020304" pitchFamily="18" charset="0"/>
              </a:rPr>
              <a:t>Hairdressing</a:t>
            </a:r>
            <a:r>
              <a:rPr lang="en-GB" sz="1800" dirty="0">
                <a:solidFill>
                  <a:srgbClr val="000000"/>
                </a:solidFill>
                <a:ea typeface="Calibri" panose="020F0502020204030204" pitchFamily="34" charset="0"/>
                <a:cs typeface="Times New Roman" panose="02020603050405020304" pitchFamily="18" charset="0"/>
              </a:rPr>
              <a:t> </a:t>
            </a:r>
            <a:r>
              <a:rPr lang="en-GB" sz="1800" b="0" dirty="0">
                <a:solidFill>
                  <a:srgbClr val="000000"/>
                </a:solidFill>
                <a:ea typeface="Calibri" panose="020F0502020204030204" pitchFamily="34" charset="0"/>
                <a:cs typeface="Times New Roman" panose="02020603050405020304" pitchFamily="18" charset="0"/>
              </a:rPr>
              <a:t>- for the re-style and finish service, some apprentices didn’t change of length and shape of the client’s hair.</a:t>
            </a:r>
            <a:endParaRPr lang="en-GB" sz="1800" u="sng" dirty="0">
              <a:solidFill>
                <a:schemeClr val="tx1"/>
              </a:solidFill>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sp>
        <p:nvSpPr>
          <p:cNvPr id="6" name="Date Placeholder 5">
            <a:extLst>
              <a:ext uri="{FF2B5EF4-FFF2-40B4-BE49-F238E27FC236}">
                <a16:creationId xmlns:a16="http://schemas.microsoft.com/office/drawing/2014/main" id="{855A8145-9754-43F2-9F1D-EB16E5A2C668}"/>
              </a:ext>
            </a:extLst>
          </p:cNvPr>
          <p:cNvSpPr>
            <a:spLocks noGrp="1"/>
          </p:cNvSpPr>
          <p:nvPr>
            <p:ph type="dt" sz="half" idx="10"/>
          </p:nvPr>
        </p:nvSpPr>
        <p:spPr/>
        <p:txBody>
          <a:bodyPr/>
          <a:lstStyle/>
          <a:p>
            <a:fld id="{BE82FD79-1A50-4E60-9376-3E4257008CD2}" type="datetime4">
              <a:rPr lang="en-GB" smtClean="0"/>
              <a:t>18 June 2019</a:t>
            </a:fld>
            <a:endParaRPr lang="en-GB" dirty="0"/>
          </a:p>
        </p:txBody>
      </p:sp>
      <p:sp>
        <p:nvSpPr>
          <p:cNvPr id="7" name="Footer Placeholder 6">
            <a:extLst>
              <a:ext uri="{FF2B5EF4-FFF2-40B4-BE49-F238E27FC236}">
                <a16:creationId xmlns:a16="http://schemas.microsoft.com/office/drawing/2014/main" id="{E8A054EA-497B-4CCB-A844-03F9577E1A67}"/>
              </a:ext>
            </a:extLst>
          </p:cNvPr>
          <p:cNvSpPr>
            <a:spLocks noGrp="1"/>
          </p:cNvSpPr>
          <p:nvPr>
            <p:ph type="ftr" sz="quarter" idx="11"/>
          </p:nvPr>
        </p:nvSpPr>
        <p:spPr/>
        <p:txBody>
          <a:bodyPr/>
          <a:lstStyle/>
          <a:p>
            <a:r>
              <a:rPr lang="en-GB"/>
              <a:t>Are you ready for EPA</a:t>
            </a:r>
            <a:endParaRPr lang="en-GB" dirty="0"/>
          </a:p>
        </p:txBody>
      </p:sp>
      <p:sp>
        <p:nvSpPr>
          <p:cNvPr id="8" name="Slide Number Placeholder 7">
            <a:extLst>
              <a:ext uri="{FF2B5EF4-FFF2-40B4-BE49-F238E27FC236}">
                <a16:creationId xmlns:a16="http://schemas.microsoft.com/office/drawing/2014/main" id="{5876579A-5CD9-4937-B8A2-D5A77FDC291F}"/>
              </a:ext>
            </a:extLst>
          </p:cNvPr>
          <p:cNvSpPr>
            <a:spLocks noGrp="1"/>
          </p:cNvSpPr>
          <p:nvPr>
            <p:ph type="sldNum" sz="quarter" idx="12"/>
          </p:nvPr>
        </p:nvSpPr>
        <p:spPr/>
        <p:txBody>
          <a:bodyPr/>
          <a:lstStyle/>
          <a:p>
            <a:fld id="{BFEB8C6D-5A13-4B6E-8B47-443F7CF06CA1}" type="slidenum">
              <a:rPr lang="en-GB" smtClean="0"/>
              <a:pPr/>
              <a:t>15</a:t>
            </a:fld>
            <a:endParaRPr lang="en-GB" dirty="0"/>
          </a:p>
        </p:txBody>
      </p:sp>
      <p:pic>
        <p:nvPicPr>
          <p:cNvPr id="4" name="Recorded Sound">
            <a:hlinkClick r:id="" action="ppaction://media"/>
            <a:extLst>
              <a:ext uri="{FF2B5EF4-FFF2-40B4-BE49-F238E27FC236}">
                <a16:creationId xmlns:a16="http://schemas.microsoft.com/office/drawing/2014/main" id="{FE7A0920-31FD-4F43-A52D-5E141F21B8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24400" y="510521"/>
            <a:ext cx="406400" cy="406400"/>
          </a:xfrm>
          <a:prstGeom prst="rect">
            <a:avLst/>
          </a:prstGeom>
        </p:spPr>
      </p:pic>
    </p:spTree>
    <p:extLst>
      <p:ext uri="{BB962C8B-B14F-4D97-AF65-F5344CB8AC3E}">
        <p14:creationId xmlns:p14="http://schemas.microsoft.com/office/powerpoint/2010/main" val="543297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2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819" y="609159"/>
            <a:ext cx="9623817" cy="714375"/>
          </a:xfrm>
        </p:spPr>
        <p:txBody>
          <a:bodyPr/>
          <a:lstStyle/>
          <a:p>
            <a:r>
              <a:rPr lang="en-US" dirty="0">
                <a:solidFill>
                  <a:srgbClr val="FF0000"/>
                </a:solidFill>
              </a:rPr>
              <a:t>Areas for development</a:t>
            </a:r>
          </a:p>
        </p:txBody>
      </p:sp>
      <p:sp>
        <p:nvSpPr>
          <p:cNvPr id="3" name="Content Placeholder 2"/>
          <p:cNvSpPr>
            <a:spLocks noGrp="1"/>
          </p:cNvSpPr>
          <p:nvPr>
            <p:ph idx="1"/>
          </p:nvPr>
        </p:nvSpPr>
        <p:spPr>
          <a:xfrm>
            <a:off x="160739" y="1323534"/>
            <a:ext cx="8653443" cy="5932784"/>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n-GB" sz="1800" u="sng" dirty="0">
                <a:solidFill>
                  <a:srgbClr val="FF0000"/>
                </a:solidFill>
                <a:ea typeface="Calibri" panose="020F0502020204030204" pitchFamily="34" charset="0"/>
                <a:cs typeface="Times New Roman" panose="02020603050405020304" pitchFamily="18" charset="0"/>
              </a:rPr>
              <a:t>Hairdressing</a:t>
            </a:r>
            <a:r>
              <a:rPr lang="en-GB" sz="1800" dirty="0">
                <a:solidFill>
                  <a:srgbClr val="FF0000"/>
                </a:solidFill>
                <a:ea typeface="Calibri" panose="020F0502020204030204" pitchFamily="34" charset="0"/>
                <a:cs typeface="Times New Roman" panose="02020603050405020304" pitchFamily="18" charset="0"/>
              </a:rPr>
              <a:t> </a:t>
            </a:r>
            <a:r>
              <a:rPr lang="en-GB" sz="1800" b="0" dirty="0">
                <a:solidFill>
                  <a:schemeClr val="tx1"/>
                </a:solidFill>
                <a:ea typeface="Calibri" panose="020F0502020204030204" pitchFamily="34" charset="0"/>
                <a:cs typeface="Times New Roman" panose="02020603050405020304" pitchFamily="18" charset="0"/>
              </a:rPr>
              <a:t>- when working with long hair, some apprentices failed to prepare the hair correctly, which then caused the finished look not to have a good level of finesse and polish.   </a:t>
            </a:r>
          </a:p>
          <a:p>
            <a:pPr marR="0" lvl="0">
              <a:lnSpc>
                <a:spcPct val="115000"/>
              </a:lnSpc>
              <a:spcBef>
                <a:spcPts val="0"/>
              </a:spcBef>
              <a:spcAft>
                <a:spcPts val="0"/>
              </a:spcAft>
            </a:pP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800" u="sng" dirty="0">
                <a:solidFill>
                  <a:srgbClr val="FF0000"/>
                </a:solidFill>
                <a:ea typeface="Calibri" panose="020F0502020204030204" pitchFamily="34" charset="0"/>
                <a:cs typeface="Times New Roman" panose="02020603050405020304" pitchFamily="18" charset="0"/>
              </a:rPr>
              <a:t>Hairdressing</a:t>
            </a:r>
            <a:r>
              <a:rPr lang="en-GB" sz="1800" b="0" dirty="0">
                <a:solidFill>
                  <a:srgbClr val="FF0000"/>
                </a:solidFill>
                <a:ea typeface="Calibri" panose="020F0502020204030204" pitchFamily="34" charset="0"/>
                <a:cs typeface="Times New Roman" panose="02020603050405020304" pitchFamily="18" charset="0"/>
              </a:rPr>
              <a:t> </a:t>
            </a:r>
            <a:r>
              <a:rPr lang="en-GB" sz="1800" b="0" dirty="0">
                <a:solidFill>
                  <a:schemeClr val="tx1"/>
                </a:solidFill>
                <a:ea typeface="Calibri" panose="020F0502020204030204" pitchFamily="34" charset="0"/>
                <a:cs typeface="Times New Roman" panose="02020603050405020304" pitchFamily="18" charset="0"/>
              </a:rPr>
              <a:t>- some apprentices lacked attention to detail, perfecting and refining across all services, staying focused and working meticulously, so were unable to meet the required standard to get a Distinction grade.</a:t>
            </a:r>
          </a:p>
          <a:p>
            <a:pPr marR="0" lvl="0">
              <a:lnSpc>
                <a:spcPct val="115000"/>
              </a:lnSpc>
              <a:spcBef>
                <a:spcPts val="0"/>
              </a:spcBef>
              <a:spcAft>
                <a:spcPts val="0"/>
              </a:spcAft>
            </a:pP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800" u="sng" dirty="0">
                <a:solidFill>
                  <a:srgbClr val="FF0000"/>
                </a:solidFill>
                <a:ea typeface="Calibri" panose="020F0502020204030204" pitchFamily="34" charset="0"/>
                <a:cs typeface="Times New Roman" panose="02020603050405020304" pitchFamily="18" charset="0"/>
              </a:rPr>
              <a:t>Hairdressing</a:t>
            </a:r>
            <a:r>
              <a:rPr lang="en-GB" sz="1800" b="0" dirty="0">
                <a:solidFill>
                  <a:srgbClr val="FF0000"/>
                </a:solidFill>
                <a:ea typeface="Calibri" panose="020F0502020204030204" pitchFamily="34" charset="0"/>
                <a:cs typeface="Times New Roman" panose="02020603050405020304" pitchFamily="18" charset="0"/>
              </a:rPr>
              <a:t> </a:t>
            </a:r>
            <a:r>
              <a:rPr lang="en-GB" sz="1800" b="0" dirty="0">
                <a:solidFill>
                  <a:schemeClr val="tx1"/>
                </a:solidFill>
                <a:ea typeface="Calibri" panose="020F0502020204030204" pitchFamily="34" charset="0"/>
                <a:cs typeface="Times New Roman" panose="02020603050405020304" pitchFamily="18" charset="0"/>
              </a:rPr>
              <a:t>- Apprentices need to remember to check the finish for balance and to personalise the finished looks. </a:t>
            </a:r>
          </a:p>
          <a:p>
            <a:pPr marR="0" lvl="0">
              <a:lnSpc>
                <a:spcPct val="115000"/>
              </a:lnSpc>
              <a:spcBef>
                <a:spcPts val="0"/>
              </a:spcBef>
              <a:spcAft>
                <a:spcPts val="0"/>
              </a:spcAft>
            </a:pP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GB" sz="1800" u="sng" dirty="0">
                <a:solidFill>
                  <a:srgbClr val="FF0000"/>
                </a:solidFill>
                <a:ea typeface="Calibri" panose="020F0502020204030204" pitchFamily="34" charset="0"/>
                <a:cs typeface="Times New Roman" panose="02020603050405020304" pitchFamily="18" charset="0"/>
              </a:rPr>
              <a:t>Barbering</a:t>
            </a:r>
            <a:r>
              <a:rPr lang="en-GB" sz="1800" b="0" dirty="0">
                <a:solidFill>
                  <a:schemeClr val="tx1"/>
                </a:solidFill>
                <a:ea typeface="Calibri" panose="020F0502020204030204" pitchFamily="34" charset="0"/>
                <a:cs typeface="Times New Roman" panose="02020603050405020304" pitchFamily="18" charset="0"/>
              </a:rPr>
              <a:t> - when cutting facial hair some apprentices only cut the outside edge of the beard and did not blend the internal layers.</a:t>
            </a: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0" dirty="0"/>
          </a:p>
        </p:txBody>
      </p:sp>
      <p:sp>
        <p:nvSpPr>
          <p:cNvPr id="6" name="Date Placeholder 5">
            <a:extLst>
              <a:ext uri="{FF2B5EF4-FFF2-40B4-BE49-F238E27FC236}">
                <a16:creationId xmlns:a16="http://schemas.microsoft.com/office/drawing/2014/main" id="{10B4C0D6-C1DE-44A8-9E67-9EF596497287}"/>
              </a:ext>
            </a:extLst>
          </p:cNvPr>
          <p:cNvSpPr>
            <a:spLocks noGrp="1"/>
          </p:cNvSpPr>
          <p:nvPr>
            <p:ph type="dt" sz="half" idx="10"/>
          </p:nvPr>
        </p:nvSpPr>
        <p:spPr/>
        <p:txBody>
          <a:bodyPr/>
          <a:lstStyle/>
          <a:p>
            <a:fld id="{494ADB79-1178-4A71-9E88-DDC4366343E3}" type="datetime4">
              <a:rPr lang="en-GB" smtClean="0"/>
              <a:t>18 June 2019</a:t>
            </a:fld>
            <a:endParaRPr lang="en-GB" dirty="0"/>
          </a:p>
        </p:txBody>
      </p:sp>
      <p:sp>
        <p:nvSpPr>
          <p:cNvPr id="7" name="Footer Placeholder 6">
            <a:extLst>
              <a:ext uri="{FF2B5EF4-FFF2-40B4-BE49-F238E27FC236}">
                <a16:creationId xmlns:a16="http://schemas.microsoft.com/office/drawing/2014/main" id="{864BC4E5-0F3F-453B-B2F8-5F079E58C6E1}"/>
              </a:ext>
            </a:extLst>
          </p:cNvPr>
          <p:cNvSpPr>
            <a:spLocks noGrp="1"/>
          </p:cNvSpPr>
          <p:nvPr>
            <p:ph type="ftr" sz="quarter" idx="11"/>
          </p:nvPr>
        </p:nvSpPr>
        <p:spPr/>
        <p:txBody>
          <a:bodyPr/>
          <a:lstStyle/>
          <a:p>
            <a:r>
              <a:rPr lang="en-GB"/>
              <a:t>Are you ready for EPA</a:t>
            </a:r>
            <a:endParaRPr lang="en-GB" dirty="0"/>
          </a:p>
        </p:txBody>
      </p:sp>
      <p:sp>
        <p:nvSpPr>
          <p:cNvPr id="8" name="Slide Number Placeholder 7">
            <a:extLst>
              <a:ext uri="{FF2B5EF4-FFF2-40B4-BE49-F238E27FC236}">
                <a16:creationId xmlns:a16="http://schemas.microsoft.com/office/drawing/2014/main" id="{C15D2D26-1BC8-400F-9873-DE7EBEFB270B}"/>
              </a:ext>
            </a:extLst>
          </p:cNvPr>
          <p:cNvSpPr>
            <a:spLocks noGrp="1"/>
          </p:cNvSpPr>
          <p:nvPr>
            <p:ph type="sldNum" sz="quarter" idx="12"/>
          </p:nvPr>
        </p:nvSpPr>
        <p:spPr/>
        <p:txBody>
          <a:bodyPr/>
          <a:lstStyle/>
          <a:p>
            <a:fld id="{BFEB8C6D-5A13-4B6E-8B47-443F7CF06CA1}" type="slidenum">
              <a:rPr lang="en-GB" smtClean="0"/>
              <a:pPr/>
              <a:t>16</a:t>
            </a:fld>
            <a:endParaRPr lang="en-GB" dirty="0"/>
          </a:p>
        </p:txBody>
      </p:sp>
      <p:pic>
        <p:nvPicPr>
          <p:cNvPr id="4" name="Recorded Sound">
            <a:hlinkClick r:id="" action="ppaction://media"/>
            <a:extLst>
              <a:ext uri="{FF2B5EF4-FFF2-40B4-BE49-F238E27FC236}">
                <a16:creationId xmlns:a16="http://schemas.microsoft.com/office/drawing/2014/main" id="{11A246AA-5A82-4B45-824D-2E49F65EDF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98527" y="635010"/>
            <a:ext cx="406400" cy="406400"/>
          </a:xfrm>
          <a:prstGeom prst="rect">
            <a:avLst/>
          </a:prstGeom>
        </p:spPr>
      </p:pic>
    </p:spTree>
    <p:extLst>
      <p:ext uri="{BB962C8B-B14F-4D97-AF65-F5344CB8AC3E}">
        <p14:creationId xmlns:p14="http://schemas.microsoft.com/office/powerpoint/2010/main" val="345066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3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995" y="136525"/>
            <a:ext cx="9209029" cy="714375"/>
          </a:xfrm>
        </p:spPr>
        <p:txBody>
          <a:bodyPr>
            <a:normAutofit fontScale="90000"/>
          </a:bodyPr>
          <a:lstStyle/>
          <a:p>
            <a:r>
              <a:rPr lang="en-GB" dirty="0">
                <a:solidFill>
                  <a:srgbClr val="FF0000"/>
                </a:solidFill>
              </a:rPr>
              <a:t>Recommendations and advice for employers/providers</a:t>
            </a:r>
            <a:endParaRPr lang="en-US" dirty="0">
              <a:solidFill>
                <a:srgbClr val="FF0000"/>
              </a:solidFill>
            </a:endParaRPr>
          </a:p>
        </p:txBody>
      </p:sp>
      <p:sp>
        <p:nvSpPr>
          <p:cNvPr id="3" name="Content Placeholder 2"/>
          <p:cNvSpPr>
            <a:spLocks noGrp="1"/>
          </p:cNvSpPr>
          <p:nvPr>
            <p:ph idx="1"/>
          </p:nvPr>
        </p:nvSpPr>
        <p:spPr>
          <a:xfrm>
            <a:off x="151995" y="667916"/>
            <a:ext cx="8935656" cy="6053559"/>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n-GB" sz="1800" b="0" dirty="0">
                <a:solidFill>
                  <a:schemeClr val="tx1"/>
                </a:solidFill>
                <a:ea typeface="Calibri" panose="020F0502020204030204" pitchFamily="34" charset="0"/>
                <a:cs typeface="Times New Roman" panose="02020603050405020304" pitchFamily="18" charset="0"/>
              </a:rPr>
              <a:t>Choice of models/clients – this is key for the apprentice to perform well on the day. </a:t>
            </a:r>
          </a:p>
          <a:p>
            <a:pPr marR="0" lvl="0">
              <a:lnSpc>
                <a:spcPct val="115000"/>
              </a:lnSpc>
              <a:spcBef>
                <a:spcPts val="0"/>
              </a:spcBef>
              <a:spcAft>
                <a:spcPts val="0"/>
              </a:spcAft>
            </a:pPr>
            <a:endParaRPr lang="en-GB" sz="1800" b="0" dirty="0">
              <a:solidFill>
                <a:schemeClr val="tx1"/>
              </a:solidFill>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800" b="0" dirty="0">
                <a:solidFill>
                  <a:schemeClr val="tx1"/>
                </a:solidFill>
                <a:ea typeface="Calibri" panose="020F0502020204030204" pitchFamily="34" charset="0"/>
                <a:cs typeface="Times New Roman" panose="02020603050405020304" pitchFamily="18" charset="0"/>
              </a:rPr>
              <a:t>As the apprentice is allowed to choose their models, the employer/provider needs to make sure that the chosen models are going to give the apprentice the best opportunity to showcase their skills.  </a:t>
            </a: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800" b="0" dirty="0">
                <a:solidFill>
                  <a:schemeClr val="tx1"/>
                </a:solidFill>
                <a:ea typeface="Calibri" panose="020F0502020204030204" pitchFamily="34" charset="0"/>
                <a:cs typeface="Times New Roman" panose="02020603050405020304" pitchFamily="18" charset="0"/>
              </a:rPr>
              <a:t>The employer/provider needs to check that the models are suitable to meet the requirement of the assessment brief.</a:t>
            </a:r>
          </a:p>
          <a:p>
            <a:pPr marL="914400" marR="0">
              <a:lnSpc>
                <a:spcPct val="115000"/>
              </a:lnSpc>
              <a:spcBef>
                <a:spcPts val="0"/>
              </a:spcBef>
              <a:spcAft>
                <a:spcPts val="0"/>
              </a:spcAft>
            </a:pP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GB" sz="1800" b="0" dirty="0">
                <a:solidFill>
                  <a:schemeClr val="tx1"/>
                </a:solidFill>
                <a:ea typeface="Calibri" panose="020F0502020204030204" pitchFamily="34" charset="0"/>
                <a:cs typeface="Times New Roman" panose="02020603050405020304" pitchFamily="18" charset="0"/>
              </a:rPr>
              <a:t>Style and finish hair using a range of techniques to create a variety of looks </a:t>
            </a:r>
            <a:endParaRPr lang="en-US"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GB" sz="1800" dirty="0">
                <a:solidFill>
                  <a:schemeClr val="tx1"/>
                </a:solidFill>
                <a:ea typeface="Calibri" panose="020F0502020204030204" pitchFamily="34" charset="0"/>
                <a:cs typeface="Times New Roman" panose="02020603050405020304" pitchFamily="18" charset="0"/>
              </a:rPr>
              <a:t>one blow dry which must create volume, movement and curl - a round brush needs to be used to create curl and movement, this cannot be achieved with tongs/wands etc. </a:t>
            </a:r>
            <a:endParaRPr lang="en-US" sz="1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GB" sz="1800" dirty="0">
                <a:solidFill>
                  <a:schemeClr val="tx1"/>
                </a:solidFill>
                <a:ea typeface="Calibri" panose="020F0502020204030204" pitchFamily="34" charset="0"/>
                <a:cs typeface="Times New Roman" panose="02020603050405020304" pitchFamily="18" charset="0"/>
              </a:rPr>
              <a:t>the apprentice must style and finish both above and below shoulder hair</a:t>
            </a:r>
          </a:p>
          <a:p>
            <a:pPr marL="457200" marR="0" lvl="1" indent="0">
              <a:lnSpc>
                <a:spcPct val="115000"/>
              </a:lnSpc>
              <a:spcBef>
                <a:spcPts val="0"/>
              </a:spcBef>
              <a:spcAft>
                <a:spcPts val="0"/>
              </a:spcAft>
              <a:buNone/>
            </a:pPr>
            <a:endParaRPr lang="en-US" sz="1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GB" sz="1800" b="0" dirty="0">
                <a:solidFill>
                  <a:schemeClr val="tx1"/>
                </a:solidFill>
                <a:ea typeface="Calibri" panose="020F0502020204030204" pitchFamily="34" charset="0"/>
                <a:cs typeface="Times New Roman" panose="02020603050405020304" pitchFamily="18" charset="0"/>
              </a:rPr>
              <a:t>Frequently asked questions – please familarise yourself with the latest FAQs. </a:t>
            </a:r>
            <a:endParaRPr lang="en-US" sz="1800" dirty="0"/>
          </a:p>
        </p:txBody>
      </p:sp>
      <p:sp>
        <p:nvSpPr>
          <p:cNvPr id="6" name="Slide Number Placeholder 5"/>
          <p:cNvSpPr>
            <a:spLocks noGrp="1"/>
          </p:cNvSpPr>
          <p:nvPr>
            <p:ph type="sldNum" sz="quarter" idx="12"/>
          </p:nvPr>
        </p:nvSpPr>
        <p:spPr/>
        <p:txBody>
          <a:bodyPr/>
          <a:lstStyle/>
          <a:p>
            <a:fld id="{BFEB8C6D-5A13-4B6E-8B47-443F7CF06CA1}" type="slidenum">
              <a:rPr lang="en-GB" smtClean="0"/>
              <a:pPr/>
              <a:t>17</a:t>
            </a:fld>
            <a:endParaRPr lang="en-GB" dirty="0"/>
          </a:p>
        </p:txBody>
      </p:sp>
      <p:sp>
        <p:nvSpPr>
          <p:cNvPr id="5" name="Date Placeholder 4">
            <a:extLst>
              <a:ext uri="{FF2B5EF4-FFF2-40B4-BE49-F238E27FC236}">
                <a16:creationId xmlns:a16="http://schemas.microsoft.com/office/drawing/2014/main" id="{882F2119-C1FC-4E32-8AAB-26DDC5140B10}"/>
              </a:ext>
            </a:extLst>
          </p:cNvPr>
          <p:cNvSpPr>
            <a:spLocks noGrp="1"/>
          </p:cNvSpPr>
          <p:nvPr>
            <p:ph type="dt" sz="half" idx="10"/>
          </p:nvPr>
        </p:nvSpPr>
        <p:spPr/>
        <p:txBody>
          <a:bodyPr/>
          <a:lstStyle/>
          <a:p>
            <a:fld id="{792C9281-4949-468D-BA59-2D5406E2B46B}" type="datetime4">
              <a:rPr lang="en-GB" smtClean="0"/>
              <a:t>18 June 2019</a:t>
            </a:fld>
            <a:endParaRPr lang="en-GB" dirty="0"/>
          </a:p>
        </p:txBody>
      </p:sp>
      <p:sp>
        <p:nvSpPr>
          <p:cNvPr id="7" name="Footer Placeholder 6">
            <a:extLst>
              <a:ext uri="{FF2B5EF4-FFF2-40B4-BE49-F238E27FC236}">
                <a16:creationId xmlns:a16="http://schemas.microsoft.com/office/drawing/2014/main" id="{2012D6DE-9264-4DFE-9498-3A0055C52992}"/>
              </a:ext>
            </a:extLst>
          </p:cNvPr>
          <p:cNvSpPr>
            <a:spLocks noGrp="1"/>
          </p:cNvSpPr>
          <p:nvPr>
            <p:ph type="ftr" sz="quarter" idx="11"/>
          </p:nvPr>
        </p:nvSpPr>
        <p:spPr/>
        <p:txBody>
          <a:bodyPr/>
          <a:lstStyle/>
          <a:p>
            <a:r>
              <a:rPr lang="en-GB"/>
              <a:t>Are you ready for EPA</a:t>
            </a:r>
            <a:endParaRPr lang="en-GB" dirty="0"/>
          </a:p>
        </p:txBody>
      </p:sp>
      <p:pic>
        <p:nvPicPr>
          <p:cNvPr id="4" name="Recorded Sound">
            <a:hlinkClick r:id="" action="ppaction://media"/>
            <a:extLst>
              <a:ext uri="{FF2B5EF4-FFF2-40B4-BE49-F238E27FC236}">
                <a16:creationId xmlns:a16="http://schemas.microsoft.com/office/drawing/2014/main" id="{9927B560-F651-4F2F-B622-40786FCF20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61024" y="87312"/>
            <a:ext cx="406400" cy="406400"/>
          </a:xfrm>
          <a:prstGeom prst="rect">
            <a:avLst/>
          </a:prstGeom>
        </p:spPr>
      </p:pic>
    </p:spTree>
    <p:extLst>
      <p:ext uri="{BB962C8B-B14F-4D97-AF65-F5344CB8AC3E}">
        <p14:creationId xmlns:p14="http://schemas.microsoft.com/office/powerpoint/2010/main" val="3850131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0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88000" y="576926"/>
            <a:ext cx="9144000" cy="1389034"/>
          </a:xfrm>
        </p:spPr>
        <p:txBody>
          <a:bodyPr>
            <a:normAutofit fontScale="90000"/>
          </a:bodyPr>
          <a:lstStyle/>
          <a:p>
            <a:r>
              <a:rPr lang="en-GB" dirty="0">
                <a:solidFill>
                  <a:srgbClr val="FF0000"/>
                </a:solidFill>
              </a:rPr>
              <a:t>FAQs – 7002</a:t>
            </a:r>
            <a:br>
              <a:rPr lang="en-GB" dirty="0">
                <a:solidFill>
                  <a:srgbClr val="FF0000"/>
                </a:solidFill>
              </a:rPr>
            </a:br>
            <a:br>
              <a:rPr lang="en-GB" dirty="0">
                <a:solidFill>
                  <a:srgbClr val="FF0000"/>
                </a:solidFill>
              </a:rPr>
            </a:br>
            <a:br>
              <a:rPr lang="en-GB" dirty="0">
                <a:solidFill>
                  <a:srgbClr val="FF0000"/>
                </a:solidFill>
              </a:rPr>
            </a:br>
            <a:endParaRPr lang="en-GB" dirty="0"/>
          </a:p>
        </p:txBody>
      </p:sp>
      <p:sp>
        <p:nvSpPr>
          <p:cNvPr id="6" name="Slide Number Placeholder 5"/>
          <p:cNvSpPr>
            <a:spLocks noGrp="1"/>
          </p:cNvSpPr>
          <p:nvPr>
            <p:ph type="sldNum" sz="quarter" idx="12"/>
          </p:nvPr>
        </p:nvSpPr>
        <p:spPr/>
        <p:txBody>
          <a:bodyPr/>
          <a:lstStyle/>
          <a:p>
            <a:fld id="{BFEB8C6D-5A13-4B6E-8B47-443F7CF06CA1}" type="slidenum">
              <a:rPr lang="en-GB" smtClean="0"/>
              <a:pPr/>
              <a:t>18</a:t>
            </a:fld>
            <a:endParaRPr lang="en-GB" dirty="0"/>
          </a:p>
        </p:txBody>
      </p:sp>
      <p:pic>
        <p:nvPicPr>
          <p:cNvPr id="4" name="Picture 3" descr="A screenshot of a social media post&#10;&#10;Description automatically generated">
            <a:extLst>
              <a:ext uri="{FF2B5EF4-FFF2-40B4-BE49-F238E27FC236}">
                <a16:creationId xmlns:a16="http://schemas.microsoft.com/office/drawing/2014/main" id="{34A61BFF-AF6F-4DE2-AB80-215D74E7F0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48" y="665529"/>
            <a:ext cx="7981511" cy="4386148"/>
          </a:xfrm>
          <a:prstGeom prst="rect">
            <a:avLst/>
          </a:prstGeom>
        </p:spPr>
      </p:pic>
      <p:sp>
        <p:nvSpPr>
          <p:cNvPr id="2" name="Rectangle 1">
            <a:extLst>
              <a:ext uri="{FF2B5EF4-FFF2-40B4-BE49-F238E27FC236}">
                <a16:creationId xmlns:a16="http://schemas.microsoft.com/office/drawing/2014/main" id="{CC0B46CC-093B-467C-AB17-CC920C53E981}"/>
              </a:ext>
            </a:extLst>
          </p:cNvPr>
          <p:cNvSpPr/>
          <p:nvPr/>
        </p:nvSpPr>
        <p:spPr>
          <a:xfrm>
            <a:off x="387096" y="4740299"/>
            <a:ext cx="7367016" cy="923330"/>
          </a:xfrm>
          <a:prstGeom prst="rect">
            <a:avLst/>
          </a:prstGeom>
        </p:spPr>
        <p:txBody>
          <a:bodyPr wrap="square">
            <a:spAutoFit/>
          </a:bodyPr>
          <a:lstStyle/>
          <a:p>
            <a:r>
              <a:rPr lang="en-GB" dirty="0"/>
              <a:t>https://www.cityandguilds.com/qualifications-and-apprenticeships/hairdressing/hairdressing/7002-diplomas-for-the-hair-professionalshairdressing-and-barbering#tab=documents</a:t>
            </a:r>
          </a:p>
        </p:txBody>
      </p:sp>
      <p:pic>
        <p:nvPicPr>
          <p:cNvPr id="3" name="Recorded Sound">
            <a:hlinkClick r:id="" action="ppaction://media"/>
            <a:extLst>
              <a:ext uri="{FF2B5EF4-FFF2-40B4-BE49-F238E27FC236}">
                <a16:creationId xmlns:a16="http://schemas.microsoft.com/office/drawing/2014/main" id="{A37D0F2B-0689-437A-ADEA-4EFC38083B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268263" y="259129"/>
            <a:ext cx="406400" cy="406400"/>
          </a:xfrm>
          <a:prstGeom prst="rect">
            <a:avLst/>
          </a:prstGeom>
        </p:spPr>
      </p:pic>
    </p:spTree>
    <p:extLst>
      <p:ext uri="{BB962C8B-B14F-4D97-AF65-F5344CB8AC3E}">
        <p14:creationId xmlns:p14="http://schemas.microsoft.com/office/powerpoint/2010/main" val="24153797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51" y="184104"/>
            <a:ext cx="9623817" cy="714375"/>
          </a:xfrm>
        </p:spPr>
        <p:txBody>
          <a:bodyPr/>
          <a:lstStyle/>
          <a:p>
            <a:r>
              <a:rPr lang="en-GB" dirty="0"/>
              <a:t>Technical FAQs – 7002 </a:t>
            </a:r>
            <a:endParaRPr lang="en-US" dirty="0"/>
          </a:p>
        </p:txBody>
      </p:sp>
      <p:sp>
        <p:nvSpPr>
          <p:cNvPr id="4" name="Content Placeholder 36"/>
          <p:cNvSpPr txBox="1">
            <a:spLocks/>
          </p:cNvSpPr>
          <p:nvPr/>
        </p:nvSpPr>
        <p:spPr>
          <a:xfrm>
            <a:off x="132551" y="808763"/>
            <a:ext cx="11390747" cy="5240473"/>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25475"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9906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341438"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706563"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dirty="0"/>
              <a:t>Does it matter how an Apprentice holds a hair-dryer?</a:t>
            </a:r>
            <a:endParaRPr lang="en-US" dirty="0"/>
          </a:p>
          <a:p>
            <a:pPr marL="0" indent="0">
              <a:buNone/>
            </a:pPr>
            <a:r>
              <a:rPr lang="en-GB" dirty="0">
                <a:solidFill>
                  <a:srgbClr val="FF0000"/>
                </a:solidFill>
              </a:rPr>
              <a:t>The hairdryer should be held as per the purpose it has been designed for, </a:t>
            </a:r>
          </a:p>
          <a:p>
            <a:pPr marL="0" indent="0">
              <a:buNone/>
            </a:pPr>
            <a:r>
              <a:rPr lang="en-GB" dirty="0">
                <a:solidFill>
                  <a:srgbClr val="FF0000"/>
                </a:solidFill>
              </a:rPr>
              <a:t>otherwise they will fail under “</a:t>
            </a:r>
            <a:r>
              <a:rPr lang="en-GB" b="1" i="1" dirty="0"/>
              <a:t>Ways of Working</a:t>
            </a:r>
            <a:r>
              <a:rPr lang="en-GB" dirty="0">
                <a:solidFill>
                  <a:srgbClr val="FF0000"/>
                </a:solidFill>
              </a:rPr>
              <a:t>”.</a:t>
            </a:r>
            <a:endParaRPr lang="en-GB" b="1" dirty="0">
              <a:solidFill>
                <a:srgbClr val="FF0000"/>
              </a:solidFill>
            </a:endParaRPr>
          </a:p>
          <a:p>
            <a:r>
              <a:rPr lang="en-GB" b="1" dirty="0"/>
              <a:t>Can added hair be used when doing hair up?</a:t>
            </a:r>
            <a:endParaRPr lang="en-US" dirty="0"/>
          </a:p>
          <a:p>
            <a:pPr marL="0" indent="0">
              <a:buNone/>
            </a:pPr>
            <a:r>
              <a:rPr lang="en-GB" dirty="0">
                <a:solidFill>
                  <a:srgbClr val="FF0000"/>
                </a:solidFill>
              </a:rPr>
              <a:t>Yes, as long as it is prepared on the day of the EPA within the 6 hours </a:t>
            </a:r>
          </a:p>
          <a:p>
            <a:pPr marL="0" indent="0">
              <a:buNone/>
            </a:pPr>
            <a:r>
              <a:rPr lang="en-GB" dirty="0">
                <a:solidFill>
                  <a:srgbClr val="FF0000"/>
                </a:solidFill>
              </a:rPr>
              <a:t>allocated time.</a:t>
            </a:r>
            <a:endParaRPr lang="en-US" b="1" dirty="0">
              <a:solidFill>
                <a:srgbClr val="FF0000"/>
              </a:solidFill>
            </a:endParaRPr>
          </a:p>
          <a:p>
            <a:pPr lvl="0"/>
            <a:r>
              <a:rPr lang="en-GB" b="1" dirty="0"/>
              <a:t>What is classed as a “creative restyle”</a:t>
            </a:r>
            <a:endParaRPr lang="en-US" dirty="0"/>
          </a:p>
          <a:p>
            <a:pPr marL="0" indent="0">
              <a:buNone/>
            </a:pPr>
            <a:r>
              <a:rPr lang="en-GB" dirty="0">
                <a:solidFill>
                  <a:srgbClr val="FF0000"/>
                </a:solidFill>
              </a:rPr>
              <a:t>A creative restyle </a:t>
            </a:r>
            <a:r>
              <a:rPr lang="en-GB" b="1" i="1" u="sng" dirty="0"/>
              <a:t>must</a:t>
            </a:r>
            <a:r>
              <a:rPr lang="en-GB" dirty="0">
                <a:solidFill>
                  <a:srgbClr val="FF0000"/>
                </a:solidFill>
              </a:rPr>
              <a:t> change length and shape and incorporate a range of </a:t>
            </a:r>
          </a:p>
          <a:p>
            <a:pPr marL="0" indent="0">
              <a:buNone/>
            </a:pPr>
            <a:r>
              <a:rPr lang="en-GB" dirty="0">
                <a:solidFill>
                  <a:srgbClr val="FF0000"/>
                </a:solidFill>
              </a:rPr>
              <a:t>different cutting techniques</a:t>
            </a:r>
            <a:endParaRPr lang="en-GB" b="1" dirty="0">
              <a:solidFill>
                <a:srgbClr val="FF0000"/>
              </a:solidFill>
            </a:endParaRPr>
          </a:p>
          <a:p>
            <a:pPr lvl="0"/>
            <a:r>
              <a:rPr lang="en-GB" b="1" dirty="0"/>
              <a:t>Do gloves have to worn when carrying out the colour service?</a:t>
            </a:r>
            <a:endParaRPr lang="en-US" dirty="0"/>
          </a:p>
          <a:p>
            <a:pPr marL="0" indent="0">
              <a:buNone/>
            </a:pPr>
            <a:r>
              <a:rPr lang="en-GB" dirty="0">
                <a:solidFill>
                  <a:srgbClr val="FF0000"/>
                </a:solidFill>
              </a:rPr>
              <a:t>Yes, if the apprentice gets any colour product on their skin when applying, </a:t>
            </a:r>
          </a:p>
          <a:p>
            <a:pPr marL="0" indent="0">
              <a:buNone/>
            </a:pPr>
            <a:r>
              <a:rPr lang="en-GB" dirty="0">
                <a:solidFill>
                  <a:srgbClr val="FF0000"/>
                </a:solidFill>
              </a:rPr>
              <a:t>during or removing the colour, then they have failed under “</a:t>
            </a:r>
            <a:r>
              <a:rPr lang="en-GB" b="1" i="1" dirty="0"/>
              <a:t>Ways of Working</a:t>
            </a:r>
            <a:r>
              <a:rPr lang="en-GB" dirty="0">
                <a:solidFill>
                  <a:srgbClr val="FF0000"/>
                </a:solidFill>
              </a:rPr>
              <a:t>”.</a:t>
            </a:r>
          </a:p>
          <a:p>
            <a:endParaRPr lang="en-GB" b="1" dirty="0">
              <a:solidFill>
                <a:srgbClr val="FF0000"/>
              </a:solidFill>
            </a:endParaRPr>
          </a:p>
          <a:p>
            <a:endParaRPr lang="en-US" b="1" dirty="0">
              <a:solidFill>
                <a:srgbClr val="FF0000"/>
              </a:solidFill>
            </a:endParaRPr>
          </a:p>
        </p:txBody>
      </p:sp>
      <p:sp>
        <p:nvSpPr>
          <p:cNvPr id="6" name="Date Placeholder 5">
            <a:extLst>
              <a:ext uri="{FF2B5EF4-FFF2-40B4-BE49-F238E27FC236}">
                <a16:creationId xmlns:a16="http://schemas.microsoft.com/office/drawing/2014/main" id="{ACD8A241-9E6A-4FFF-9E04-7B0605B63D0F}"/>
              </a:ext>
            </a:extLst>
          </p:cNvPr>
          <p:cNvSpPr>
            <a:spLocks noGrp="1"/>
          </p:cNvSpPr>
          <p:nvPr>
            <p:ph type="dt" sz="half" idx="10"/>
          </p:nvPr>
        </p:nvSpPr>
        <p:spPr/>
        <p:txBody>
          <a:bodyPr/>
          <a:lstStyle/>
          <a:p>
            <a:fld id="{3C66F045-1E65-44BD-86E6-C700B69B38BD}" type="datetime4">
              <a:rPr lang="en-GB" smtClean="0"/>
              <a:t>18 June 2019</a:t>
            </a:fld>
            <a:endParaRPr lang="en-GB" dirty="0"/>
          </a:p>
        </p:txBody>
      </p:sp>
      <p:sp>
        <p:nvSpPr>
          <p:cNvPr id="7" name="Footer Placeholder 6">
            <a:extLst>
              <a:ext uri="{FF2B5EF4-FFF2-40B4-BE49-F238E27FC236}">
                <a16:creationId xmlns:a16="http://schemas.microsoft.com/office/drawing/2014/main" id="{982679AB-E936-4B7F-89B7-EFEC027A40B8}"/>
              </a:ext>
            </a:extLst>
          </p:cNvPr>
          <p:cNvSpPr>
            <a:spLocks noGrp="1"/>
          </p:cNvSpPr>
          <p:nvPr>
            <p:ph type="ftr" sz="quarter" idx="11"/>
          </p:nvPr>
        </p:nvSpPr>
        <p:spPr/>
        <p:txBody>
          <a:bodyPr/>
          <a:lstStyle/>
          <a:p>
            <a:r>
              <a:rPr lang="en-GB"/>
              <a:t>Are you ready for EPA</a:t>
            </a:r>
            <a:endParaRPr lang="en-GB" dirty="0"/>
          </a:p>
        </p:txBody>
      </p:sp>
      <p:sp>
        <p:nvSpPr>
          <p:cNvPr id="8" name="Slide Number Placeholder 7">
            <a:extLst>
              <a:ext uri="{FF2B5EF4-FFF2-40B4-BE49-F238E27FC236}">
                <a16:creationId xmlns:a16="http://schemas.microsoft.com/office/drawing/2014/main" id="{D26C5276-09E7-4C99-A994-4B1CE089B4E8}"/>
              </a:ext>
            </a:extLst>
          </p:cNvPr>
          <p:cNvSpPr>
            <a:spLocks noGrp="1"/>
          </p:cNvSpPr>
          <p:nvPr>
            <p:ph type="sldNum" sz="quarter" idx="12"/>
          </p:nvPr>
        </p:nvSpPr>
        <p:spPr/>
        <p:txBody>
          <a:bodyPr/>
          <a:lstStyle/>
          <a:p>
            <a:fld id="{BFEB8C6D-5A13-4B6E-8B47-443F7CF06CA1}" type="slidenum">
              <a:rPr lang="en-GB" smtClean="0"/>
              <a:pPr/>
              <a:t>19</a:t>
            </a:fld>
            <a:endParaRPr lang="en-GB" dirty="0"/>
          </a:p>
        </p:txBody>
      </p:sp>
      <p:pic>
        <p:nvPicPr>
          <p:cNvPr id="3" name="Recorded Sound">
            <a:hlinkClick r:id="" action="ppaction://media"/>
            <a:extLst>
              <a:ext uri="{FF2B5EF4-FFF2-40B4-BE49-F238E27FC236}">
                <a16:creationId xmlns:a16="http://schemas.microsoft.com/office/drawing/2014/main" id="{1FDC7A8C-CB30-48C2-BF7C-2C7CAC993B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09384" y="216360"/>
            <a:ext cx="406400" cy="406400"/>
          </a:xfrm>
          <a:prstGeom prst="rect">
            <a:avLst/>
          </a:prstGeom>
        </p:spPr>
      </p:pic>
    </p:spTree>
    <p:extLst>
      <p:ext uri="{BB962C8B-B14F-4D97-AF65-F5344CB8AC3E}">
        <p14:creationId xmlns:p14="http://schemas.microsoft.com/office/powerpoint/2010/main" val="40319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54298" fill="hold"/>
                                        <p:tgtEl>
                                          <p:spTgt spid="3"/>
                                        </p:tgtEl>
                                      </p:cBhvr>
                                    </p:cmd>
                                  </p:childTnLst>
                                </p:cTn>
                              </p:par>
                            </p:childTnLst>
                          </p:cTn>
                        </p:par>
                      </p:childTnLst>
                    </p:cTn>
                  </p:par>
                </p:childTnLst>
              </p:cTn>
              <p:nextCondLst>
                <p:cond evt="onClick" delay="0">
                  <p:tgtEl>
                    <p:spTgt spid="3"/>
                  </p:tgtEl>
                </p:cond>
              </p:nextCondLst>
            </p:seq>
            <p:audio>
              <p:cMediaNode vol="80000">
                <p:cTn id="56"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36B5D-3873-4A7B-BD7B-052BF1AB49DD}"/>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58040F71-148D-4ED8-9653-3775A66CA15A}"/>
              </a:ext>
            </a:extLst>
          </p:cNvPr>
          <p:cNvSpPr>
            <a:spLocks noGrp="1"/>
          </p:cNvSpPr>
          <p:nvPr>
            <p:ph idx="1"/>
          </p:nvPr>
        </p:nvSpPr>
        <p:spPr>
          <a:xfrm>
            <a:off x="287999" y="1550678"/>
            <a:ext cx="6963700" cy="4152240"/>
          </a:xfrm>
        </p:spPr>
        <p:txBody>
          <a:bodyPr/>
          <a:lstStyle/>
          <a:p>
            <a:r>
              <a:rPr lang="en-GB" sz="1800" dirty="0"/>
              <a:t>Operational Overview for EPA 	Martin Newman</a:t>
            </a:r>
          </a:p>
          <a:p>
            <a:pPr marL="285750" indent="-285750">
              <a:buFont typeface="Arial" panose="020B0604020202020204" pitchFamily="34" charset="0"/>
              <a:buChar char="•"/>
            </a:pPr>
            <a:r>
              <a:rPr lang="en-GB" b="0" dirty="0"/>
              <a:t>Do you know all the steps?</a:t>
            </a:r>
          </a:p>
          <a:p>
            <a:pPr marL="285750" indent="-285750">
              <a:buFont typeface="Arial" panose="020B0604020202020204" pitchFamily="34" charset="0"/>
              <a:buChar char="•"/>
            </a:pPr>
            <a:r>
              <a:rPr lang="en-GB" b="0" dirty="0"/>
              <a:t>Are you familiar with all the systems?</a:t>
            </a:r>
          </a:p>
          <a:p>
            <a:pPr marL="285750" indent="-285750">
              <a:buFont typeface="Arial" panose="020B0604020202020204" pitchFamily="34" charset="0"/>
              <a:buChar char="•"/>
            </a:pPr>
            <a:r>
              <a:rPr lang="en-GB" b="0" dirty="0"/>
              <a:t>Do you know when to make your Reservation (booking) to secure the date you want?</a:t>
            </a:r>
          </a:p>
          <a:p>
            <a:pPr marL="285750" indent="-285750">
              <a:buFont typeface="Arial" panose="020B0604020202020204" pitchFamily="34" charset="0"/>
              <a:buChar char="•"/>
            </a:pPr>
            <a:r>
              <a:rPr lang="en-GB" b="0" dirty="0"/>
              <a:t>Do you know who you can call for help and support?</a:t>
            </a:r>
          </a:p>
          <a:p>
            <a:r>
              <a:rPr lang="en-GB" sz="1800" dirty="0"/>
              <a:t>Gateway and EPA Ready 		Emma Kite</a:t>
            </a:r>
          </a:p>
          <a:p>
            <a:pPr marL="285750" indent="-285750">
              <a:buFont typeface="Arial" panose="020B0604020202020204" pitchFamily="34" charset="0"/>
              <a:buChar char="•"/>
            </a:pPr>
            <a:r>
              <a:rPr lang="en-GB" b="0" dirty="0"/>
              <a:t>Lessons Learnt and Good Practice</a:t>
            </a:r>
          </a:p>
          <a:p>
            <a:pPr marL="285750" indent="-285750">
              <a:buFont typeface="Arial" panose="020B0604020202020204" pitchFamily="34" charset="0"/>
              <a:buChar char="•"/>
            </a:pPr>
            <a:r>
              <a:rPr lang="en-GB" b="0" dirty="0"/>
              <a:t>FAQ’s for hair EPA </a:t>
            </a:r>
          </a:p>
          <a:p>
            <a:pPr marL="285750" indent="-285750">
              <a:buFont typeface="Arial" panose="020B0604020202020204" pitchFamily="34" charset="0"/>
              <a:buChar char="•"/>
            </a:pPr>
            <a:r>
              <a:rPr lang="en-GB" b="0" dirty="0"/>
              <a:t>Resources</a:t>
            </a:r>
          </a:p>
          <a:p>
            <a:r>
              <a:rPr lang="en-GB" sz="1800" dirty="0"/>
              <a:t>Time for your Questions		All</a:t>
            </a:r>
          </a:p>
          <a:p>
            <a:pPr marL="285750" indent="-285750">
              <a:buFont typeface="Arial" panose="020B0604020202020204" pitchFamily="34" charset="0"/>
              <a:buChar char="•"/>
            </a:pPr>
            <a:endParaRPr lang="en-GB" dirty="0"/>
          </a:p>
        </p:txBody>
      </p:sp>
      <p:sp>
        <p:nvSpPr>
          <p:cNvPr id="4" name="Date Placeholder 3">
            <a:extLst>
              <a:ext uri="{FF2B5EF4-FFF2-40B4-BE49-F238E27FC236}">
                <a16:creationId xmlns:a16="http://schemas.microsoft.com/office/drawing/2014/main" id="{847737C2-4978-447B-8B89-279CF0765D56}"/>
              </a:ext>
            </a:extLst>
          </p:cNvPr>
          <p:cNvSpPr>
            <a:spLocks noGrp="1"/>
          </p:cNvSpPr>
          <p:nvPr>
            <p:ph type="dt" sz="half" idx="10"/>
          </p:nvPr>
        </p:nvSpPr>
        <p:spPr/>
        <p:txBody>
          <a:bodyPr/>
          <a:lstStyle/>
          <a:p>
            <a:fld id="{8B8BC8DA-E3A3-47BA-A5EC-E35C47600B82}" type="datetime4">
              <a:rPr lang="en-GB" smtClean="0"/>
              <a:t>18 June 2019</a:t>
            </a:fld>
            <a:endParaRPr lang="en-GB" dirty="0"/>
          </a:p>
        </p:txBody>
      </p:sp>
      <p:sp>
        <p:nvSpPr>
          <p:cNvPr id="5" name="Footer Placeholder 4">
            <a:extLst>
              <a:ext uri="{FF2B5EF4-FFF2-40B4-BE49-F238E27FC236}">
                <a16:creationId xmlns:a16="http://schemas.microsoft.com/office/drawing/2014/main" id="{29E3D100-E04E-4F3E-8227-45B3032F23BC}"/>
              </a:ext>
            </a:extLst>
          </p:cNvPr>
          <p:cNvSpPr>
            <a:spLocks noGrp="1"/>
          </p:cNvSpPr>
          <p:nvPr>
            <p:ph type="ftr" sz="quarter" idx="11"/>
          </p:nvPr>
        </p:nvSpPr>
        <p:spPr/>
        <p:txBody>
          <a:bodyPr/>
          <a:lstStyle/>
          <a:p>
            <a:r>
              <a:rPr lang="en-GB" dirty="0"/>
              <a:t>Are you ready for EPA</a:t>
            </a:r>
          </a:p>
        </p:txBody>
      </p:sp>
      <p:sp>
        <p:nvSpPr>
          <p:cNvPr id="6" name="Slide Number Placeholder 5">
            <a:extLst>
              <a:ext uri="{FF2B5EF4-FFF2-40B4-BE49-F238E27FC236}">
                <a16:creationId xmlns:a16="http://schemas.microsoft.com/office/drawing/2014/main" id="{60FB1C40-BE28-45B4-AB01-221DAFBC4670}"/>
              </a:ext>
            </a:extLst>
          </p:cNvPr>
          <p:cNvSpPr>
            <a:spLocks noGrp="1"/>
          </p:cNvSpPr>
          <p:nvPr>
            <p:ph type="sldNum" sz="quarter" idx="12"/>
          </p:nvPr>
        </p:nvSpPr>
        <p:spPr/>
        <p:txBody>
          <a:bodyPr/>
          <a:lstStyle/>
          <a:p>
            <a:fld id="{BFEB8C6D-5A13-4B6E-8B47-443F7CF06CA1}" type="slidenum">
              <a:rPr lang="en-GB" smtClean="0"/>
              <a:pPr/>
              <a:t>2</a:t>
            </a:fld>
            <a:endParaRPr lang="en-GB" dirty="0"/>
          </a:p>
        </p:txBody>
      </p:sp>
      <p:pic>
        <p:nvPicPr>
          <p:cNvPr id="7" name="Recorded Sound">
            <a:hlinkClick r:id="" action="ppaction://media"/>
            <a:extLst>
              <a:ext uri="{FF2B5EF4-FFF2-40B4-BE49-F238E27FC236}">
                <a16:creationId xmlns:a16="http://schemas.microsoft.com/office/drawing/2014/main" id="{A5127945-BE42-43A2-A21D-2B527BA152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69954" y="1024961"/>
            <a:ext cx="406400" cy="406400"/>
          </a:xfrm>
          <a:prstGeom prst="rect">
            <a:avLst/>
          </a:prstGeom>
        </p:spPr>
      </p:pic>
    </p:spTree>
    <p:extLst>
      <p:ext uri="{BB962C8B-B14F-4D97-AF65-F5344CB8AC3E}">
        <p14:creationId xmlns:p14="http://schemas.microsoft.com/office/powerpoint/2010/main" val="1789651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28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271" y="220680"/>
            <a:ext cx="9623817" cy="714375"/>
          </a:xfrm>
        </p:spPr>
        <p:txBody>
          <a:bodyPr/>
          <a:lstStyle/>
          <a:p>
            <a:r>
              <a:rPr lang="en-GB" dirty="0"/>
              <a:t>Technical FAQs – 7002 </a:t>
            </a:r>
            <a:endParaRPr lang="en-US" dirty="0"/>
          </a:p>
        </p:txBody>
      </p:sp>
      <p:sp>
        <p:nvSpPr>
          <p:cNvPr id="4" name="Content Placeholder 36"/>
          <p:cNvSpPr txBox="1">
            <a:spLocks/>
          </p:cNvSpPr>
          <p:nvPr/>
        </p:nvSpPr>
        <p:spPr>
          <a:xfrm>
            <a:off x="178271" y="838877"/>
            <a:ext cx="11324271" cy="4773222"/>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25475"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9906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341438"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706563"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b="1" dirty="0"/>
              <a:t>Do the apprentices need to do a strand test before removing all colours?</a:t>
            </a:r>
            <a:endParaRPr lang="en-US" dirty="0"/>
          </a:p>
          <a:p>
            <a:pPr marL="0" indent="0">
              <a:buNone/>
            </a:pPr>
            <a:r>
              <a:rPr lang="en-GB" b="1" i="1" dirty="0"/>
              <a:t>Yes </a:t>
            </a:r>
            <a:r>
              <a:rPr lang="en-GB" dirty="0">
                <a:solidFill>
                  <a:srgbClr val="FF0000"/>
                </a:solidFill>
              </a:rPr>
              <a:t>– a “strand test” is carried out during the colouring service to see if the </a:t>
            </a:r>
          </a:p>
          <a:p>
            <a:pPr marL="0" indent="0">
              <a:buNone/>
            </a:pPr>
            <a:r>
              <a:rPr lang="en-GB" dirty="0">
                <a:solidFill>
                  <a:srgbClr val="FF0000"/>
                </a:solidFill>
              </a:rPr>
              <a:t>colour result has been achieved</a:t>
            </a:r>
            <a:r>
              <a:rPr lang="en-GB" b="1" dirty="0">
                <a:solidFill>
                  <a:srgbClr val="FF0000"/>
                </a:solidFill>
              </a:rPr>
              <a:t>.</a:t>
            </a:r>
          </a:p>
          <a:p>
            <a:pPr lvl="0"/>
            <a:r>
              <a:rPr lang="en-GB" b="1" dirty="0"/>
              <a:t>Does an Incompatibility test or pre colour test have to be carried out </a:t>
            </a:r>
          </a:p>
          <a:p>
            <a:pPr marL="0" lvl="0" indent="0">
              <a:buNone/>
            </a:pPr>
            <a:r>
              <a:rPr lang="en-GB" b="1" dirty="0"/>
              <a:t>on the day of the EPA?</a:t>
            </a:r>
            <a:endParaRPr lang="en-US" dirty="0"/>
          </a:p>
          <a:p>
            <a:pPr marL="0" indent="0">
              <a:buNone/>
            </a:pPr>
            <a:r>
              <a:rPr lang="en-GB" b="1" i="1" dirty="0"/>
              <a:t>No</a:t>
            </a:r>
            <a:r>
              <a:rPr lang="en-GB" dirty="0">
                <a:solidFill>
                  <a:srgbClr val="FF0000"/>
                </a:solidFill>
              </a:rPr>
              <a:t>, if required this would be done prior to the day of the EPA.</a:t>
            </a:r>
            <a:endParaRPr lang="en-GB" b="1" dirty="0">
              <a:solidFill>
                <a:srgbClr val="FF0000"/>
              </a:solidFill>
            </a:endParaRPr>
          </a:p>
          <a:p>
            <a:pPr lvl="0"/>
            <a:r>
              <a:rPr lang="en-GB" b="1" dirty="0"/>
              <a:t>Could the two colouring services be carried out on the same client?</a:t>
            </a:r>
            <a:endParaRPr lang="en-US" dirty="0"/>
          </a:p>
          <a:p>
            <a:pPr marL="0" indent="0">
              <a:buNone/>
            </a:pPr>
            <a:r>
              <a:rPr lang="en-GB" b="1" i="1" dirty="0"/>
              <a:t>Yes</a:t>
            </a:r>
            <a:r>
              <a:rPr lang="en-GB" dirty="0">
                <a:solidFill>
                  <a:srgbClr val="FF0000"/>
                </a:solidFill>
              </a:rPr>
              <a:t>, the two techniques could be combined on the </a:t>
            </a:r>
            <a:r>
              <a:rPr lang="en-GB" b="1" i="1" dirty="0"/>
              <a:t>same client </a:t>
            </a:r>
            <a:r>
              <a:rPr lang="en-GB" dirty="0">
                <a:solidFill>
                  <a:srgbClr val="FF0000"/>
                </a:solidFill>
              </a:rPr>
              <a:t>or could be on </a:t>
            </a:r>
          </a:p>
          <a:p>
            <a:pPr marL="0" indent="0">
              <a:buNone/>
            </a:pPr>
            <a:r>
              <a:rPr lang="en-GB" dirty="0">
                <a:solidFill>
                  <a:srgbClr val="FF0000"/>
                </a:solidFill>
              </a:rPr>
              <a:t>two separate clients, but a minimum of two different products must be used, </a:t>
            </a:r>
          </a:p>
          <a:p>
            <a:pPr marL="0" indent="0">
              <a:buNone/>
            </a:pPr>
            <a:r>
              <a:rPr lang="en-GB" dirty="0">
                <a:solidFill>
                  <a:srgbClr val="FF0000"/>
                </a:solidFill>
              </a:rPr>
              <a:t>one woven highlights (</a:t>
            </a:r>
            <a:r>
              <a:rPr lang="en-GB" b="1" i="1" dirty="0"/>
              <a:t>needs to be woven to the roots</a:t>
            </a:r>
            <a:r>
              <a:rPr lang="en-GB" dirty="0">
                <a:solidFill>
                  <a:srgbClr val="FF0000"/>
                </a:solidFill>
              </a:rPr>
              <a:t>) and one other colouring </a:t>
            </a:r>
          </a:p>
          <a:p>
            <a:pPr marL="0" indent="0">
              <a:buNone/>
            </a:pPr>
            <a:r>
              <a:rPr lang="en-GB" dirty="0">
                <a:solidFill>
                  <a:srgbClr val="FF0000"/>
                </a:solidFill>
              </a:rPr>
              <a:t>technique</a:t>
            </a:r>
            <a:r>
              <a:rPr lang="en-GB" dirty="0"/>
              <a:t>. </a:t>
            </a:r>
            <a:endParaRPr lang="en-GB" dirty="0">
              <a:solidFill>
                <a:srgbClr val="FF0000"/>
              </a:solidFill>
            </a:endParaRPr>
          </a:p>
          <a:p>
            <a:pPr marL="0" indent="0">
              <a:buNone/>
            </a:pPr>
            <a:endParaRPr lang="en-GB" b="1" dirty="0">
              <a:solidFill>
                <a:srgbClr val="FF0000"/>
              </a:solidFill>
            </a:endParaRPr>
          </a:p>
          <a:p>
            <a:endParaRPr lang="en-GB" b="1" dirty="0">
              <a:solidFill>
                <a:srgbClr val="FF0000"/>
              </a:solidFill>
            </a:endParaRPr>
          </a:p>
          <a:p>
            <a:endParaRPr lang="en-US" b="1" dirty="0">
              <a:solidFill>
                <a:srgbClr val="FF0000"/>
              </a:solidFill>
            </a:endParaRPr>
          </a:p>
          <a:p>
            <a:endParaRPr lang="en-US" b="1" dirty="0">
              <a:solidFill>
                <a:srgbClr val="FF0000"/>
              </a:solidFill>
            </a:endParaRPr>
          </a:p>
        </p:txBody>
      </p:sp>
      <p:sp>
        <p:nvSpPr>
          <p:cNvPr id="6" name="Date Placeholder 5">
            <a:extLst>
              <a:ext uri="{FF2B5EF4-FFF2-40B4-BE49-F238E27FC236}">
                <a16:creationId xmlns:a16="http://schemas.microsoft.com/office/drawing/2014/main" id="{31AE14B2-0112-40B9-BF33-A86823C79F86}"/>
              </a:ext>
            </a:extLst>
          </p:cNvPr>
          <p:cNvSpPr>
            <a:spLocks noGrp="1"/>
          </p:cNvSpPr>
          <p:nvPr>
            <p:ph type="dt" sz="half" idx="10"/>
          </p:nvPr>
        </p:nvSpPr>
        <p:spPr/>
        <p:txBody>
          <a:bodyPr/>
          <a:lstStyle/>
          <a:p>
            <a:fld id="{F859383A-8761-4E69-A152-9D28E8EBE2DC}" type="datetime4">
              <a:rPr lang="en-GB" smtClean="0"/>
              <a:t>18 June 2019</a:t>
            </a:fld>
            <a:endParaRPr lang="en-GB" dirty="0"/>
          </a:p>
        </p:txBody>
      </p:sp>
      <p:sp>
        <p:nvSpPr>
          <p:cNvPr id="7" name="Footer Placeholder 6">
            <a:extLst>
              <a:ext uri="{FF2B5EF4-FFF2-40B4-BE49-F238E27FC236}">
                <a16:creationId xmlns:a16="http://schemas.microsoft.com/office/drawing/2014/main" id="{026CFD40-BF06-47D5-B6F6-A7CF49162F88}"/>
              </a:ext>
            </a:extLst>
          </p:cNvPr>
          <p:cNvSpPr>
            <a:spLocks noGrp="1"/>
          </p:cNvSpPr>
          <p:nvPr>
            <p:ph type="ftr" sz="quarter" idx="11"/>
          </p:nvPr>
        </p:nvSpPr>
        <p:spPr/>
        <p:txBody>
          <a:bodyPr/>
          <a:lstStyle/>
          <a:p>
            <a:r>
              <a:rPr lang="en-GB"/>
              <a:t>Are you ready for EPA</a:t>
            </a:r>
            <a:endParaRPr lang="en-GB" dirty="0"/>
          </a:p>
        </p:txBody>
      </p:sp>
      <p:sp>
        <p:nvSpPr>
          <p:cNvPr id="8" name="Slide Number Placeholder 7">
            <a:extLst>
              <a:ext uri="{FF2B5EF4-FFF2-40B4-BE49-F238E27FC236}">
                <a16:creationId xmlns:a16="http://schemas.microsoft.com/office/drawing/2014/main" id="{5A4EDFD4-2B60-40DD-91BB-094C89F007DB}"/>
              </a:ext>
            </a:extLst>
          </p:cNvPr>
          <p:cNvSpPr>
            <a:spLocks noGrp="1"/>
          </p:cNvSpPr>
          <p:nvPr>
            <p:ph type="sldNum" sz="quarter" idx="12"/>
          </p:nvPr>
        </p:nvSpPr>
        <p:spPr/>
        <p:txBody>
          <a:bodyPr/>
          <a:lstStyle/>
          <a:p>
            <a:fld id="{BFEB8C6D-5A13-4B6E-8B47-443F7CF06CA1}" type="slidenum">
              <a:rPr lang="en-GB" smtClean="0"/>
              <a:pPr/>
              <a:t>20</a:t>
            </a:fld>
            <a:endParaRPr lang="en-GB" dirty="0"/>
          </a:p>
        </p:txBody>
      </p:sp>
      <p:pic>
        <p:nvPicPr>
          <p:cNvPr id="3" name="Recorded Sound">
            <a:hlinkClick r:id="" action="ppaction://media"/>
            <a:extLst>
              <a:ext uri="{FF2B5EF4-FFF2-40B4-BE49-F238E27FC236}">
                <a16:creationId xmlns:a16="http://schemas.microsoft.com/office/drawing/2014/main" id="{4967D4E2-17A1-40ED-9568-1A68143BAC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90000" y="216360"/>
            <a:ext cx="406400" cy="406400"/>
          </a:xfrm>
          <a:prstGeom prst="rect">
            <a:avLst/>
          </a:prstGeom>
        </p:spPr>
      </p:pic>
    </p:spTree>
    <p:extLst>
      <p:ext uri="{BB962C8B-B14F-4D97-AF65-F5344CB8AC3E}">
        <p14:creationId xmlns:p14="http://schemas.microsoft.com/office/powerpoint/2010/main" val="105759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45776" fill="hold"/>
                                        <p:tgtEl>
                                          <p:spTgt spid="3"/>
                                        </p:tgtEl>
                                      </p:cBhvr>
                                    </p:cmd>
                                  </p:childTnLst>
                                </p:cTn>
                              </p:par>
                            </p:childTnLst>
                          </p:cTn>
                        </p:par>
                      </p:childTnLst>
                    </p:cTn>
                  </p:par>
                </p:childTnLst>
              </p:cTn>
              <p:nextCondLst>
                <p:cond evt="onClick" delay="0">
                  <p:tgtEl>
                    <p:spTgt spid="3"/>
                  </p:tgtEl>
                </p:cond>
              </p:nextCondLst>
            </p:seq>
            <p:audio>
              <p:cMediaNode vol="80000">
                <p:cTn id="52"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19" y="208730"/>
            <a:ext cx="9623817" cy="714375"/>
          </a:xfrm>
        </p:spPr>
        <p:txBody>
          <a:bodyPr/>
          <a:lstStyle/>
          <a:p>
            <a:r>
              <a:rPr lang="en-GB" dirty="0"/>
              <a:t>Technical FAQs – 7002 </a:t>
            </a:r>
            <a:endParaRPr lang="en-US" dirty="0"/>
          </a:p>
        </p:txBody>
      </p:sp>
      <p:sp>
        <p:nvSpPr>
          <p:cNvPr id="4" name="Content Placeholder 36"/>
          <p:cNvSpPr txBox="1">
            <a:spLocks/>
          </p:cNvSpPr>
          <p:nvPr/>
        </p:nvSpPr>
        <p:spPr>
          <a:xfrm>
            <a:off x="128015" y="923105"/>
            <a:ext cx="11206337" cy="4773222"/>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25475"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9906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341438"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706563"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GB" b="1" dirty="0"/>
              <a:t>The Apprentice has no evidence that their client has been skin tested, </a:t>
            </a:r>
          </a:p>
          <a:p>
            <a:pPr marL="0" lvl="0" indent="0">
              <a:buNone/>
            </a:pPr>
            <a:r>
              <a:rPr lang="en-GB" b="1" dirty="0"/>
              <a:t>can the assessment still take place?</a:t>
            </a:r>
            <a:endParaRPr lang="en-US" dirty="0"/>
          </a:p>
          <a:p>
            <a:pPr marL="0" indent="0">
              <a:buNone/>
            </a:pPr>
            <a:r>
              <a:rPr lang="en-GB" b="1" i="1" dirty="0"/>
              <a:t>No</a:t>
            </a:r>
            <a:r>
              <a:rPr lang="en-GB" dirty="0">
                <a:solidFill>
                  <a:srgbClr val="FF0000"/>
                </a:solidFill>
              </a:rPr>
              <a:t>, there needs to be evidence in place that the IEPA can verify prior to </a:t>
            </a:r>
          </a:p>
          <a:p>
            <a:pPr marL="0" indent="0">
              <a:buNone/>
            </a:pPr>
            <a:r>
              <a:rPr lang="en-GB" dirty="0">
                <a:solidFill>
                  <a:srgbClr val="FF0000"/>
                </a:solidFill>
              </a:rPr>
              <a:t>EPA commencing.</a:t>
            </a:r>
            <a:endParaRPr lang="en-GB" b="1" dirty="0">
              <a:solidFill>
                <a:srgbClr val="FF0000"/>
              </a:solidFill>
            </a:endParaRPr>
          </a:p>
          <a:p>
            <a:pPr lvl="0"/>
            <a:r>
              <a:rPr lang="en-GB" b="1" dirty="0"/>
              <a:t>What evidence will the apprentice need of a skin test?</a:t>
            </a:r>
            <a:endParaRPr lang="en-US" dirty="0"/>
          </a:p>
          <a:p>
            <a:pPr marL="0" indent="0">
              <a:buNone/>
            </a:pPr>
            <a:r>
              <a:rPr lang="en-GB" dirty="0">
                <a:solidFill>
                  <a:srgbClr val="FF0000"/>
                </a:solidFill>
              </a:rPr>
              <a:t>Client record card/details. (</a:t>
            </a:r>
            <a:r>
              <a:rPr lang="en-GB" b="1" i="1" dirty="0"/>
              <a:t>This can be a photocopy</a:t>
            </a:r>
            <a:r>
              <a:rPr lang="en-GB" dirty="0">
                <a:solidFill>
                  <a:srgbClr val="FF0000"/>
                </a:solidFill>
              </a:rPr>
              <a:t>)</a:t>
            </a:r>
            <a:endParaRPr lang="en-GB" b="1" dirty="0">
              <a:solidFill>
                <a:srgbClr val="FF0000"/>
              </a:solidFill>
            </a:endParaRPr>
          </a:p>
          <a:p>
            <a:pPr lvl="0"/>
            <a:r>
              <a:rPr lang="en-GB" b="1" dirty="0"/>
              <a:t>Do sponges have to be used during the shaving service? </a:t>
            </a:r>
            <a:endParaRPr lang="en-US" dirty="0"/>
          </a:p>
          <a:p>
            <a:pPr marL="0" indent="0">
              <a:buNone/>
            </a:pPr>
            <a:r>
              <a:rPr lang="en-GB" i="1" u="sng" dirty="0">
                <a:solidFill>
                  <a:srgbClr val="FF0000"/>
                </a:solidFill>
              </a:rPr>
              <a:t>This is currently under review, concerns have been raised with the </a:t>
            </a:r>
          </a:p>
          <a:p>
            <a:pPr marL="0" indent="0">
              <a:buNone/>
            </a:pPr>
            <a:r>
              <a:rPr lang="en-GB" i="1" u="sng" dirty="0">
                <a:solidFill>
                  <a:srgbClr val="FF0000"/>
                </a:solidFill>
              </a:rPr>
              <a:t>Employer group </a:t>
            </a:r>
            <a:endParaRPr lang="en-GB" b="1" dirty="0">
              <a:solidFill>
                <a:srgbClr val="FF0000"/>
              </a:solidFill>
            </a:endParaRPr>
          </a:p>
          <a:p>
            <a:pPr lvl="0"/>
            <a:r>
              <a:rPr lang="en-GB" b="1" dirty="0"/>
              <a:t>Do hot and cold towels need to be used during the shaving service?</a:t>
            </a:r>
            <a:endParaRPr lang="en-US" dirty="0"/>
          </a:p>
          <a:p>
            <a:pPr marL="0" indent="0">
              <a:buNone/>
            </a:pPr>
            <a:r>
              <a:rPr lang="en-GB" b="1" i="1" dirty="0"/>
              <a:t>Yes</a:t>
            </a:r>
            <a:r>
              <a:rPr lang="en-GB" dirty="0">
                <a:solidFill>
                  <a:srgbClr val="FF0000"/>
                </a:solidFill>
              </a:rPr>
              <a:t>, this is part of the mandatory range that needs to be covered.</a:t>
            </a:r>
          </a:p>
          <a:p>
            <a:pPr marL="0" lvl="0" indent="0">
              <a:buNone/>
            </a:pPr>
            <a:r>
              <a:rPr lang="en-GB" dirty="0"/>
              <a:t> </a:t>
            </a:r>
            <a:endParaRPr lang="en-GB" b="1" dirty="0">
              <a:solidFill>
                <a:srgbClr val="FF0000"/>
              </a:solidFill>
            </a:endParaRPr>
          </a:p>
          <a:p>
            <a:pPr marL="0" indent="0">
              <a:buNone/>
            </a:pPr>
            <a:endParaRPr lang="en-GB" b="1" dirty="0">
              <a:solidFill>
                <a:srgbClr val="FF0000"/>
              </a:solidFill>
            </a:endParaRPr>
          </a:p>
          <a:p>
            <a:endParaRPr lang="en-GB" b="1" dirty="0">
              <a:solidFill>
                <a:srgbClr val="FF0000"/>
              </a:solidFill>
            </a:endParaRPr>
          </a:p>
          <a:p>
            <a:endParaRPr lang="en-US" b="1" dirty="0">
              <a:solidFill>
                <a:srgbClr val="FF0000"/>
              </a:solidFill>
            </a:endParaRPr>
          </a:p>
          <a:p>
            <a:endParaRPr lang="en-US" b="1" dirty="0">
              <a:solidFill>
                <a:srgbClr val="FF0000"/>
              </a:solidFill>
            </a:endParaRPr>
          </a:p>
        </p:txBody>
      </p:sp>
      <p:sp>
        <p:nvSpPr>
          <p:cNvPr id="6" name="Date Placeholder 5">
            <a:extLst>
              <a:ext uri="{FF2B5EF4-FFF2-40B4-BE49-F238E27FC236}">
                <a16:creationId xmlns:a16="http://schemas.microsoft.com/office/drawing/2014/main" id="{AFDD4D63-7D31-48C2-B7F5-AC67687D1D04}"/>
              </a:ext>
            </a:extLst>
          </p:cNvPr>
          <p:cNvSpPr>
            <a:spLocks noGrp="1"/>
          </p:cNvSpPr>
          <p:nvPr>
            <p:ph type="dt" sz="half" idx="10"/>
          </p:nvPr>
        </p:nvSpPr>
        <p:spPr/>
        <p:txBody>
          <a:bodyPr/>
          <a:lstStyle/>
          <a:p>
            <a:fld id="{50A7165A-D735-46A2-8630-3E8E126AC7E1}" type="datetime4">
              <a:rPr lang="en-GB" smtClean="0"/>
              <a:t>18 June 2019</a:t>
            </a:fld>
            <a:endParaRPr lang="en-GB" dirty="0"/>
          </a:p>
        </p:txBody>
      </p:sp>
      <p:sp>
        <p:nvSpPr>
          <p:cNvPr id="7" name="Footer Placeholder 6">
            <a:extLst>
              <a:ext uri="{FF2B5EF4-FFF2-40B4-BE49-F238E27FC236}">
                <a16:creationId xmlns:a16="http://schemas.microsoft.com/office/drawing/2014/main" id="{1C0A0150-E6FD-4343-A5AF-C2CCD400D858}"/>
              </a:ext>
            </a:extLst>
          </p:cNvPr>
          <p:cNvSpPr>
            <a:spLocks noGrp="1"/>
          </p:cNvSpPr>
          <p:nvPr>
            <p:ph type="ftr" sz="quarter" idx="11"/>
          </p:nvPr>
        </p:nvSpPr>
        <p:spPr/>
        <p:txBody>
          <a:bodyPr/>
          <a:lstStyle/>
          <a:p>
            <a:r>
              <a:rPr lang="en-GB"/>
              <a:t>Are you ready for EPA</a:t>
            </a:r>
            <a:endParaRPr lang="en-GB" dirty="0"/>
          </a:p>
        </p:txBody>
      </p:sp>
      <p:sp>
        <p:nvSpPr>
          <p:cNvPr id="8" name="Slide Number Placeholder 7">
            <a:extLst>
              <a:ext uri="{FF2B5EF4-FFF2-40B4-BE49-F238E27FC236}">
                <a16:creationId xmlns:a16="http://schemas.microsoft.com/office/drawing/2014/main" id="{D0B9DD02-6AAB-4882-BC42-8F190B2CD924}"/>
              </a:ext>
            </a:extLst>
          </p:cNvPr>
          <p:cNvSpPr>
            <a:spLocks noGrp="1"/>
          </p:cNvSpPr>
          <p:nvPr>
            <p:ph type="sldNum" sz="quarter" idx="12"/>
          </p:nvPr>
        </p:nvSpPr>
        <p:spPr/>
        <p:txBody>
          <a:bodyPr/>
          <a:lstStyle/>
          <a:p>
            <a:fld id="{BFEB8C6D-5A13-4B6E-8B47-443F7CF06CA1}" type="slidenum">
              <a:rPr lang="en-GB" smtClean="0"/>
              <a:pPr/>
              <a:t>21</a:t>
            </a:fld>
            <a:endParaRPr lang="en-GB" dirty="0"/>
          </a:p>
        </p:txBody>
      </p:sp>
      <p:pic>
        <p:nvPicPr>
          <p:cNvPr id="3" name="Recorded Sound">
            <a:hlinkClick r:id="" action="ppaction://media"/>
            <a:extLst>
              <a:ext uri="{FF2B5EF4-FFF2-40B4-BE49-F238E27FC236}">
                <a16:creationId xmlns:a16="http://schemas.microsoft.com/office/drawing/2014/main" id="{D0196570-3926-4B96-9538-E008B05944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80678" y="186694"/>
            <a:ext cx="406400" cy="406400"/>
          </a:xfrm>
          <a:prstGeom prst="rect">
            <a:avLst/>
          </a:prstGeom>
        </p:spPr>
      </p:pic>
    </p:spTree>
    <p:extLst>
      <p:ext uri="{BB962C8B-B14F-4D97-AF65-F5344CB8AC3E}">
        <p14:creationId xmlns:p14="http://schemas.microsoft.com/office/powerpoint/2010/main" val="422199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68760" fill="hold"/>
                                        <p:tgtEl>
                                          <p:spTgt spid="3"/>
                                        </p:tgtEl>
                                      </p:cBhvr>
                                    </p:cmd>
                                  </p:childTnLst>
                                </p:cTn>
                              </p:par>
                            </p:childTnLst>
                          </p:cTn>
                        </p:par>
                      </p:childTnLst>
                    </p:cTn>
                  </p:par>
                </p:childTnLst>
              </p:cTn>
              <p:nextCondLst>
                <p:cond evt="onClick" delay="0">
                  <p:tgtEl>
                    <p:spTgt spid="3"/>
                  </p:tgtEl>
                </p:cond>
              </p:nextCondLst>
            </p:seq>
            <p:audio>
              <p:cMediaNode vol="80000">
                <p:cTn id="56"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199" y="293832"/>
            <a:ext cx="9623817" cy="714375"/>
          </a:xfrm>
        </p:spPr>
        <p:txBody>
          <a:bodyPr/>
          <a:lstStyle/>
          <a:p>
            <a:r>
              <a:rPr lang="en-GB" dirty="0"/>
              <a:t>Technical FAQs – 7002 </a:t>
            </a:r>
            <a:endParaRPr lang="en-US" dirty="0"/>
          </a:p>
        </p:txBody>
      </p:sp>
      <p:sp>
        <p:nvSpPr>
          <p:cNvPr id="4" name="Content Placeholder 36"/>
          <p:cNvSpPr txBox="1">
            <a:spLocks/>
          </p:cNvSpPr>
          <p:nvPr/>
        </p:nvSpPr>
        <p:spPr>
          <a:xfrm>
            <a:off x="203199" y="1008207"/>
            <a:ext cx="11460337" cy="4743369"/>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25475"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9906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341438"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1706563"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b="1" dirty="0"/>
              <a:t>Can the Apprentice leave the brushes in the hair to cool when doing </a:t>
            </a:r>
          </a:p>
          <a:p>
            <a:pPr marL="0" lvl="0" indent="0">
              <a:buNone/>
            </a:pPr>
            <a:r>
              <a:rPr lang="en-GB" b="1" dirty="0"/>
              <a:t>the round brush blow dry?</a:t>
            </a:r>
            <a:r>
              <a:rPr lang="en-US" dirty="0"/>
              <a:t> </a:t>
            </a:r>
            <a:r>
              <a:rPr lang="en-GB" b="1" i="1" dirty="0">
                <a:solidFill>
                  <a:srgbClr val="FF0000"/>
                </a:solidFill>
              </a:rPr>
              <a:t>Yes.</a:t>
            </a:r>
            <a:endParaRPr lang="en-GB" b="1" dirty="0">
              <a:solidFill>
                <a:srgbClr val="FF0000"/>
              </a:solidFill>
            </a:endParaRPr>
          </a:p>
          <a:p>
            <a:pPr lvl="0"/>
            <a:r>
              <a:rPr lang="en-GB" b="1" dirty="0"/>
              <a:t>If a round brush blow dry is dried with a brush, then pinned to cool.</a:t>
            </a:r>
          </a:p>
          <a:p>
            <a:pPr marL="0" lvl="0" indent="0">
              <a:buNone/>
            </a:pPr>
            <a:r>
              <a:rPr lang="en-GB" b="1" dirty="0"/>
              <a:t>Is this still a blow dry or is it now a set with pin curls?</a:t>
            </a:r>
            <a:endParaRPr lang="en-US" dirty="0"/>
          </a:p>
          <a:p>
            <a:pPr marL="0" indent="0">
              <a:buNone/>
            </a:pPr>
            <a:r>
              <a:rPr lang="en-GB" dirty="0">
                <a:solidFill>
                  <a:srgbClr val="FF0000"/>
                </a:solidFill>
              </a:rPr>
              <a:t>If the hair is blow dried and pin curls are added and cooled in the hair then</a:t>
            </a:r>
          </a:p>
          <a:p>
            <a:pPr marL="0" indent="0">
              <a:buNone/>
            </a:pPr>
            <a:r>
              <a:rPr lang="en-GB" dirty="0">
                <a:solidFill>
                  <a:srgbClr val="FF0000"/>
                </a:solidFill>
              </a:rPr>
              <a:t>this would cover</a:t>
            </a:r>
            <a:r>
              <a:rPr lang="en-GB" b="1" i="1" dirty="0"/>
              <a:t> </a:t>
            </a:r>
            <a:r>
              <a:rPr lang="en-GB" b="1" i="1" u="sng" dirty="0"/>
              <a:t>both</a:t>
            </a:r>
            <a:r>
              <a:rPr lang="en-GB" b="1" i="1" dirty="0"/>
              <a:t> </a:t>
            </a:r>
            <a:r>
              <a:rPr lang="en-GB" dirty="0">
                <a:solidFill>
                  <a:srgbClr val="FF0000"/>
                </a:solidFill>
              </a:rPr>
              <a:t>the curly blow dry and set requirements.</a:t>
            </a:r>
            <a:endParaRPr lang="en-GB" b="1" dirty="0">
              <a:solidFill>
                <a:srgbClr val="FF0000"/>
              </a:solidFill>
            </a:endParaRPr>
          </a:p>
          <a:p>
            <a:pPr lvl="0"/>
            <a:r>
              <a:rPr lang="en-GB" b="1" dirty="0"/>
              <a:t>Are heat styling techniques such as curling irons secured into</a:t>
            </a:r>
          </a:p>
          <a:p>
            <a:pPr marL="0" lvl="0" indent="0">
              <a:buNone/>
            </a:pPr>
            <a:r>
              <a:rPr lang="en-GB" b="1" dirty="0"/>
              <a:t> pin-curls classed as a setting technique?</a:t>
            </a:r>
            <a:r>
              <a:rPr lang="en-US" dirty="0"/>
              <a:t> </a:t>
            </a:r>
            <a:r>
              <a:rPr lang="en-GB" b="1" i="1" dirty="0">
                <a:solidFill>
                  <a:srgbClr val="FF0000"/>
                </a:solidFill>
              </a:rPr>
              <a:t>Yes.</a:t>
            </a:r>
            <a:endParaRPr lang="en-US" dirty="0"/>
          </a:p>
          <a:p>
            <a:r>
              <a:rPr lang="en-GB" b="1" dirty="0"/>
              <a:t>If a round brush is used to blow-dry a bob could this cover the </a:t>
            </a:r>
          </a:p>
          <a:p>
            <a:pPr marL="0" indent="0">
              <a:buNone/>
            </a:pPr>
            <a:r>
              <a:rPr lang="en-GB" b="1" dirty="0"/>
              <a:t>"curl" requirement for EPA?</a:t>
            </a:r>
            <a:endParaRPr lang="en-US" dirty="0"/>
          </a:p>
          <a:p>
            <a:pPr marL="0" lvl="0" indent="0">
              <a:buNone/>
            </a:pPr>
            <a:r>
              <a:rPr lang="en-GB" b="1" i="1" dirty="0"/>
              <a:t>No</a:t>
            </a:r>
            <a:r>
              <a:rPr lang="en-GB" dirty="0">
                <a:solidFill>
                  <a:srgbClr val="FF0000"/>
                </a:solidFill>
              </a:rPr>
              <a:t>, the apprentice must create </a:t>
            </a:r>
            <a:r>
              <a:rPr lang="en-GB" b="1" i="1" u="sng" dirty="0"/>
              <a:t>a well-defined curl </a:t>
            </a:r>
            <a:r>
              <a:rPr lang="en-GB" dirty="0">
                <a:solidFill>
                  <a:srgbClr val="FF0000"/>
                </a:solidFill>
              </a:rPr>
              <a:t>with the blow-dry and</a:t>
            </a:r>
          </a:p>
          <a:p>
            <a:pPr marL="0" lvl="0" indent="0">
              <a:buNone/>
            </a:pPr>
            <a:r>
              <a:rPr lang="en-GB" dirty="0">
                <a:solidFill>
                  <a:srgbClr val="FF0000"/>
                </a:solidFill>
              </a:rPr>
              <a:t> the curl must be achieved with a round brush and</a:t>
            </a:r>
            <a:r>
              <a:rPr lang="en-GB" b="1" i="1" dirty="0"/>
              <a:t> </a:t>
            </a:r>
            <a:r>
              <a:rPr lang="en-GB" b="1" i="1" u="sng" dirty="0"/>
              <a:t>not</a:t>
            </a:r>
            <a:r>
              <a:rPr lang="en-GB" b="1" i="1" dirty="0"/>
              <a:t> </a:t>
            </a:r>
            <a:r>
              <a:rPr lang="en-GB" dirty="0">
                <a:solidFill>
                  <a:srgbClr val="FF0000"/>
                </a:solidFill>
              </a:rPr>
              <a:t>with tongs or a wand. </a:t>
            </a:r>
          </a:p>
          <a:p>
            <a:pPr marL="0" indent="0">
              <a:buNone/>
            </a:pPr>
            <a:endParaRPr lang="en-GB" b="1" dirty="0">
              <a:solidFill>
                <a:srgbClr val="FF0000"/>
              </a:solidFill>
            </a:endParaRPr>
          </a:p>
          <a:p>
            <a:endParaRPr lang="en-GB" b="1" dirty="0">
              <a:solidFill>
                <a:srgbClr val="FF0000"/>
              </a:solidFill>
            </a:endParaRPr>
          </a:p>
          <a:p>
            <a:endParaRPr lang="en-US" b="1" dirty="0">
              <a:solidFill>
                <a:srgbClr val="FF0000"/>
              </a:solidFill>
            </a:endParaRPr>
          </a:p>
          <a:p>
            <a:endParaRPr lang="en-US" b="1" dirty="0">
              <a:solidFill>
                <a:srgbClr val="FF0000"/>
              </a:solidFill>
            </a:endParaRPr>
          </a:p>
        </p:txBody>
      </p:sp>
      <p:sp>
        <p:nvSpPr>
          <p:cNvPr id="6" name="Date Placeholder 5">
            <a:extLst>
              <a:ext uri="{FF2B5EF4-FFF2-40B4-BE49-F238E27FC236}">
                <a16:creationId xmlns:a16="http://schemas.microsoft.com/office/drawing/2014/main" id="{5B876871-3C3F-4471-BA79-C0A85249FA72}"/>
              </a:ext>
            </a:extLst>
          </p:cNvPr>
          <p:cNvSpPr>
            <a:spLocks noGrp="1"/>
          </p:cNvSpPr>
          <p:nvPr>
            <p:ph type="dt" sz="half" idx="10"/>
          </p:nvPr>
        </p:nvSpPr>
        <p:spPr/>
        <p:txBody>
          <a:bodyPr/>
          <a:lstStyle/>
          <a:p>
            <a:fld id="{DC07D36E-779F-42DF-9EA8-F5CC8210DCC0}" type="datetime4">
              <a:rPr lang="en-GB" smtClean="0"/>
              <a:t>18 June 2019</a:t>
            </a:fld>
            <a:endParaRPr lang="en-GB" dirty="0"/>
          </a:p>
        </p:txBody>
      </p:sp>
      <p:sp>
        <p:nvSpPr>
          <p:cNvPr id="7" name="Footer Placeholder 6">
            <a:extLst>
              <a:ext uri="{FF2B5EF4-FFF2-40B4-BE49-F238E27FC236}">
                <a16:creationId xmlns:a16="http://schemas.microsoft.com/office/drawing/2014/main" id="{F77D8C06-602A-4B75-9BF1-6D0172674EC3}"/>
              </a:ext>
            </a:extLst>
          </p:cNvPr>
          <p:cNvSpPr>
            <a:spLocks noGrp="1"/>
          </p:cNvSpPr>
          <p:nvPr>
            <p:ph type="ftr" sz="quarter" idx="11"/>
          </p:nvPr>
        </p:nvSpPr>
        <p:spPr/>
        <p:txBody>
          <a:bodyPr/>
          <a:lstStyle/>
          <a:p>
            <a:r>
              <a:rPr lang="en-GB"/>
              <a:t>Are you ready for EPA</a:t>
            </a:r>
            <a:endParaRPr lang="en-GB" dirty="0"/>
          </a:p>
        </p:txBody>
      </p:sp>
      <p:sp>
        <p:nvSpPr>
          <p:cNvPr id="8" name="Slide Number Placeholder 7">
            <a:extLst>
              <a:ext uri="{FF2B5EF4-FFF2-40B4-BE49-F238E27FC236}">
                <a16:creationId xmlns:a16="http://schemas.microsoft.com/office/drawing/2014/main" id="{EEAF2B41-4E2B-46C7-BD16-3C13772F26A2}"/>
              </a:ext>
            </a:extLst>
          </p:cNvPr>
          <p:cNvSpPr>
            <a:spLocks noGrp="1"/>
          </p:cNvSpPr>
          <p:nvPr>
            <p:ph type="sldNum" sz="quarter" idx="12"/>
          </p:nvPr>
        </p:nvSpPr>
        <p:spPr/>
        <p:txBody>
          <a:bodyPr/>
          <a:lstStyle/>
          <a:p>
            <a:fld id="{BFEB8C6D-5A13-4B6E-8B47-443F7CF06CA1}" type="slidenum">
              <a:rPr lang="en-GB" smtClean="0"/>
              <a:pPr/>
              <a:t>22</a:t>
            </a:fld>
            <a:endParaRPr lang="en-GB" dirty="0"/>
          </a:p>
        </p:txBody>
      </p:sp>
      <p:pic>
        <p:nvPicPr>
          <p:cNvPr id="3" name="Recorded Sound">
            <a:hlinkClick r:id="" action="ppaction://media"/>
            <a:extLst>
              <a:ext uri="{FF2B5EF4-FFF2-40B4-BE49-F238E27FC236}">
                <a16:creationId xmlns:a16="http://schemas.microsoft.com/office/drawing/2014/main" id="{52FF38AC-1890-49D3-8F72-2A93436D0F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47908" y="293832"/>
            <a:ext cx="406400" cy="406400"/>
          </a:xfrm>
          <a:prstGeom prst="rect">
            <a:avLst/>
          </a:prstGeom>
        </p:spPr>
      </p:pic>
    </p:spTree>
    <p:extLst>
      <p:ext uri="{BB962C8B-B14F-4D97-AF65-F5344CB8AC3E}">
        <p14:creationId xmlns:p14="http://schemas.microsoft.com/office/powerpoint/2010/main" val="278285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9840" fill="hold"/>
                                        <p:tgtEl>
                                          <p:spTgt spid="3"/>
                                        </p:tgtEl>
                                      </p:cBhvr>
                                    </p:cmd>
                                  </p:childTnLst>
                                </p:cTn>
                              </p:par>
                            </p:childTnLst>
                          </p:cTn>
                        </p:par>
                      </p:childTnLst>
                    </p:cTn>
                  </p:par>
                </p:childTnLst>
              </p:cTn>
              <p:nextCondLst>
                <p:cond evt="onClick" delay="0">
                  <p:tgtEl>
                    <p:spTgt spid="3"/>
                  </p:tgtEl>
                </p:cond>
              </p:nextCondLst>
            </p:seq>
            <p:audio>
              <p:cMediaNode vol="80000">
                <p:cTn id="56"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97144" y="1939382"/>
            <a:ext cx="9144000" cy="1589702"/>
          </a:xfrm>
        </p:spPr>
        <p:txBody>
          <a:bodyPr>
            <a:normAutofit/>
          </a:bodyPr>
          <a:lstStyle/>
          <a:p>
            <a:r>
              <a:rPr lang="en-GB" dirty="0"/>
              <a:t>Getting ready to </a:t>
            </a:r>
            <a:r>
              <a:rPr lang="en-GB" dirty="0">
                <a:highlight>
                  <a:srgbClr val="FFFF00"/>
                </a:highlight>
              </a:rPr>
              <a:t>SHINE </a:t>
            </a:r>
            <a:br>
              <a:rPr lang="en-GB" dirty="0"/>
            </a:br>
            <a:br>
              <a:rPr lang="en-GB" dirty="0"/>
            </a:br>
            <a:r>
              <a:rPr lang="en-GB" dirty="0"/>
              <a:t>like a </a:t>
            </a:r>
            <a:r>
              <a:rPr lang="en-GB" dirty="0">
                <a:highlight>
                  <a:srgbClr val="FFFF00"/>
                </a:highlight>
              </a:rPr>
              <a:t>STAR</a:t>
            </a:r>
            <a:r>
              <a:rPr lang="en-GB" dirty="0"/>
              <a:t>….</a:t>
            </a:r>
          </a:p>
        </p:txBody>
      </p:sp>
      <p:sp>
        <p:nvSpPr>
          <p:cNvPr id="6" name="Slide Number Placeholder 5"/>
          <p:cNvSpPr>
            <a:spLocks noGrp="1"/>
          </p:cNvSpPr>
          <p:nvPr>
            <p:ph type="sldNum" sz="quarter" idx="12"/>
          </p:nvPr>
        </p:nvSpPr>
        <p:spPr/>
        <p:txBody>
          <a:bodyPr/>
          <a:lstStyle/>
          <a:p>
            <a:fld id="{BFEB8C6D-5A13-4B6E-8B47-443F7CF06CA1}" type="slidenum">
              <a:rPr lang="en-GB" smtClean="0"/>
              <a:pPr/>
              <a:t>23</a:t>
            </a:fld>
            <a:endParaRPr lang="en-GB" dirty="0"/>
          </a:p>
        </p:txBody>
      </p:sp>
      <p:pic>
        <p:nvPicPr>
          <p:cNvPr id="4" name="Recorded Sound">
            <a:hlinkClick r:id="" action="ppaction://media"/>
            <a:extLst>
              <a:ext uri="{FF2B5EF4-FFF2-40B4-BE49-F238E27FC236}">
                <a16:creationId xmlns:a16="http://schemas.microsoft.com/office/drawing/2014/main" id="{0A9769E6-F494-44B9-A765-E3FE0FBA89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17271" y="3065257"/>
            <a:ext cx="406400" cy="406400"/>
          </a:xfrm>
          <a:prstGeom prst="rect">
            <a:avLst/>
          </a:prstGeom>
        </p:spPr>
      </p:pic>
    </p:spTree>
    <p:extLst>
      <p:ext uri="{BB962C8B-B14F-4D97-AF65-F5344CB8AC3E}">
        <p14:creationId xmlns:p14="http://schemas.microsoft.com/office/powerpoint/2010/main" val="27764708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CA7C5-063F-4C2E-98EC-12D21623FEC5}"/>
              </a:ext>
            </a:extLst>
          </p:cNvPr>
          <p:cNvSpPr>
            <a:spLocks noGrp="1"/>
          </p:cNvSpPr>
          <p:nvPr>
            <p:ph type="title"/>
          </p:nvPr>
        </p:nvSpPr>
        <p:spPr>
          <a:xfrm>
            <a:off x="182880" y="511411"/>
            <a:ext cx="9083040" cy="737658"/>
          </a:xfrm>
        </p:spPr>
        <p:txBody>
          <a:bodyPr/>
          <a:lstStyle/>
          <a:p>
            <a:r>
              <a:rPr lang="en-GB" sz="2400" dirty="0"/>
              <a:t>Getting ready to SHINE like a STAR….</a:t>
            </a:r>
          </a:p>
        </p:txBody>
      </p:sp>
      <p:sp>
        <p:nvSpPr>
          <p:cNvPr id="3" name="Content Placeholder 2">
            <a:extLst>
              <a:ext uri="{FF2B5EF4-FFF2-40B4-BE49-F238E27FC236}">
                <a16:creationId xmlns:a16="http://schemas.microsoft.com/office/drawing/2014/main" id="{F3E0C3E4-6C9B-403E-92DE-0AEC8BD660FD}"/>
              </a:ext>
            </a:extLst>
          </p:cNvPr>
          <p:cNvSpPr>
            <a:spLocks noGrp="1"/>
          </p:cNvSpPr>
          <p:nvPr>
            <p:ph idx="1"/>
          </p:nvPr>
        </p:nvSpPr>
        <p:spPr>
          <a:xfrm>
            <a:off x="235712" y="511411"/>
            <a:ext cx="10944224" cy="5953760"/>
          </a:xfrm>
        </p:spPr>
        <p:txBody>
          <a:bodyPr>
            <a:normAutofit/>
          </a:bodyPr>
          <a:lstStyle/>
          <a:p>
            <a:endParaRPr lang="en-GB" sz="1800" b="1" u="sng" dirty="0">
              <a:solidFill>
                <a:srgbClr val="FF0000"/>
              </a:solidFill>
              <a:latin typeface="Calibri" panose="020F0502020204030204" pitchFamily="34" charset="0"/>
              <a:ea typeface="Times New Roman" panose="02020603050405020304" pitchFamily="18" charset="0"/>
              <a:cs typeface="Arial" panose="020B0604020202020204" pitchFamily="34" charset="0"/>
            </a:endParaRPr>
          </a:p>
          <a:p>
            <a:r>
              <a:rPr lang="en-GB" sz="1800" b="1" u="sng" dirty="0">
                <a:solidFill>
                  <a:srgbClr val="FF0000"/>
                </a:solidFill>
                <a:latin typeface="Calibri" panose="020F0502020204030204" pitchFamily="34" charset="0"/>
                <a:ea typeface="Times New Roman" panose="02020603050405020304" pitchFamily="18" charset="0"/>
                <a:cs typeface="Arial" panose="020B0604020202020204" pitchFamily="34" charset="0"/>
              </a:rPr>
              <a:t>TIP 1: Put in the effort!</a:t>
            </a:r>
          </a:p>
          <a:p>
            <a:pPr marL="0" indent="0">
              <a:buNone/>
            </a:pPr>
            <a:r>
              <a:rPr lang="en-GB" sz="1800" b="0" dirty="0">
                <a:solidFill>
                  <a:schemeClr val="tx1"/>
                </a:solidFill>
                <a:ea typeface="Times New Roman" panose="02020603050405020304" pitchFamily="18" charset="0"/>
              </a:rPr>
              <a:t>Take a time to look at the skills required to be demonstrated as part of your </a:t>
            </a:r>
          </a:p>
          <a:p>
            <a:pPr marL="0" indent="0">
              <a:buNone/>
            </a:pPr>
            <a:r>
              <a:rPr lang="en-GB" sz="1800" b="0" dirty="0">
                <a:solidFill>
                  <a:schemeClr val="tx1"/>
                </a:solidFill>
                <a:ea typeface="Times New Roman" panose="02020603050405020304" pitchFamily="18" charset="0"/>
              </a:rPr>
              <a:t>“End-point assessment” (EPA), practice, practice and practice some more.  </a:t>
            </a:r>
          </a:p>
          <a:p>
            <a:pPr marL="0" indent="0">
              <a:buNone/>
            </a:pPr>
            <a:r>
              <a:rPr lang="en-GB" sz="1800" b="0" dirty="0">
                <a:solidFill>
                  <a:schemeClr val="tx1"/>
                </a:solidFill>
                <a:ea typeface="Times New Roman" panose="02020603050405020304" pitchFamily="18" charset="0"/>
              </a:rPr>
              <a:t>(Remember all </a:t>
            </a:r>
            <a:r>
              <a:rPr lang="en-GB" sz="1800" b="0" u="sng" dirty="0">
                <a:solidFill>
                  <a:srgbClr val="FF0000"/>
                </a:solidFill>
                <a:ea typeface="Times New Roman" panose="02020603050405020304" pitchFamily="18" charset="0"/>
              </a:rPr>
              <a:t>range</a:t>
            </a:r>
            <a:r>
              <a:rPr lang="en-GB" sz="1800" b="0" dirty="0">
                <a:solidFill>
                  <a:schemeClr val="tx1"/>
                </a:solidFill>
                <a:ea typeface="Times New Roman" panose="02020603050405020304" pitchFamily="18" charset="0"/>
              </a:rPr>
              <a:t> must be covered)</a:t>
            </a:r>
            <a:endParaRPr lang="en-GB" sz="1800" b="0" dirty="0">
              <a:ea typeface="Times New Roman" panose="02020603050405020304" pitchFamily="18" charset="0"/>
            </a:endParaRPr>
          </a:p>
          <a:p>
            <a:r>
              <a:rPr lang="en-GB" sz="1800" b="1" u="sng" dirty="0">
                <a:solidFill>
                  <a:srgbClr val="FF0000"/>
                </a:solidFill>
                <a:latin typeface="Calibri" panose="020F0502020204030204" pitchFamily="34" charset="0"/>
              </a:rPr>
              <a:t>TIP 2: Get ready to shine like a star!</a:t>
            </a:r>
          </a:p>
          <a:p>
            <a:pPr marL="0" indent="0">
              <a:buNone/>
            </a:pPr>
            <a:r>
              <a:rPr lang="en-GB" sz="1800" b="0" dirty="0">
                <a:solidFill>
                  <a:schemeClr val="tx1"/>
                </a:solidFill>
                <a:ea typeface="Times New Roman" panose="02020603050405020304" pitchFamily="18" charset="0"/>
              </a:rPr>
              <a:t>When preparing, write a list of questions that you think you could be asked by the </a:t>
            </a:r>
          </a:p>
          <a:p>
            <a:pPr marL="0" indent="0">
              <a:buNone/>
            </a:pPr>
            <a:r>
              <a:rPr lang="en-GB" sz="1800" b="0" dirty="0">
                <a:solidFill>
                  <a:schemeClr val="tx1"/>
                </a:solidFill>
                <a:ea typeface="Times New Roman" panose="02020603050405020304" pitchFamily="18" charset="0"/>
              </a:rPr>
              <a:t>independent end-point assessor (IEPA). Once you feel ready, it may help to ask your employer </a:t>
            </a:r>
          </a:p>
          <a:p>
            <a:pPr marL="0" indent="0">
              <a:buNone/>
            </a:pPr>
            <a:r>
              <a:rPr lang="en-GB" sz="1800" b="0" dirty="0">
                <a:solidFill>
                  <a:schemeClr val="tx1"/>
                </a:solidFill>
                <a:ea typeface="Times New Roman" panose="02020603050405020304" pitchFamily="18" charset="0"/>
              </a:rPr>
              <a:t>or tutor to test you and provide some feedback. By practicing a few common examples, </a:t>
            </a:r>
          </a:p>
          <a:p>
            <a:pPr marL="0" indent="0">
              <a:buNone/>
            </a:pPr>
            <a:r>
              <a:rPr lang="en-GB" sz="1800" b="0" dirty="0">
                <a:solidFill>
                  <a:schemeClr val="tx1"/>
                </a:solidFill>
                <a:ea typeface="Times New Roman" panose="02020603050405020304" pitchFamily="18" charset="0"/>
              </a:rPr>
              <a:t>your responses will flow more naturally and you will feel more confident during the EPA.</a:t>
            </a:r>
          </a:p>
          <a:p>
            <a:pPr marL="0" indent="0">
              <a:buNone/>
            </a:pPr>
            <a:r>
              <a:rPr lang="en-GB" sz="1800" b="0" dirty="0">
                <a:solidFill>
                  <a:schemeClr val="tx1"/>
                </a:solidFill>
                <a:ea typeface="Times New Roman" panose="02020603050405020304" pitchFamily="18" charset="0"/>
              </a:rPr>
              <a:t>In order for the apprentices to meet the distinction grade for “understanding” they need to </a:t>
            </a:r>
          </a:p>
          <a:p>
            <a:pPr marL="0" indent="0">
              <a:buNone/>
            </a:pPr>
            <a:r>
              <a:rPr lang="en-GB" sz="1800" b="0" dirty="0">
                <a:solidFill>
                  <a:schemeClr val="tx1"/>
                </a:solidFill>
                <a:ea typeface="Times New Roman" panose="02020603050405020304" pitchFamily="18" charset="0"/>
              </a:rPr>
              <a:t>be able to give full explanations of the service procedures and products and techniques used </a:t>
            </a:r>
          </a:p>
          <a:p>
            <a:pPr marL="0" indent="0">
              <a:buNone/>
            </a:pPr>
            <a:r>
              <a:rPr lang="en-GB" sz="1800" b="0" dirty="0">
                <a:solidFill>
                  <a:schemeClr val="tx1"/>
                </a:solidFill>
                <a:ea typeface="Times New Roman" panose="02020603050405020304" pitchFamily="18" charset="0"/>
              </a:rPr>
              <a:t>on their clients and to be able to justify their product choices to the IEPA.</a:t>
            </a:r>
            <a:endParaRPr lang="en-GB" sz="1800" b="0" dirty="0">
              <a:ea typeface="Times New Roman" panose="02020603050405020304" pitchFamily="18" charset="0"/>
            </a:endParaRPr>
          </a:p>
          <a:p>
            <a:pPr marL="0" indent="0">
              <a:buNone/>
            </a:pPr>
            <a:endParaRPr lang="en-GB"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b="1" u="sng" dirty="0">
              <a:latin typeface="Calibri" panose="020F0502020204030204" pitchFamily="34" charset="0"/>
            </a:endParaRPr>
          </a:p>
          <a:p>
            <a:pPr marL="0" indent="0">
              <a:buNone/>
            </a:pPr>
            <a:endParaRPr lang="en-GB" dirty="0">
              <a:latin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6" name="Date Placeholder 5">
            <a:extLst>
              <a:ext uri="{FF2B5EF4-FFF2-40B4-BE49-F238E27FC236}">
                <a16:creationId xmlns:a16="http://schemas.microsoft.com/office/drawing/2014/main" id="{73044ACD-9E06-4722-B6F4-DD6764E4705F}"/>
              </a:ext>
            </a:extLst>
          </p:cNvPr>
          <p:cNvSpPr>
            <a:spLocks noGrp="1"/>
          </p:cNvSpPr>
          <p:nvPr>
            <p:ph type="dt" sz="half" idx="10"/>
          </p:nvPr>
        </p:nvSpPr>
        <p:spPr/>
        <p:txBody>
          <a:bodyPr/>
          <a:lstStyle/>
          <a:p>
            <a:fld id="{5D4725A4-430B-4DD7-99C3-27CF5A74B409}" type="datetime4">
              <a:rPr lang="en-GB" smtClean="0"/>
              <a:t>18 June 2019</a:t>
            </a:fld>
            <a:endParaRPr lang="en-GB" dirty="0"/>
          </a:p>
        </p:txBody>
      </p:sp>
      <p:sp>
        <p:nvSpPr>
          <p:cNvPr id="7" name="Footer Placeholder 6">
            <a:extLst>
              <a:ext uri="{FF2B5EF4-FFF2-40B4-BE49-F238E27FC236}">
                <a16:creationId xmlns:a16="http://schemas.microsoft.com/office/drawing/2014/main" id="{DF12A1B2-5D5B-4861-A485-7EC043B9A025}"/>
              </a:ext>
            </a:extLst>
          </p:cNvPr>
          <p:cNvSpPr>
            <a:spLocks noGrp="1"/>
          </p:cNvSpPr>
          <p:nvPr>
            <p:ph type="ftr" sz="quarter" idx="11"/>
          </p:nvPr>
        </p:nvSpPr>
        <p:spPr/>
        <p:txBody>
          <a:bodyPr/>
          <a:lstStyle/>
          <a:p>
            <a:r>
              <a:rPr lang="en-GB"/>
              <a:t>Are you ready for EPA</a:t>
            </a:r>
            <a:endParaRPr lang="en-GB" dirty="0"/>
          </a:p>
        </p:txBody>
      </p:sp>
      <p:sp>
        <p:nvSpPr>
          <p:cNvPr id="8" name="Slide Number Placeholder 7">
            <a:extLst>
              <a:ext uri="{FF2B5EF4-FFF2-40B4-BE49-F238E27FC236}">
                <a16:creationId xmlns:a16="http://schemas.microsoft.com/office/drawing/2014/main" id="{86673775-3C08-455B-833F-603074B75AB3}"/>
              </a:ext>
            </a:extLst>
          </p:cNvPr>
          <p:cNvSpPr>
            <a:spLocks noGrp="1"/>
          </p:cNvSpPr>
          <p:nvPr>
            <p:ph type="sldNum" sz="quarter" idx="12"/>
          </p:nvPr>
        </p:nvSpPr>
        <p:spPr/>
        <p:txBody>
          <a:bodyPr/>
          <a:lstStyle/>
          <a:p>
            <a:fld id="{BFEB8C6D-5A13-4B6E-8B47-443F7CF06CA1}" type="slidenum">
              <a:rPr lang="en-GB" smtClean="0"/>
              <a:pPr/>
              <a:t>24</a:t>
            </a:fld>
            <a:endParaRPr lang="en-GB" dirty="0"/>
          </a:p>
        </p:txBody>
      </p:sp>
      <p:pic>
        <p:nvPicPr>
          <p:cNvPr id="4" name="Recorded Sound">
            <a:hlinkClick r:id="" action="ppaction://media"/>
            <a:extLst>
              <a:ext uri="{FF2B5EF4-FFF2-40B4-BE49-F238E27FC236}">
                <a16:creationId xmlns:a16="http://schemas.microsoft.com/office/drawing/2014/main" id="{88AEE7B6-12DB-4B40-AA17-D6E60D6CC4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473840"/>
            <a:ext cx="406400" cy="406400"/>
          </a:xfrm>
          <a:prstGeom prst="rect">
            <a:avLst/>
          </a:prstGeom>
        </p:spPr>
      </p:pic>
    </p:spTree>
    <p:extLst>
      <p:ext uri="{BB962C8B-B14F-4D97-AF65-F5344CB8AC3E}">
        <p14:creationId xmlns:p14="http://schemas.microsoft.com/office/powerpoint/2010/main" val="1482467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4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CA7C5-063F-4C2E-98EC-12D21623FEC5}"/>
              </a:ext>
            </a:extLst>
          </p:cNvPr>
          <p:cNvSpPr>
            <a:spLocks noGrp="1"/>
          </p:cNvSpPr>
          <p:nvPr>
            <p:ph type="title"/>
          </p:nvPr>
        </p:nvSpPr>
        <p:spPr>
          <a:xfrm>
            <a:off x="146429" y="142582"/>
            <a:ext cx="9083040" cy="737658"/>
          </a:xfrm>
        </p:spPr>
        <p:txBody>
          <a:bodyPr/>
          <a:lstStyle/>
          <a:p>
            <a:r>
              <a:rPr lang="en-GB" sz="2400" dirty="0"/>
              <a:t>Getting ready to SHINE like a STAR….</a:t>
            </a:r>
          </a:p>
        </p:txBody>
      </p:sp>
      <p:sp>
        <p:nvSpPr>
          <p:cNvPr id="3" name="Content Placeholder 2">
            <a:extLst>
              <a:ext uri="{FF2B5EF4-FFF2-40B4-BE49-F238E27FC236}">
                <a16:creationId xmlns:a16="http://schemas.microsoft.com/office/drawing/2014/main" id="{F3E0C3E4-6C9B-403E-92DE-0AEC8BD660FD}"/>
              </a:ext>
            </a:extLst>
          </p:cNvPr>
          <p:cNvSpPr>
            <a:spLocks noGrp="1"/>
          </p:cNvSpPr>
          <p:nvPr>
            <p:ph idx="1"/>
          </p:nvPr>
        </p:nvSpPr>
        <p:spPr>
          <a:xfrm>
            <a:off x="235712" y="722375"/>
            <a:ext cx="10944224" cy="5742795"/>
          </a:xfrm>
        </p:spPr>
        <p:txBody>
          <a:bodyPr>
            <a:normAutofit/>
          </a:bodyPr>
          <a:lstStyle/>
          <a:p>
            <a:pPr>
              <a:lnSpc>
                <a:spcPts val="1875"/>
              </a:lnSpc>
              <a:spcAft>
                <a:spcPts val="800"/>
              </a:spcAft>
            </a:pPr>
            <a:r>
              <a:rPr lang="en-GB" sz="1800" b="1" u="sng" dirty="0">
                <a:solidFill>
                  <a:srgbClr val="FF0000"/>
                </a:solidFill>
                <a:latin typeface="Calibri" panose="020F0502020204030204" pitchFamily="34" charset="0"/>
                <a:ea typeface="Times New Roman" panose="02020603050405020304" pitchFamily="18" charset="0"/>
                <a:cs typeface="Arial" panose="020B0604020202020204" pitchFamily="34" charset="0"/>
              </a:rPr>
              <a:t>TIP 3: </a:t>
            </a:r>
            <a:r>
              <a:rPr lang="en-GB" sz="1800"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Preparing for the practical observation </a:t>
            </a:r>
            <a:endParaRPr lang="en-GB" sz="1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ts val="1500"/>
              </a:lnSpc>
              <a:spcAft>
                <a:spcPts val="750"/>
              </a:spcAft>
              <a:buNone/>
            </a:pPr>
            <a:r>
              <a:rPr lang="en-GB" sz="1800" b="0" dirty="0">
                <a:solidFill>
                  <a:schemeClr val="tx1"/>
                </a:solidFill>
                <a:latin typeface="Calibri" panose="020F0502020204030204" pitchFamily="34" charset="0"/>
                <a:ea typeface="Times New Roman" panose="02020603050405020304" pitchFamily="18" charset="0"/>
              </a:rPr>
              <a:t>There are some important details you need to know prior to arriving for your practical test </a:t>
            </a:r>
          </a:p>
          <a:p>
            <a:pPr marL="0" indent="0">
              <a:lnSpc>
                <a:spcPts val="1500"/>
              </a:lnSpc>
              <a:spcAft>
                <a:spcPts val="750"/>
              </a:spcAft>
              <a:buNone/>
            </a:pPr>
            <a:r>
              <a:rPr lang="en-GB" sz="1800" b="0" dirty="0">
                <a:solidFill>
                  <a:schemeClr val="tx1"/>
                </a:solidFill>
                <a:latin typeface="Calibri" panose="020F0502020204030204" pitchFamily="34" charset="0"/>
                <a:ea typeface="Times New Roman" panose="02020603050405020304" pitchFamily="18" charset="0"/>
              </a:rPr>
              <a:t>so that you can make sure you are prepared to give a star performance: </a:t>
            </a:r>
          </a:p>
          <a:p>
            <a:pPr marL="0" indent="0">
              <a:lnSpc>
                <a:spcPts val="1500"/>
              </a:lnSpc>
              <a:spcAft>
                <a:spcPts val="750"/>
              </a:spcAft>
              <a:buNone/>
            </a:pPr>
            <a:r>
              <a:rPr lang="en-GB" sz="1800" b="0" dirty="0">
                <a:solidFill>
                  <a:schemeClr val="tx1"/>
                </a:solidFill>
                <a:latin typeface="Calibri" panose="020F0502020204030204" pitchFamily="34" charset="0"/>
                <a:ea typeface="Times New Roman" panose="02020603050405020304" pitchFamily="18" charset="0"/>
              </a:rPr>
              <a:t>Make sure you have the answers to the following questions:</a:t>
            </a:r>
          </a:p>
          <a:p>
            <a:pPr marL="285750" indent="-285750">
              <a:lnSpc>
                <a:spcPts val="1500"/>
              </a:lnSpc>
              <a:spcBef>
                <a:spcPts val="0"/>
              </a:spcBef>
            </a:pPr>
            <a:r>
              <a:rPr lang="en-GB" sz="1800" b="0" dirty="0">
                <a:solidFill>
                  <a:schemeClr val="tx1"/>
                </a:solidFill>
                <a:latin typeface="Calibri" panose="020F0502020204030204" pitchFamily="34" charset="0"/>
                <a:ea typeface="Times New Roman" panose="02020603050405020304" pitchFamily="18" charset="0"/>
              </a:rPr>
              <a:t>What will the practical test consist of and how long will it take?</a:t>
            </a:r>
          </a:p>
          <a:p>
            <a:pPr marL="285750" indent="-285750">
              <a:lnSpc>
                <a:spcPts val="1500"/>
              </a:lnSpc>
              <a:spcBef>
                <a:spcPts val="0"/>
              </a:spcBef>
            </a:pPr>
            <a:endParaRPr lang="en-GB" sz="1800" b="0" dirty="0">
              <a:solidFill>
                <a:schemeClr val="tx1"/>
              </a:solidFill>
              <a:latin typeface="Calibri" panose="020F0502020204030204" pitchFamily="34" charset="0"/>
              <a:ea typeface="Times New Roman" panose="02020603050405020304" pitchFamily="18" charset="0"/>
            </a:endParaRPr>
          </a:p>
          <a:p>
            <a:pPr marL="285750" indent="-285750">
              <a:lnSpc>
                <a:spcPts val="1500"/>
              </a:lnSpc>
              <a:spcBef>
                <a:spcPts val="0"/>
              </a:spcBef>
            </a:pPr>
            <a:r>
              <a:rPr lang="en-GB" sz="1800" b="0" dirty="0">
                <a:solidFill>
                  <a:schemeClr val="tx1"/>
                </a:solidFill>
                <a:latin typeface="Calibri" panose="020F0502020204030204" pitchFamily="34" charset="0"/>
                <a:ea typeface="Times New Roman" panose="02020603050405020304" pitchFamily="18" charset="0"/>
              </a:rPr>
              <a:t>What you need to take with you.</a:t>
            </a:r>
          </a:p>
          <a:p>
            <a:pPr marL="285750" indent="-285750">
              <a:lnSpc>
                <a:spcPts val="1500"/>
              </a:lnSpc>
              <a:spcBef>
                <a:spcPts val="0"/>
              </a:spcBef>
            </a:pPr>
            <a:endParaRPr lang="en-GB" sz="1800" b="0" dirty="0">
              <a:solidFill>
                <a:schemeClr val="tx1"/>
              </a:solidFill>
              <a:latin typeface="Calibri" panose="020F0502020204030204" pitchFamily="34" charset="0"/>
              <a:ea typeface="Times New Roman" panose="02020603050405020304" pitchFamily="18" charset="0"/>
            </a:endParaRPr>
          </a:p>
          <a:p>
            <a:pPr marL="285750" indent="-285750">
              <a:lnSpc>
                <a:spcPts val="1500"/>
              </a:lnSpc>
              <a:spcBef>
                <a:spcPts val="0"/>
              </a:spcBef>
            </a:pPr>
            <a:r>
              <a:rPr lang="en-GB" sz="1800" b="0" dirty="0">
                <a:solidFill>
                  <a:schemeClr val="tx1"/>
                </a:solidFill>
                <a:latin typeface="Calibri" panose="020F0502020204030204" pitchFamily="34" charset="0"/>
                <a:ea typeface="Times New Roman" panose="02020603050405020304" pitchFamily="18" charset="0"/>
              </a:rPr>
              <a:t>Do you have all of the products, tools and equipment you will need?</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r>
              <a:rPr lang="en-GB" sz="1800" u="sng" dirty="0">
                <a:solidFill>
                  <a:srgbClr val="FF0000"/>
                </a:solidFill>
                <a:latin typeface="Calibri" panose="020F0502020204030204" pitchFamily="34" charset="0"/>
              </a:rPr>
              <a:t>TIP 4: Timings</a:t>
            </a:r>
            <a:endParaRPr lang="en-GB" sz="1800" dirty="0">
              <a:solidFill>
                <a:srgbClr val="FF0000"/>
              </a:solidFill>
              <a:latin typeface="Calibri" panose="020F0502020204030204" pitchFamily="34" charset="0"/>
            </a:endParaRPr>
          </a:p>
          <a:p>
            <a:r>
              <a:rPr lang="en-GB" sz="1800" dirty="0">
                <a:solidFill>
                  <a:schemeClr val="tx1"/>
                </a:solidFill>
                <a:latin typeface="Calibri" panose="020F0502020204030204" pitchFamily="34" charset="0"/>
              </a:rPr>
              <a:t>Time yourself when you practise or when you do a mock assessment. </a:t>
            </a:r>
          </a:p>
          <a:p>
            <a:r>
              <a:rPr lang="en-GB" sz="1800" dirty="0">
                <a:solidFill>
                  <a:schemeClr val="tx1"/>
                </a:solidFill>
                <a:latin typeface="Calibri" panose="020F0502020204030204" pitchFamily="34" charset="0"/>
              </a:rPr>
              <a:t>Did you complete your assessment within the time allocated when practising?</a:t>
            </a:r>
          </a:p>
          <a:p>
            <a:r>
              <a:rPr lang="en-GB" sz="1800" dirty="0">
                <a:solidFill>
                  <a:schemeClr val="tx1"/>
                </a:solidFill>
                <a:latin typeface="Calibri" panose="020F0502020204030204" pitchFamily="34" charset="0"/>
              </a:rPr>
              <a:t>If not, ask yourself the following questions:</a:t>
            </a:r>
          </a:p>
          <a:p>
            <a:pPr marL="742950" lvl="1" indent="-285750"/>
            <a:r>
              <a:rPr lang="en-GB" sz="1800" dirty="0">
                <a:latin typeface="Calibri" panose="020F0502020204030204" pitchFamily="34" charset="0"/>
              </a:rPr>
              <a:t>  Did you carry out the task in the most logical order? </a:t>
            </a:r>
          </a:p>
          <a:p>
            <a:pPr marL="742950" lvl="1" indent="-285750"/>
            <a:r>
              <a:rPr lang="en-GB" sz="1800" dirty="0">
                <a:latin typeface="Calibri" panose="020F0502020204030204" pitchFamily="34" charset="0"/>
              </a:rPr>
              <a:t>  Were you fully prepared before starting the task?</a:t>
            </a:r>
          </a:p>
          <a:p>
            <a:pPr marL="742950" lvl="1" indent="-285750"/>
            <a:r>
              <a:rPr lang="en-GB" sz="1800" dirty="0">
                <a:latin typeface="Calibri" panose="020F0502020204030204" pitchFamily="34" charset="0"/>
              </a:rPr>
              <a:t>  Did you have all of your equipment and products ready?</a:t>
            </a:r>
          </a:p>
          <a:p>
            <a:pPr marL="0" indent="0">
              <a:buNone/>
            </a:pPr>
            <a:endParaRPr lang="en-GB" b="1" u="sng" dirty="0">
              <a:latin typeface="Calibri" panose="020F0502020204030204" pitchFamily="34" charset="0"/>
            </a:endParaRPr>
          </a:p>
          <a:p>
            <a:pPr marL="0" indent="0">
              <a:buNone/>
            </a:pPr>
            <a:endParaRPr lang="en-GB" dirty="0">
              <a:latin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6" name="Date Placeholder 5">
            <a:extLst>
              <a:ext uri="{FF2B5EF4-FFF2-40B4-BE49-F238E27FC236}">
                <a16:creationId xmlns:a16="http://schemas.microsoft.com/office/drawing/2014/main" id="{28B9ADA3-46EE-4817-AEF1-A9FCF95E5DEF}"/>
              </a:ext>
            </a:extLst>
          </p:cNvPr>
          <p:cNvSpPr>
            <a:spLocks noGrp="1"/>
          </p:cNvSpPr>
          <p:nvPr>
            <p:ph type="dt" sz="half" idx="10"/>
          </p:nvPr>
        </p:nvSpPr>
        <p:spPr/>
        <p:txBody>
          <a:bodyPr/>
          <a:lstStyle/>
          <a:p>
            <a:fld id="{A57E3630-D7A9-4DF2-BA48-1F37CC66827F}" type="datetime4">
              <a:rPr lang="en-GB" smtClean="0"/>
              <a:t>18 June 2019</a:t>
            </a:fld>
            <a:endParaRPr lang="en-GB" dirty="0"/>
          </a:p>
        </p:txBody>
      </p:sp>
      <p:sp>
        <p:nvSpPr>
          <p:cNvPr id="7" name="Footer Placeholder 6">
            <a:extLst>
              <a:ext uri="{FF2B5EF4-FFF2-40B4-BE49-F238E27FC236}">
                <a16:creationId xmlns:a16="http://schemas.microsoft.com/office/drawing/2014/main" id="{AEF185CA-E51C-42D3-8B36-388FA8598866}"/>
              </a:ext>
            </a:extLst>
          </p:cNvPr>
          <p:cNvSpPr>
            <a:spLocks noGrp="1"/>
          </p:cNvSpPr>
          <p:nvPr>
            <p:ph type="ftr" sz="quarter" idx="11"/>
          </p:nvPr>
        </p:nvSpPr>
        <p:spPr/>
        <p:txBody>
          <a:bodyPr/>
          <a:lstStyle/>
          <a:p>
            <a:r>
              <a:rPr lang="en-GB"/>
              <a:t>Are you ready for EPA</a:t>
            </a:r>
            <a:endParaRPr lang="en-GB" dirty="0"/>
          </a:p>
        </p:txBody>
      </p:sp>
      <p:sp>
        <p:nvSpPr>
          <p:cNvPr id="8" name="Slide Number Placeholder 7">
            <a:extLst>
              <a:ext uri="{FF2B5EF4-FFF2-40B4-BE49-F238E27FC236}">
                <a16:creationId xmlns:a16="http://schemas.microsoft.com/office/drawing/2014/main" id="{FF8F67B1-FCEB-4D97-88CA-8D5CB5026E3A}"/>
              </a:ext>
            </a:extLst>
          </p:cNvPr>
          <p:cNvSpPr>
            <a:spLocks noGrp="1"/>
          </p:cNvSpPr>
          <p:nvPr>
            <p:ph type="sldNum" sz="quarter" idx="12"/>
          </p:nvPr>
        </p:nvSpPr>
        <p:spPr/>
        <p:txBody>
          <a:bodyPr/>
          <a:lstStyle/>
          <a:p>
            <a:fld id="{BFEB8C6D-5A13-4B6E-8B47-443F7CF06CA1}" type="slidenum">
              <a:rPr lang="en-GB" smtClean="0"/>
              <a:pPr/>
              <a:t>25</a:t>
            </a:fld>
            <a:endParaRPr lang="en-GB" dirty="0"/>
          </a:p>
        </p:txBody>
      </p:sp>
      <p:pic>
        <p:nvPicPr>
          <p:cNvPr id="4" name="Recorded Sound">
            <a:hlinkClick r:id="" action="ppaction://media"/>
            <a:extLst>
              <a:ext uri="{FF2B5EF4-FFF2-40B4-BE49-F238E27FC236}">
                <a16:creationId xmlns:a16="http://schemas.microsoft.com/office/drawing/2014/main" id="{F3D5FFBC-9D9A-440B-A34B-D9F81597B3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48800" y="105011"/>
            <a:ext cx="406400" cy="406400"/>
          </a:xfrm>
          <a:prstGeom prst="rect">
            <a:avLst/>
          </a:prstGeom>
        </p:spPr>
      </p:pic>
    </p:spTree>
    <p:extLst>
      <p:ext uri="{BB962C8B-B14F-4D97-AF65-F5344CB8AC3E}">
        <p14:creationId xmlns:p14="http://schemas.microsoft.com/office/powerpoint/2010/main" val="2468828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EABCAE-3CE5-4909-BBAA-B4CE7CE9F800}"/>
              </a:ext>
            </a:extLst>
          </p:cNvPr>
          <p:cNvSpPr>
            <a:spLocks noGrp="1"/>
          </p:cNvSpPr>
          <p:nvPr>
            <p:ph idx="1"/>
          </p:nvPr>
        </p:nvSpPr>
        <p:spPr>
          <a:xfrm>
            <a:off x="96584" y="429768"/>
            <a:ext cx="11299220" cy="5727149"/>
          </a:xfrm>
        </p:spPr>
        <p:txBody>
          <a:bodyPr/>
          <a:lstStyle/>
          <a:p>
            <a:pPr marL="457200" lvl="1" indent="0">
              <a:buNone/>
            </a:pPr>
            <a:endParaRPr lang="en-GB" sz="800" dirty="0">
              <a:latin typeface="Calibri" panose="020F0502020204030204" pitchFamily="34" charset="0"/>
            </a:endParaRPr>
          </a:p>
          <a:p>
            <a:r>
              <a:rPr lang="en-GB" sz="1800" b="1" u="sng" dirty="0">
                <a:solidFill>
                  <a:srgbClr val="FF0000"/>
                </a:solidFill>
                <a:latin typeface="Calibri" panose="020F0502020204030204" pitchFamily="34" charset="0"/>
              </a:rPr>
              <a:t>TIP 5: Working on models</a:t>
            </a:r>
            <a:endParaRPr lang="en-GB" sz="1800" dirty="0">
              <a:solidFill>
                <a:srgbClr val="FF0000"/>
              </a:solidFill>
              <a:latin typeface="Calibri" panose="020F0502020204030204" pitchFamily="34" charset="0"/>
            </a:endParaRPr>
          </a:p>
          <a:p>
            <a:pPr marL="0" indent="0">
              <a:buNone/>
            </a:pPr>
            <a:r>
              <a:rPr lang="en-GB" sz="1800" b="0" dirty="0">
                <a:solidFill>
                  <a:schemeClr val="tx1"/>
                </a:solidFill>
                <a:latin typeface="Calibri" panose="020F0502020204030204" pitchFamily="34" charset="0"/>
              </a:rPr>
              <a:t>The EPA for Hair Professional requires working with 2 or 3  models, make sure those </a:t>
            </a:r>
          </a:p>
          <a:p>
            <a:pPr marL="0" indent="0">
              <a:buNone/>
            </a:pPr>
            <a:r>
              <a:rPr lang="en-GB" sz="1800" b="0" dirty="0">
                <a:solidFill>
                  <a:schemeClr val="tx1"/>
                </a:solidFill>
                <a:latin typeface="Calibri" panose="020F0502020204030204" pitchFamily="34" charset="0"/>
              </a:rPr>
              <a:t>models are going to give you the best opportunity to showcase your skills…..</a:t>
            </a:r>
          </a:p>
          <a:p>
            <a:r>
              <a:rPr lang="en-GB" sz="1800" b="0" dirty="0">
                <a:solidFill>
                  <a:schemeClr val="tx1"/>
                </a:solidFill>
                <a:latin typeface="Calibri" panose="020F0502020204030204" pitchFamily="34" charset="0"/>
              </a:rPr>
              <a:t>Don’t try something new on the day that you haven’t already practised and perfected.</a:t>
            </a:r>
          </a:p>
          <a:p>
            <a:r>
              <a:rPr lang="en-GB" sz="1800" b="0" dirty="0">
                <a:solidFill>
                  <a:schemeClr val="tx1"/>
                </a:solidFill>
                <a:latin typeface="Calibri" panose="020F0502020204030204" pitchFamily="34" charset="0"/>
              </a:rPr>
              <a:t>When working with models, check they are aware of the expectations and importance</a:t>
            </a:r>
          </a:p>
          <a:p>
            <a:r>
              <a:rPr lang="en-GB" sz="1800" b="0" dirty="0">
                <a:solidFill>
                  <a:schemeClr val="tx1"/>
                </a:solidFill>
                <a:latin typeface="Calibri" panose="020F0502020204030204" pitchFamily="34" charset="0"/>
              </a:rPr>
              <a:t>of this end point assessment.</a:t>
            </a:r>
          </a:p>
          <a:p>
            <a:pPr marL="0" indent="0">
              <a:buNone/>
            </a:pPr>
            <a:endParaRPr lang="en-GB" sz="800" b="1" dirty="0">
              <a:solidFill>
                <a:srgbClr val="FF0000"/>
              </a:solidFill>
              <a:latin typeface="Calibri" panose="020F0502020204030204" pitchFamily="34" charset="0"/>
              <a:ea typeface="Times New Roman" panose="02020603050405020304" pitchFamily="18" charset="0"/>
            </a:endParaRPr>
          </a:p>
          <a:p>
            <a:r>
              <a:rPr lang="en-GB" sz="2800" dirty="0">
                <a:solidFill>
                  <a:srgbClr val="FF0000"/>
                </a:solidFill>
                <a:latin typeface="Calibri" panose="020F0502020204030204" pitchFamily="34" charset="0"/>
              </a:rPr>
              <a:t>KEY!!!!</a:t>
            </a:r>
            <a:endParaRPr lang="en-GB" sz="1800" dirty="0">
              <a:latin typeface="Calibri" panose="020F0502020204030204" pitchFamily="34" charset="0"/>
            </a:endParaRPr>
          </a:p>
          <a:p>
            <a:r>
              <a:rPr lang="en-GB" sz="1800" dirty="0">
                <a:solidFill>
                  <a:srgbClr val="FF0000"/>
                </a:solidFill>
                <a:latin typeface="Calibri" panose="020F0502020204030204" pitchFamily="34" charset="0"/>
                <a:ea typeface="Times New Roman" panose="02020603050405020304" pitchFamily="18" charset="0"/>
              </a:rPr>
              <a:t>MUST</a:t>
            </a:r>
            <a:r>
              <a:rPr lang="en-GB" sz="1800" dirty="0">
                <a:solidFill>
                  <a:schemeClr val="tx1"/>
                </a:solidFill>
                <a:latin typeface="Calibri" panose="020F0502020204030204" pitchFamily="34" charset="0"/>
                <a:ea typeface="Times New Roman" panose="02020603050405020304" pitchFamily="18" charset="0"/>
              </a:rPr>
              <a:t> have reliable models, that will not let you down on the day and which meet the </a:t>
            </a:r>
          </a:p>
          <a:p>
            <a:r>
              <a:rPr lang="en-GB" sz="1800" dirty="0">
                <a:solidFill>
                  <a:srgbClr val="FF0000"/>
                </a:solidFill>
                <a:latin typeface="Calibri" panose="020F0502020204030204" pitchFamily="34" charset="0"/>
                <a:ea typeface="Times New Roman" panose="02020603050405020304" pitchFamily="18" charset="0"/>
              </a:rPr>
              <a:t>FULL </a:t>
            </a:r>
            <a:r>
              <a:rPr lang="en-GB" sz="1800" dirty="0">
                <a:solidFill>
                  <a:schemeClr val="tx1"/>
                </a:solidFill>
                <a:latin typeface="Calibri" panose="020F0502020204030204" pitchFamily="34" charset="0"/>
                <a:ea typeface="Times New Roman" panose="02020603050405020304" pitchFamily="18" charset="0"/>
              </a:rPr>
              <a:t>requirements of the EPA</a:t>
            </a:r>
          </a:p>
          <a:p>
            <a:pPr lvl="0"/>
            <a:r>
              <a:rPr lang="en-GB" sz="1800" dirty="0">
                <a:solidFill>
                  <a:schemeClr val="tx1"/>
                </a:solidFill>
                <a:highlight>
                  <a:srgbClr val="FFFF00"/>
                </a:highlight>
                <a:latin typeface="Calibri" panose="020F0502020204030204" pitchFamily="34" charset="0"/>
                <a:cs typeface="Calibri" panose="020F0502020204030204" pitchFamily="34" charset="0"/>
              </a:rPr>
              <a:t>Choice of models/clients </a:t>
            </a:r>
            <a:r>
              <a:rPr lang="en-GB" sz="1800" dirty="0">
                <a:solidFill>
                  <a:schemeClr val="tx1"/>
                </a:solidFill>
                <a:latin typeface="Calibri" panose="020F0502020204030204" pitchFamily="34" charset="0"/>
                <a:cs typeface="Calibri" panose="020F0502020204030204" pitchFamily="34" charset="0"/>
              </a:rPr>
              <a:t>– this is key for the apprentice to perform well on the day. </a:t>
            </a:r>
          </a:p>
          <a:p>
            <a:pPr lvl="0"/>
            <a:r>
              <a:rPr lang="en-GB" sz="1800" dirty="0">
                <a:solidFill>
                  <a:schemeClr val="tx1"/>
                </a:solidFill>
                <a:latin typeface="Calibri" panose="020F0502020204030204" pitchFamily="34" charset="0"/>
                <a:cs typeface="Calibri" panose="020F0502020204030204" pitchFamily="34" charset="0"/>
              </a:rPr>
              <a:t>The apprentice is allowed to choose their models, but the employer/provider needs to make</a:t>
            </a:r>
          </a:p>
          <a:p>
            <a:pPr lvl="0"/>
            <a:r>
              <a:rPr lang="en-GB" sz="1800" dirty="0">
                <a:solidFill>
                  <a:schemeClr val="tx1"/>
                </a:solidFill>
                <a:latin typeface="Calibri" panose="020F0502020204030204" pitchFamily="34" charset="0"/>
                <a:cs typeface="Calibri" panose="020F0502020204030204" pitchFamily="34" charset="0"/>
              </a:rPr>
              <a:t>sure that the chosen models are going to give the apprentice the best opportunity to showcase their skills.  </a:t>
            </a:r>
            <a:endParaRPr lang="en-US" sz="1800" dirty="0">
              <a:solidFill>
                <a:schemeClr val="tx1"/>
              </a:solidFill>
              <a:latin typeface="Calibri" panose="020F0502020204030204" pitchFamily="34" charset="0"/>
              <a:cs typeface="Calibri" panose="020F0502020204030204" pitchFamily="34" charset="0"/>
            </a:endParaRPr>
          </a:p>
          <a:p>
            <a:endParaRPr lang="en-GB" dirty="0"/>
          </a:p>
        </p:txBody>
      </p:sp>
      <p:sp>
        <p:nvSpPr>
          <p:cNvPr id="4" name="Title 1">
            <a:extLst>
              <a:ext uri="{FF2B5EF4-FFF2-40B4-BE49-F238E27FC236}">
                <a16:creationId xmlns:a16="http://schemas.microsoft.com/office/drawing/2014/main" id="{55AF5464-63DE-47D6-A5E0-6989A16B4A7A}"/>
              </a:ext>
            </a:extLst>
          </p:cNvPr>
          <p:cNvSpPr>
            <a:spLocks noGrp="1"/>
          </p:cNvSpPr>
          <p:nvPr>
            <p:ph type="title"/>
          </p:nvPr>
        </p:nvSpPr>
        <p:spPr>
          <a:xfrm>
            <a:off x="0" y="0"/>
            <a:ext cx="9083040" cy="737658"/>
          </a:xfrm>
        </p:spPr>
        <p:txBody>
          <a:bodyPr/>
          <a:lstStyle/>
          <a:p>
            <a:r>
              <a:rPr lang="en-GB" sz="2400" dirty="0"/>
              <a:t>  Getting ready to SHINE like a STAR…. Continued </a:t>
            </a:r>
          </a:p>
        </p:txBody>
      </p:sp>
      <p:sp>
        <p:nvSpPr>
          <p:cNvPr id="6" name="Date Placeholder 5">
            <a:extLst>
              <a:ext uri="{FF2B5EF4-FFF2-40B4-BE49-F238E27FC236}">
                <a16:creationId xmlns:a16="http://schemas.microsoft.com/office/drawing/2014/main" id="{5EBCD946-587A-4354-8724-928E281F9C34}"/>
              </a:ext>
            </a:extLst>
          </p:cNvPr>
          <p:cNvSpPr>
            <a:spLocks noGrp="1"/>
          </p:cNvSpPr>
          <p:nvPr>
            <p:ph type="dt" sz="half" idx="10"/>
          </p:nvPr>
        </p:nvSpPr>
        <p:spPr/>
        <p:txBody>
          <a:bodyPr/>
          <a:lstStyle/>
          <a:p>
            <a:fld id="{BC107147-166A-4E69-88B5-0F80985F8D02}" type="datetime4">
              <a:rPr lang="en-GB" smtClean="0"/>
              <a:t>18 June 2019</a:t>
            </a:fld>
            <a:endParaRPr lang="en-GB" dirty="0"/>
          </a:p>
        </p:txBody>
      </p:sp>
      <p:sp>
        <p:nvSpPr>
          <p:cNvPr id="7" name="Footer Placeholder 6">
            <a:extLst>
              <a:ext uri="{FF2B5EF4-FFF2-40B4-BE49-F238E27FC236}">
                <a16:creationId xmlns:a16="http://schemas.microsoft.com/office/drawing/2014/main" id="{C38A643E-E1F9-4CF9-B205-143CC779FD93}"/>
              </a:ext>
            </a:extLst>
          </p:cNvPr>
          <p:cNvSpPr>
            <a:spLocks noGrp="1"/>
          </p:cNvSpPr>
          <p:nvPr>
            <p:ph type="ftr" sz="quarter" idx="11"/>
          </p:nvPr>
        </p:nvSpPr>
        <p:spPr/>
        <p:txBody>
          <a:bodyPr/>
          <a:lstStyle/>
          <a:p>
            <a:r>
              <a:rPr lang="en-GB"/>
              <a:t>Are you ready for EPA</a:t>
            </a:r>
            <a:endParaRPr lang="en-GB" dirty="0"/>
          </a:p>
        </p:txBody>
      </p:sp>
      <p:sp>
        <p:nvSpPr>
          <p:cNvPr id="8" name="Slide Number Placeholder 7">
            <a:extLst>
              <a:ext uri="{FF2B5EF4-FFF2-40B4-BE49-F238E27FC236}">
                <a16:creationId xmlns:a16="http://schemas.microsoft.com/office/drawing/2014/main" id="{6E659C4D-35AA-4B45-982B-67570CA2C464}"/>
              </a:ext>
            </a:extLst>
          </p:cNvPr>
          <p:cNvSpPr>
            <a:spLocks noGrp="1"/>
          </p:cNvSpPr>
          <p:nvPr>
            <p:ph type="sldNum" sz="quarter" idx="12"/>
          </p:nvPr>
        </p:nvSpPr>
        <p:spPr/>
        <p:txBody>
          <a:bodyPr/>
          <a:lstStyle/>
          <a:p>
            <a:fld id="{BFEB8C6D-5A13-4B6E-8B47-443F7CF06CA1}" type="slidenum">
              <a:rPr lang="en-GB" smtClean="0"/>
              <a:pPr/>
              <a:t>26</a:t>
            </a:fld>
            <a:endParaRPr lang="en-GB" dirty="0"/>
          </a:p>
        </p:txBody>
      </p:sp>
      <p:pic>
        <p:nvPicPr>
          <p:cNvPr id="2" name="Recorded Sound">
            <a:hlinkClick r:id="" action="ppaction://media"/>
            <a:extLst>
              <a:ext uri="{FF2B5EF4-FFF2-40B4-BE49-F238E27FC236}">
                <a16:creationId xmlns:a16="http://schemas.microsoft.com/office/drawing/2014/main" id="{53BF3035-CA03-4535-AA62-A3AD4AE575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0462" y="13160"/>
            <a:ext cx="406400" cy="406400"/>
          </a:xfrm>
          <a:prstGeom prst="rect">
            <a:avLst/>
          </a:prstGeom>
        </p:spPr>
      </p:pic>
    </p:spTree>
    <p:extLst>
      <p:ext uri="{BB962C8B-B14F-4D97-AF65-F5344CB8AC3E}">
        <p14:creationId xmlns:p14="http://schemas.microsoft.com/office/powerpoint/2010/main" val="951550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516585"/>
            <a:ext cx="11160125" cy="1118423"/>
          </a:xfrm>
        </p:spPr>
        <p:txBody>
          <a:bodyPr>
            <a:normAutofit/>
          </a:bodyPr>
          <a:lstStyle/>
          <a:p>
            <a:r>
              <a:rPr lang="en-GB" sz="3200" b="0" dirty="0">
                <a:solidFill>
                  <a:srgbClr val="FF0000"/>
                </a:solidFill>
              </a:rPr>
              <a:t>Support resources……..</a:t>
            </a:r>
          </a:p>
        </p:txBody>
      </p:sp>
      <p:pic>
        <p:nvPicPr>
          <p:cNvPr id="5" name="Picture 4"/>
          <p:cNvPicPr>
            <a:picLocks noChangeAspect="1"/>
          </p:cNvPicPr>
          <p:nvPr/>
        </p:nvPicPr>
        <p:blipFill>
          <a:blip r:embed="rId5"/>
          <a:stretch>
            <a:fillRect/>
          </a:stretch>
        </p:blipFill>
        <p:spPr>
          <a:xfrm>
            <a:off x="176585" y="2857142"/>
            <a:ext cx="9193220" cy="2946039"/>
          </a:xfrm>
          <a:prstGeom prst="rect">
            <a:avLst/>
          </a:prstGeom>
        </p:spPr>
      </p:pic>
      <p:sp>
        <p:nvSpPr>
          <p:cNvPr id="3" name="Rectangle 2">
            <a:extLst>
              <a:ext uri="{FF2B5EF4-FFF2-40B4-BE49-F238E27FC236}">
                <a16:creationId xmlns:a16="http://schemas.microsoft.com/office/drawing/2014/main" id="{28748BCF-04FE-4D58-B1B8-EB94373B7641}"/>
              </a:ext>
            </a:extLst>
          </p:cNvPr>
          <p:cNvSpPr/>
          <p:nvPr/>
        </p:nvSpPr>
        <p:spPr>
          <a:xfrm>
            <a:off x="176585" y="1023924"/>
            <a:ext cx="8336479" cy="2308324"/>
          </a:xfrm>
          <a:prstGeom prst="rect">
            <a:avLst/>
          </a:prstGeom>
        </p:spPr>
        <p:txBody>
          <a:bodyPr wrap="square">
            <a:spAutoFit/>
          </a:bodyPr>
          <a:lstStyle/>
          <a:p>
            <a:r>
              <a:rPr lang="en-US" dirty="0"/>
              <a:t>Our experience delivering the new EPA service has shown that apprentices can have the competence to pass assessment but lack the confidence to show it. Preparation is key to overcoming this.</a:t>
            </a:r>
          </a:p>
          <a:p>
            <a:r>
              <a:rPr lang="en-US" dirty="0">
                <a:latin typeface="Avenir Light"/>
                <a:ea typeface="Calibri" panose="020F0502020204030204" pitchFamily="34" charset="0"/>
                <a:cs typeface="Times New Roman" panose="02020603050405020304" pitchFamily="18" charset="0"/>
                <a:hlinkClick r:id="rId6"/>
              </a:rPr>
              <a:t>https://www.cityandguilds.com/qualifications-and-apprenticeships/hairdressing/hairdressing/7002-diplomas-for-the-hair-professionalshairdressing-and-barbering#tab=information</a:t>
            </a:r>
            <a:endParaRPr lang="en-US" dirty="0">
              <a:latin typeface="Avenir Light"/>
              <a:ea typeface="Calibri" panose="020F0502020204030204" pitchFamily="34" charset="0"/>
              <a:cs typeface="Times New Roman" panose="02020603050405020304" pitchFamily="18" charset="0"/>
            </a:endParaRPr>
          </a:p>
          <a:p>
            <a:endParaRPr lang="en-US" dirty="0">
              <a:latin typeface="Avenir Light"/>
              <a:ea typeface="Calibri" panose="020F0502020204030204" pitchFamily="34" charset="0"/>
              <a:cs typeface="Times New Roman" panose="02020603050405020304" pitchFamily="18" charset="0"/>
            </a:endParaRPr>
          </a:p>
          <a:p>
            <a:endParaRPr lang="en-GB" dirty="0">
              <a:latin typeface="Avenir Light"/>
              <a:ea typeface="Calibri" panose="020F0502020204030204" pitchFamily="34" charset="0"/>
              <a:cs typeface="Times New Roman" panose="02020603050405020304" pitchFamily="18" charset="0"/>
            </a:endParaRPr>
          </a:p>
        </p:txBody>
      </p:sp>
      <p:sp>
        <p:nvSpPr>
          <p:cNvPr id="7" name="Date Placeholder 6">
            <a:extLst>
              <a:ext uri="{FF2B5EF4-FFF2-40B4-BE49-F238E27FC236}">
                <a16:creationId xmlns:a16="http://schemas.microsoft.com/office/drawing/2014/main" id="{DAD2A930-4E4F-4149-BBD5-308026A596AF}"/>
              </a:ext>
            </a:extLst>
          </p:cNvPr>
          <p:cNvSpPr>
            <a:spLocks noGrp="1"/>
          </p:cNvSpPr>
          <p:nvPr>
            <p:ph type="dt" sz="half" idx="10"/>
          </p:nvPr>
        </p:nvSpPr>
        <p:spPr/>
        <p:txBody>
          <a:bodyPr/>
          <a:lstStyle/>
          <a:p>
            <a:fld id="{70D2A1CC-35E6-4ABB-B3D3-929AFE88CC8F}" type="datetime4">
              <a:rPr lang="en-GB" smtClean="0"/>
              <a:t>18 June 2019</a:t>
            </a:fld>
            <a:endParaRPr lang="en-GB" dirty="0"/>
          </a:p>
        </p:txBody>
      </p:sp>
      <p:sp>
        <p:nvSpPr>
          <p:cNvPr id="8" name="Footer Placeholder 7">
            <a:extLst>
              <a:ext uri="{FF2B5EF4-FFF2-40B4-BE49-F238E27FC236}">
                <a16:creationId xmlns:a16="http://schemas.microsoft.com/office/drawing/2014/main" id="{9E95CE7A-D65E-403F-9D79-885699F5902A}"/>
              </a:ext>
            </a:extLst>
          </p:cNvPr>
          <p:cNvSpPr>
            <a:spLocks noGrp="1"/>
          </p:cNvSpPr>
          <p:nvPr>
            <p:ph type="ftr" sz="quarter" idx="11"/>
          </p:nvPr>
        </p:nvSpPr>
        <p:spPr/>
        <p:txBody>
          <a:bodyPr/>
          <a:lstStyle/>
          <a:p>
            <a:r>
              <a:rPr lang="en-GB"/>
              <a:t>Are you ready for EPA</a:t>
            </a:r>
            <a:endParaRPr lang="en-GB" dirty="0"/>
          </a:p>
        </p:txBody>
      </p:sp>
      <p:sp>
        <p:nvSpPr>
          <p:cNvPr id="9" name="Slide Number Placeholder 8">
            <a:extLst>
              <a:ext uri="{FF2B5EF4-FFF2-40B4-BE49-F238E27FC236}">
                <a16:creationId xmlns:a16="http://schemas.microsoft.com/office/drawing/2014/main" id="{DF3D5C7A-2FB5-411A-A3C0-111D3FE0CFFF}"/>
              </a:ext>
            </a:extLst>
          </p:cNvPr>
          <p:cNvSpPr>
            <a:spLocks noGrp="1"/>
          </p:cNvSpPr>
          <p:nvPr>
            <p:ph type="sldNum" sz="quarter" idx="12"/>
          </p:nvPr>
        </p:nvSpPr>
        <p:spPr/>
        <p:txBody>
          <a:bodyPr/>
          <a:lstStyle/>
          <a:p>
            <a:fld id="{BFEB8C6D-5A13-4B6E-8B47-443F7CF06CA1}" type="slidenum">
              <a:rPr lang="en-GB" smtClean="0"/>
              <a:pPr/>
              <a:t>27</a:t>
            </a:fld>
            <a:endParaRPr lang="en-GB" dirty="0"/>
          </a:p>
        </p:txBody>
      </p:sp>
      <p:pic>
        <p:nvPicPr>
          <p:cNvPr id="4" name="Recorded Sound">
            <a:hlinkClick r:id="" action="ppaction://media"/>
            <a:extLst>
              <a:ext uri="{FF2B5EF4-FFF2-40B4-BE49-F238E27FC236}">
                <a16:creationId xmlns:a16="http://schemas.microsoft.com/office/drawing/2014/main" id="{CC4D119E-10A8-47A1-BA63-6FB23E224A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64862" y="499654"/>
            <a:ext cx="406400" cy="406400"/>
          </a:xfrm>
          <a:prstGeom prst="rect">
            <a:avLst/>
          </a:prstGeom>
        </p:spPr>
      </p:pic>
    </p:spTree>
    <p:extLst>
      <p:ext uri="{BB962C8B-B14F-4D97-AF65-F5344CB8AC3E}">
        <p14:creationId xmlns:p14="http://schemas.microsoft.com/office/powerpoint/2010/main" val="9839806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9092271" y="1164389"/>
            <a:ext cx="3324389" cy="292388"/>
          </a:xfrm>
          <a:prstGeom prst="rect">
            <a:avLst/>
          </a:prstGeom>
          <a:noFill/>
          <a:ln w="25400">
            <a:noFill/>
          </a:ln>
          <a:effectLst/>
        </p:spPr>
        <p:txBody>
          <a:bodyPr wrap="square" rtlCol="0">
            <a:spAutoFit/>
          </a:bodyPr>
          <a:lstStyle/>
          <a:p>
            <a:pPr algn="ctr"/>
            <a:r>
              <a:rPr lang="en-GB" sz="1300" kern="1100" spc="100">
                <a:solidFill>
                  <a:srgbClr val="FFFFFF">
                    <a:lumMod val="75000"/>
                  </a:srgbClr>
                </a:solidFill>
                <a:latin typeface="Arial Black"/>
                <a:cs typeface="Arial"/>
              </a:rPr>
              <a:t>END-POINT ASSESSMENT</a:t>
            </a:r>
          </a:p>
        </p:txBody>
      </p:sp>
      <p:sp>
        <p:nvSpPr>
          <p:cNvPr id="58" name="TextBox 57"/>
          <p:cNvSpPr txBox="1"/>
          <p:nvPr/>
        </p:nvSpPr>
        <p:spPr>
          <a:xfrm>
            <a:off x="1245739" y="5508529"/>
            <a:ext cx="2962962" cy="430887"/>
          </a:xfrm>
          <a:prstGeom prst="rect">
            <a:avLst/>
          </a:prstGeom>
          <a:noFill/>
          <a:ln w="25400">
            <a:noFill/>
          </a:ln>
          <a:effectLst/>
        </p:spPr>
        <p:txBody>
          <a:bodyPr wrap="square" rtlCol="0">
            <a:spAutoFit/>
          </a:bodyPr>
          <a:lstStyle/>
          <a:p>
            <a:r>
              <a:rPr lang="en-GB" sz="1100" kern="1100" spc="100">
                <a:solidFill>
                  <a:srgbClr val="FFFFFF">
                    <a:lumMod val="75000"/>
                  </a:srgbClr>
                </a:solidFill>
                <a:latin typeface="Arial Black"/>
                <a:cs typeface="Arial"/>
              </a:rPr>
              <a:t>ACHIEVE ANY TIME BEFORE END-POINT ASSSESSMENT…</a:t>
            </a:r>
          </a:p>
        </p:txBody>
      </p:sp>
      <p:cxnSp>
        <p:nvCxnSpPr>
          <p:cNvPr id="59" name="Straight Connector 58"/>
          <p:cNvCxnSpPr/>
          <p:nvPr/>
        </p:nvCxnSpPr>
        <p:spPr bwMode="auto">
          <a:xfrm rot="16200000" flipV="1">
            <a:off x="4639721" y="3824470"/>
            <a:ext cx="5760000" cy="14569"/>
          </a:xfrm>
          <a:prstGeom prst="line">
            <a:avLst/>
          </a:prstGeom>
          <a:noFill/>
          <a:ln w="38100" cap="flat" cmpd="sng" algn="ctr">
            <a:solidFill>
              <a:srgbClr val="FFFFFF">
                <a:lumMod val="85000"/>
              </a:srgbClr>
            </a:solidFill>
            <a:prstDash val="sysDash"/>
            <a:headEnd type="none" w="med" len="med"/>
            <a:tailEnd type="none" w="med" len="med"/>
          </a:ln>
          <a:effectLst/>
        </p:spPr>
      </p:cxnSp>
      <p:pic>
        <p:nvPicPr>
          <p:cNvPr id="60" name="Picture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3526" y="2486472"/>
            <a:ext cx="409176" cy="1680939"/>
          </a:xfrm>
          <a:prstGeom prst="rect">
            <a:avLst/>
          </a:prstGeom>
        </p:spPr>
      </p:pic>
      <p:sp>
        <p:nvSpPr>
          <p:cNvPr id="61" name="TextBox 60"/>
          <p:cNvSpPr txBox="1"/>
          <p:nvPr/>
        </p:nvSpPr>
        <p:spPr>
          <a:xfrm>
            <a:off x="737495" y="1205110"/>
            <a:ext cx="3979450" cy="292388"/>
          </a:xfrm>
          <a:prstGeom prst="rect">
            <a:avLst/>
          </a:prstGeom>
          <a:noFill/>
          <a:ln w="25400">
            <a:noFill/>
          </a:ln>
          <a:effectLst/>
        </p:spPr>
        <p:txBody>
          <a:bodyPr wrap="square" rtlCol="0">
            <a:spAutoFit/>
          </a:bodyPr>
          <a:lstStyle/>
          <a:p>
            <a:pPr algn="ctr"/>
            <a:r>
              <a:rPr lang="en-GB" sz="1300" kern="1100" spc="100">
                <a:solidFill>
                  <a:srgbClr val="FFFFFF">
                    <a:lumMod val="75000"/>
                  </a:srgbClr>
                </a:solidFill>
                <a:latin typeface="Arial Black"/>
                <a:cs typeface="Arial"/>
              </a:rPr>
              <a:t>ON PROGRAMME ASSESSMENT</a:t>
            </a:r>
          </a:p>
        </p:txBody>
      </p:sp>
      <p:cxnSp>
        <p:nvCxnSpPr>
          <p:cNvPr id="65" name="Straight Connector 64"/>
          <p:cNvCxnSpPr/>
          <p:nvPr/>
        </p:nvCxnSpPr>
        <p:spPr bwMode="auto">
          <a:xfrm flipH="1">
            <a:off x="1427265" y="4798244"/>
            <a:ext cx="4350937" cy="6960"/>
          </a:xfrm>
          <a:prstGeom prst="line">
            <a:avLst/>
          </a:prstGeom>
          <a:ln w="38100">
            <a:solidFill>
              <a:schemeClr val="bg1">
                <a:lumMod val="85000"/>
              </a:schemeClr>
            </a:solidFill>
            <a:prstDash val="sysDash"/>
            <a:headEnd type="none" w="med" len="med"/>
            <a:tailEnd type="none" w="med" len="med"/>
          </a:ln>
          <a:effectLst/>
        </p:spPr>
        <p:style>
          <a:lnRef idx="3">
            <a:schemeClr val="accent4"/>
          </a:lnRef>
          <a:fillRef idx="0">
            <a:schemeClr val="accent4"/>
          </a:fillRef>
          <a:effectRef idx="2">
            <a:schemeClr val="accent4"/>
          </a:effectRef>
          <a:fontRef idx="minor">
            <a:schemeClr val="tx1"/>
          </a:fontRef>
        </p:style>
      </p:cxnSp>
      <p:pic>
        <p:nvPicPr>
          <p:cNvPr id="34" name="Picture 33"/>
          <p:cNvPicPr>
            <a:picLocks noChangeAspect="1"/>
          </p:cNvPicPr>
          <p:nvPr/>
        </p:nvPicPr>
        <p:blipFill>
          <a:blip r:embed="rId6"/>
          <a:stretch>
            <a:fillRect/>
          </a:stretch>
        </p:blipFill>
        <p:spPr>
          <a:xfrm>
            <a:off x="5354576" y="5091495"/>
            <a:ext cx="1249788" cy="1255885"/>
          </a:xfrm>
          <a:prstGeom prst="rect">
            <a:avLst/>
          </a:prstGeom>
        </p:spPr>
      </p:pic>
      <p:sp>
        <p:nvSpPr>
          <p:cNvPr id="42" name="TextBox 41"/>
          <p:cNvSpPr txBox="1"/>
          <p:nvPr/>
        </p:nvSpPr>
        <p:spPr>
          <a:xfrm>
            <a:off x="6822143" y="1164389"/>
            <a:ext cx="3324389" cy="292388"/>
          </a:xfrm>
          <a:prstGeom prst="rect">
            <a:avLst/>
          </a:prstGeom>
          <a:noFill/>
          <a:ln w="25400">
            <a:noFill/>
          </a:ln>
          <a:effectLst/>
        </p:spPr>
        <p:txBody>
          <a:bodyPr wrap="square" rtlCol="0">
            <a:spAutoFit/>
          </a:bodyPr>
          <a:lstStyle/>
          <a:p>
            <a:pPr algn="ctr"/>
            <a:r>
              <a:rPr lang="en-GB" sz="1300" kern="1100" spc="100">
                <a:solidFill>
                  <a:srgbClr val="FFFFFF">
                    <a:lumMod val="75000"/>
                  </a:srgbClr>
                </a:solidFill>
                <a:latin typeface="Arial Black"/>
                <a:cs typeface="Arial"/>
              </a:rPr>
              <a:t>QUALIFICATION</a:t>
            </a: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9350" y="1834854"/>
            <a:ext cx="1285309" cy="1285309"/>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80873" y="1858383"/>
            <a:ext cx="1265580" cy="1265580"/>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8154" y="1848981"/>
            <a:ext cx="1274982" cy="1274982"/>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8310" y="3210743"/>
            <a:ext cx="1318306" cy="1318306"/>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49349" y="3221860"/>
            <a:ext cx="1285309" cy="1285309"/>
          </a:xfrm>
          <a:prstGeom prst="rect">
            <a:avLst/>
          </a:prstGeom>
        </p:spPr>
      </p:pic>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957478" y="3221860"/>
            <a:ext cx="1307189" cy="1307189"/>
          </a:xfrm>
          <a:prstGeom prst="rect">
            <a:avLst/>
          </a:prstGeom>
        </p:spPr>
      </p:pic>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92667" y="2712666"/>
            <a:ext cx="1269130" cy="1269130"/>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46533" y="3635495"/>
            <a:ext cx="1318890" cy="1318890"/>
          </a:xfrm>
          <a:prstGeom prst="rect">
            <a:avLst/>
          </a:prstGeom>
        </p:spPr>
      </p:pic>
      <p:pic>
        <p:nvPicPr>
          <p:cNvPr id="23" name="Picture 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146533" y="2136476"/>
            <a:ext cx="1260704" cy="1260704"/>
          </a:xfrm>
          <a:prstGeom prst="rect">
            <a:avLst/>
          </a:prstGeom>
        </p:spPr>
      </p:pic>
      <p:sp>
        <p:nvSpPr>
          <p:cNvPr id="24" name="TextBox 23"/>
          <p:cNvSpPr txBox="1"/>
          <p:nvPr/>
        </p:nvSpPr>
        <p:spPr>
          <a:xfrm>
            <a:off x="-254819" y="54690"/>
            <a:ext cx="8424594" cy="369332"/>
          </a:xfrm>
          <a:prstGeom prst="rect">
            <a:avLst/>
          </a:prstGeom>
          <a:noFill/>
        </p:spPr>
        <p:txBody>
          <a:bodyPr wrap="square" rtlCol="0">
            <a:spAutoFit/>
          </a:bodyPr>
          <a:lstStyle/>
          <a:p>
            <a:pPr algn="ctr"/>
            <a:r>
              <a:rPr lang="en-GB" b="1" dirty="0"/>
              <a:t>Hair Professional (Barbering) Digital Credential Framework</a:t>
            </a:r>
          </a:p>
        </p:txBody>
      </p:sp>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55775" y="3546379"/>
            <a:ext cx="1545115" cy="1545115"/>
          </a:xfrm>
          <a:prstGeom prst="rect">
            <a:avLst/>
          </a:prstGeom>
        </p:spPr>
      </p:pic>
      <p:pic>
        <p:nvPicPr>
          <p:cNvPr id="21" name="Picture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49695" y="5097951"/>
            <a:ext cx="1242971" cy="1242971"/>
          </a:xfrm>
          <a:prstGeom prst="rect">
            <a:avLst/>
          </a:prstGeom>
        </p:spPr>
      </p:pic>
      <p:sp>
        <p:nvSpPr>
          <p:cNvPr id="25" name="Rectangle 24">
            <a:extLst>
              <a:ext uri="{FF2B5EF4-FFF2-40B4-BE49-F238E27FC236}">
                <a16:creationId xmlns:a16="http://schemas.microsoft.com/office/drawing/2014/main" id="{5CC3ED23-1916-4E79-A4CC-4F33A65E6118}"/>
              </a:ext>
            </a:extLst>
          </p:cNvPr>
          <p:cNvSpPr/>
          <p:nvPr/>
        </p:nvSpPr>
        <p:spPr>
          <a:xfrm>
            <a:off x="922888" y="649508"/>
            <a:ext cx="3236784" cy="646331"/>
          </a:xfrm>
          <a:prstGeom prst="rect">
            <a:avLst/>
          </a:prstGeom>
        </p:spPr>
        <p:txBody>
          <a:bodyPr wrap="none">
            <a:spAutoFit/>
          </a:bodyPr>
          <a:lstStyle/>
          <a:p>
            <a:r>
              <a:rPr lang="en-GB" dirty="0">
                <a:hlinkClick r:id="rId18"/>
              </a:rPr>
              <a:t>https://youtu.be/eavOxoIO3v0</a:t>
            </a:r>
            <a:endParaRPr lang="en-GB" dirty="0"/>
          </a:p>
          <a:p>
            <a:endParaRPr lang="en-GB" dirty="0"/>
          </a:p>
        </p:txBody>
      </p:sp>
      <p:pic>
        <p:nvPicPr>
          <p:cNvPr id="7" name="Recorded Sound">
            <a:hlinkClick r:id="" action="ppaction://media"/>
            <a:extLst>
              <a:ext uri="{FF2B5EF4-FFF2-40B4-BE49-F238E27FC236}">
                <a16:creationId xmlns:a16="http://schemas.microsoft.com/office/drawing/2014/main" id="{66B62634-CD28-4CF2-B31F-BA911C7E012C}"/>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7527006" y="78288"/>
            <a:ext cx="406400" cy="406400"/>
          </a:xfrm>
          <a:prstGeom prst="rect">
            <a:avLst/>
          </a:prstGeom>
        </p:spPr>
      </p:pic>
    </p:spTree>
    <p:extLst>
      <p:ext uri="{BB962C8B-B14F-4D97-AF65-F5344CB8AC3E}">
        <p14:creationId xmlns:p14="http://schemas.microsoft.com/office/powerpoint/2010/main" val="3165500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EA75D-B5AD-4505-9480-6080514E6F58}"/>
              </a:ext>
            </a:extLst>
          </p:cNvPr>
          <p:cNvSpPr>
            <a:spLocks noGrp="1"/>
          </p:cNvSpPr>
          <p:nvPr>
            <p:ph type="title"/>
          </p:nvPr>
        </p:nvSpPr>
        <p:spPr>
          <a:xfrm>
            <a:off x="155376" y="495349"/>
            <a:ext cx="9623817" cy="714375"/>
          </a:xfrm>
        </p:spPr>
        <p:txBody>
          <a:bodyPr/>
          <a:lstStyle/>
          <a:p>
            <a:r>
              <a:rPr lang="en-GB" dirty="0"/>
              <a:t>Technical Questions </a:t>
            </a:r>
          </a:p>
        </p:txBody>
      </p:sp>
      <p:sp>
        <p:nvSpPr>
          <p:cNvPr id="3" name="Content Placeholder 2">
            <a:extLst>
              <a:ext uri="{FF2B5EF4-FFF2-40B4-BE49-F238E27FC236}">
                <a16:creationId xmlns:a16="http://schemas.microsoft.com/office/drawing/2014/main" id="{5D777EAB-3147-4A49-8F82-CCE2811BFBDA}"/>
              </a:ext>
            </a:extLst>
          </p:cNvPr>
          <p:cNvSpPr>
            <a:spLocks noGrp="1"/>
          </p:cNvSpPr>
          <p:nvPr>
            <p:ph idx="1"/>
          </p:nvPr>
        </p:nvSpPr>
        <p:spPr>
          <a:xfrm>
            <a:off x="288000" y="1421654"/>
            <a:ext cx="8388330" cy="4152240"/>
          </a:xfrm>
        </p:spPr>
        <p:txBody>
          <a:bodyPr>
            <a:normAutofit fontScale="85000" lnSpcReduction="10000"/>
          </a:bodyPr>
          <a:lstStyle/>
          <a:p>
            <a:r>
              <a:rPr lang="en-GB" dirty="0">
                <a:solidFill>
                  <a:schemeClr val="tx1"/>
                </a:solidFill>
              </a:rPr>
              <a:t>What is a lightener?</a:t>
            </a:r>
          </a:p>
          <a:p>
            <a:r>
              <a:rPr lang="en-GB" dirty="0"/>
              <a:t>A Bleach </a:t>
            </a:r>
          </a:p>
          <a:p>
            <a:r>
              <a:rPr lang="en-GB" dirty="0">
                <a:solidFill>
                  <a:schemeClr val="tx1"/>
                </a:solidFill>
              </a:rPr>
              <a:t>Do I have to use a lightener during the colouring service?</a:t>
            </a:r>
          </a:p>
          <a:p>
            <a:r>
              <a:rPr lang="en-GB" dirty="0"/>
              <a:t>No - the IEPA will observe a colouring and or lightening technique. </a:t>
            </a:r>
          </a:p>
          <a:p>
            <a:r>
              <a:rPr lang="en-GB" dirty="0"/>
              <a:t>The colour and or lightening techniques must change depth &amp; tone and must show that you have:</a:t>
            </a:r>
          </a:p>
          <a:p>
            <a:r>
              <a:rPr lang="en-GB" dirty="0"/>
              <a:t>used a minimum of two types of products</a:t>
            </a:r>
          </a:p>
          <a:p>
            <a:r>
              <a:rPr lang="en-GB" dirty="0"/>
              <a:t>semi-permanent</a:t>
            </a:r>
          </a:p>
          <a:p>
            <a:r>
              <a:rPr lang="en-GB" dirty="0"/>
              <a:t>quasi-permanent</a:t>
            </a:r>
          </a:p>
          <a:p>
            <a:r>
              <a:rPr lang="en-GB" dirty="0"/>
              <a:t>permanent</a:t>
            </a:r>
          </a:p>
          <a:p>
            <a:r>
              <a:rPr lang="en-GB" dirty="0"/>
              <a:t>lighteners</a:t>
            </a:r>
          </a:p>
          <a:p>
            <a:r>
              <a:rPr lang="en-GB" dirty="0"/>
              <a:t>toners</a:t>
            </a:r>
          </a:p>
          <a:p>
            <a:r>
              <a:rPr lang="en-GB" dirty="0">
                <a:solidFill>
                  <a:schemeClr val="tx1"/>
                </a:solidFill>
              </a:rPr>
              <a:t>Breaks?</a:t>
            </a:r>
          </a:p>
          <a:p>
            <a:r>
              <a:rPr lang="en-GB" dirty="0"/>
              <a:t>The clock stops when learners take breaks, it is up to the apprentice to decide on their breaks.  </a:t>
            </a:r>
          </a:p>
          <a:p>
            <a:endParaRPr lang="en-GB" dirty="0">
              <a:solidFill>
                <a:schemeClr val="tx1"/>
              </a:solidFill>
            </a:endParaRPr>
          </a:p>
          <a:p>
            <a:endParaRPr lang="en-GB" dirty="0">
              <a:solidFill>
                <a:schemeClr val="tx1"/>
              </a:solidFill>
            </a:endParaRP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sp>
        <p:nvSpPr>
          <p:cNvPr id="4" name="Date Placeholder 3">
            <a:extLst>
              <a:ext uri="{FF2B5EF4-FFF2-40B4-BE49-F238E27FC236}">
                <a16:creationId xmlns:a16="http://schemas.microsoft.com/office/drawing/2014/main" id="{EB210C12-C323-4F33-9D91-7CE1D7FACC21}"/>
              </a:ext>
            </a:extLst>
          </p:cNvPr>
          <p:cNvSpPr>
            <a:spLocks noGrp="1"/>
          </p:cNvSpPr>
          <p:nvPr>
            <p:ph type="dt" sz="half" idx="10"/>
          </p:nvPr>
        </p:nvSpPr>
        <p:spPr/>
        <p:txBody>
          <a:bodyPr/>
          <a:lstStyle/>
          <a:p>
            <a:fld id="{2DC53E04-C4B5-43FB-BC03-8EECBF1522E2}" type="datetime4">
              <a:rPr lang="en-GB" smtClean="0"/>
              <a:t>18 June 2019</a:t>
            </a:fld>
            <a:endParaRPr lang="en-GB" dirty="0"/>
          </a:p>
        </p:txBody>
      </p:sp>
      <p:sp>
        <p:nvSpPr>
          <p:cNvPr id="5" name="Footer Placeholder 4">
            <a:extLst>
              <a:ext uri="{FF2B5EF4-FFF2-40B4-BE49-F238E27FC236}">
                <a16:creationId xmlns:a16="http://schemas.microsoft.com/office/drawing/2014/main" id="{C76AB30B-6DC6-4F96-8446-7AB38D7CB68A}"/>
              </a:ext>
            </a:extLst>
          </p:cNvPr>
          <p:cNvSpPr>
            <a:spLocks noGrp="1"/>
          </p:cNvSpPr>
          <p:nvPr>
            <p:ph type="ftr" sz="quarter" idx="11"/>
          </p:nvPr>
        </p:nvSpPr>
        <p:spPr/>
        <p:txBody>
          <a:bodyPr/>
          <a:lstStyle/>
          <a:p>
            <a:r>
              <a:rPr lang="en-GB"/>
              <a:t>Are you ready for EPA</a:t>
            </a:r>
            <a:endParaRPr lang="en-GB" dirty="0"/>
          </a:p>
        </p:txBody>
      </p:sp>
      <p:sp>
        <p:nvSpPr>
          <p:cNvPr id="6" name="Slide Number Placeholder 5">
            <a:extLst>
              <a:ext uri="{FF2B5EF4-FFF2-40B4-BE49-F238E27FC236}">
                <a16:creationId xmlns:a16="http://schemas.microsoft.com/office/drawing/2014/main" id="{88BB6A9C-ED44-4B87-901E-2285F3F198C8}"/>
              </a:ext>
            </a:extLst>
          </p:cNvPr>
          <p:cNvSpPr>
            <a:spLocks noGrp="1"/>
          </p:cNvSpPr>
          <p:nvPr>
            <p:ph type="sldNum" sz="quarter" idx="12"/>
          </p:nvPr>
        </p:nvSpPr>
        <p:spPr/>
        <p:txBody>
          <a:bodyPr/>
          <a:lstStyle/>
          <a:p>
            <a:fld id="{BFEB8C6D-5A13-4B6E-8B47-443F7CF06CA1}" type="slidenum">
              <a:rPr lang="en-GB" smtClean="0"/>
              <a:pPr/>
              <a:t>29</a:t>
            </a:fld>
            <a:endParaRPr lang="en-GB" dirty="0"/>
          </a:p>
        </p:txBody>
      </p:sp>
      <p:pic>
        <p:nvPicPr>
          <p:cNvPr id="10" name="Recorded Sound">
            <a:hlinkClick r:id="" action="ppaction://media"/>
            <a:extLst>
              <a:ext uri="{FF2B5EF4-FFF2-40B4-BE49-F238E27FC236}">
                <a16:creationId xmlns:a16="http://schemas.microsoft.com/office/drawing/2014/main" id="{E6E02B5D-7A96-4C51-91A2-D39BEF51AF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18000" y="540913"/>
            <a:ext cx="406400" cy="406400"/>
          </a:xfrm>
          <a:prstGeom prst="rect">
            <a:avLst/>
          </a:prstGeom>
        </p:spPr>
      </p:pic>
    </p:spTree>
    <p:extLst>
      <p:ext uri="{BB962C8B-B14F-4D97-AF65-F5344CB8AC3E}">
        <p14:creationId xmlns:p14="http://schemas.microsoft.com/office/powerpoint/2010/main" val="26146532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50"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3F7DAB-8EA6-430C-99FF-D3751ED46029}"/>
              </a:ext>
            </a:extLst>
          </p:cNvPr>
          <p:cNvPicPr>
            <a:picLocks noChangeAspect="1"/>
          </p:cNvPicPr>
          <p:nvPr/>
        </p:nvPicPr>
        <p:blipFill rotWithShape="1">
          <a:blip r:embed="rId4"/>
          <a:srcRect l="22447" t="24258" r="23963" b="8312"/>
          <a:stretch/>
        </p:blipFill>
        <p:spPr>
          <a:xfrm>
            <a:off x="2128838" y="830798"/>
            <a:ext cx="7015162" cy="4962751"/>
          </a:xfrm>
          <a:prstGeom prst="rect">
            <a:avLst/>
          </a:prstGeom>
        </p:spPr>
      </p:pic>
      <p:sp>
        <p:nvSpPr>
          <p:cNvPr id="3" name="Date Placeholder 2">
            <a:extLst>
              <a:ext uri="{FF2B5EF4-FFF2-40B4-BE49-F238E27FC236}">
                <a16:creationId xmlns:a16="http://schemas.microsoft.com/office/drawing/2014/main" id="{1BE9666B-F301-43D7-AA95-862CB83CA3D9}"/>
              </a:ext>
            </a:extLst>
          </p:cNvPr>
          <p:cNvSpPr>
            <a:spLocks noGrp="1"/>
          </p:cNvSpPr>
          <p:nvPr>
            <p:ph type="dt" sz="half" idx="10"/>
          </p:nvPr>
        </p:nvSpPr>
        <p:spPr/>
        <p:txBody>
          <a:bodyPr/>
          <a:lstStyle/>
          <a:p>
            <a:fld id="{43BFE4BD-207D-4572-93F7-2C74C4A9F24D}" type="datetime4">
              <a:rPr lang="en-GB" smtClean="0"/>
              <a:t>18 June 2019</a:t>
            </a:fld>
            <a:endParaRPr lang="en-GB" dirty="0"/>
          </a:p>
        </p:txBody>
      </p:sp>
      <p:sp>
        <p:nvSpPr>
          <p:cNvPr id="4" name="Footer Placeholder 3">
            <a:extLst>
              <a:ext uri="{FF2B5EF4-FFF2-40B4-BE49-F238E27FC236}">
                <a16:creationId xmlns:a16="http://schemas.microsoft.com/office/drawing/2014/main" id="{0EAD7D16-698B-4AD6-8661-2DE37F503F9B}"/>
              </a:ext>
            </a:extLst>
          </p:cNvPr>
          <p:cNvSpPr>
            <a:spLocks noGrp="1"/>
          </p:cNvSpPr>
          <p:nvPr>
            <p:ph type="ftr" sz="quarter" idx="11"/>
          </p:nvPr>
        </p:nvSpPr>
        <p:spPr/>
        <p:txBody>
          <a:bodyPr/>
          <a:lstStyle/>
          <a:p>
            <a:r>
              <a:rPr lang="en-GB"/>
              <a:t>Are you ready for EPA</a:t>
            </a:r>
            <a:endParaRPr lang="en-GB" dirty="0"/>
          </a:p>
        </p:txBody>
      </p:sp>
      <p:sp>
        <p:nvSpPr>
          <p:cNvPr id="5" name="Slide Number Placeholder 4">
            <a:extLst>
              <a:ext uri="{FF2B5EF4-FFF2-40B4-BE49-F238E27FC236}">
                <a16:creationId xmlns:a16="http://schemas.microsoft.com/office/drawing/2014/main" id="{7FE9CC6C-1108-4E6D-A8B3-FC27C3715AA0}"/>
              </a:ext>
            </a:extLst>
          </p:cNvPr>
          <p:cNvSpPr>
            <a:spLocks noGrp="1"/>
          </p:cNvSpPr>
          <p:nvPr>
            <p:ph type="sldNum" sz="quarter" idx="12"/>
          </p:nvPr>
        </p:nvSpPr>
        <p:spPr/>
        <p:txBody>
          <a:bodyPr/>
          <a:lstStyle/>
          <a:p>
            <a:fld id="{BFEB8C6D-5A13-4B6E-8B47-443F7CF06CA1}" type="slidenum">
              <a:rPr lang="en-GB" smtClean="0"/>
              <a:pPr/>
              <a:t>3</a:t>
            </a:fld>
            <a:endParaRPr lang="en-GB" dirty="0"/>
          </a:p>
        </p:txBody>
      </p:sp>
      <p:sp>
        <p:nvSpPr>
          <p:cNvPr id="7" name="Rectangle 6">
            <a:extLst>
              <a:ext uri="{FF2B5EF4-FFF2-40B4-BE49-F238E27FC236}">
                <a16:creationId xmlns:a16="http://schemas.microsoft.com/office/drawing/2014/main" id="{1C68EDF0-236E-4FA5-B9AA-31F116ABBF3A}"/>
              </a:ext>
            </a:extLst>
          </p:cNvPr>
          <p:cNvSpPr/>
          <p:nvPr/>
        </p:nvSpPr>
        <p:spPr>
          <a:xfrm>
            <a:off x="4724400" y="5793550"/>
            <a:ext cx="7146022" cy="954107"/>
          </a:xfrm>
          <a:prstGeom prst="rect">
            <a:avLst/>
          </a:prstGeom>
        </p:spPr>
        <p:txBody>
          <a:bodyPr wrap="square">
            <a:spAutoFit/>
          </a:bodyPr>
          <a:lstStyle/>
          <a:p>
            <a:r>
              <a:rPr lang="en-GB" sz="1400" dirty="0">
                <a:hlinkClick r:id="rId5"/>
              </a:rPr>
              <a:t>https://www.cityandguilds.com/-/media/cityandguilds-site/documents/apprenticeships/city-and-guilds-and-ilm-the-8-step-guide-to-your-epa-journey-pdf.ashx?la=en&amp;hash=AD39898AA25742E504CFFBD3D5B2CD24CA53C330</a:t>
            </a:r>
            <a:r>
              <a:rPr lang="en-GB" sz="1400" dirty="0"/>
              <a:t>	</a:t>
            </a:r>
          </a:p>
        </p:txBody>
      </p:sp>
      <p:sp>
        <p:nvSpPr>
          <p:cNvPr id="8" name="Title 1">
            <a:extLst>
              <a:ext uri="{FF2B5EF4-FFF2-40B4-BE49-F238E27FC236}">
                <a16:creationId xmlns:a16="http://schemas.microsoft.com/office/drawing/2014/main" id="{C0517692-EAA4-45C2-B99E-8FE4469C06A9}"/>
              </a:ext>
            </a:extLst>
          </p:cNvPr>
          <p:cNvSpPr>
            <a:spLocks noGrp="1"/>
          </p:cNvSpPr>
          <p:nvPr>
            <p:ph type="title"/>
          </p:nvPr>
        </p:nvSpPr>
        <p:spPr>
          <a:xfrm>
            <a:off x="288000" y="558497"/>
            <a:ext cx="10977966" cy="714375"/>
          </a:xfrm>
        </p:spPr>
        <p:txBody>
          <a:bodyPr/>
          <a:lstStyle/>
          <a:p>
            <a:r>
              <a:rPr lang="en-GB" dirty="0"/>
              <a:t>The 8 Steps of EPA </a:t>
            </a:r>
          </a:p>
        </p:txBody>
      </p:sp>
      <p:pic>
        <p:nvPicPr>
          <p:cNvPr id="2" name="Recorded Sound">
            <a:hlinkClick r:id="" action="ppaction://media"/>
            <a:extLst>
              <a:ext uri="{FF2B5EF4-FFF2-40B4-BE49-F238E27FC236}">
                <a16:creationId xmlns:a16="http://schemas.microsoft.com/office/drawing/2014/main" id="{AA36E451-2F65-4C58-A37A-A055A7923D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52318" y="558496"/>
            <a:ext cx="406400" cy="406400"/>
          </a:xfrm>
          <a:prstGeom prst="rect">
            <a:avLst/>
          </a:prstGeom>
        </p:spPr>
      </p:pic>
    </p:spTree>
    <p:extLst>
      <p:ext uri="{BB962C8B-B14F-4D97-AF65-F5344CB8AC3E}">
        <p14:creationId xmlns:p14="http://schemas.microsoft.com/office/powerpoint/2010/main" val="2140586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5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7BC51-1F06-4679-82A3-6605F57AFD6C}"/>
              </a:ext>
            </a:extLst>
          </p:cNvPr>
          <p:cNvSpPr>
            <a:spLocks noGrp="1"/>
          </p:cNvSpPr>
          <p:nvPr>
            <p:ph type="title"/>
          </p:nvPr>
        </p:nvSpPr>
        <p:spPr/>
        <p:txBody>
          <a:bodyPr/>
          <a:lstStyle/>
          <a:p>
            <a:r>
              <a:rPr lang="en-GB" dirty="0"/>
              <a:t>Technical Questions </a:t>
            </a:r>
          </a:p>
        </p:txBody>
      </p:sp>
      <p:sp>
        <p:nvSpPr>
          <p:cNvPr id="3" name="Content Placeholder 2">
            <a:extLst>
              <a:ext uri="{FF2B5EF4-FFF2-40B4-BE49-F238E27FC236}">
                <a16:creationId xmlns:a16="http://schemas.microsoft.com/office/drawing/2014/main" id="{C33FD184-1C1B-4C69-8915-DF382F49EDEA}"/>
              </a:ext>
            </a:extLst>
          </p:cNvPr>
          <p:cNvSpPr>
            <a:spLocks noGrp="1"/>
          </p:cNvSpPr>
          <p:nvPr>
            <p:ph idx="1"/>
          </p:nvPr>
        </p:nvSpPr>
        <p:spPr>
          <a:xfrm>
            <a:off x="287999" y="1533336"/>
            <a:ext cx="6963700" cy="4152240"/>
          </a:xfrm>
        </p:spPr>
        <p:txBody>
          <a:bodyPr>
            <a:normAutofit fontScale="92500" lnSpcReduction="20000"/>
          </a:bodyPr>
          <a:lstStyle/>
          <a:p>
            <a:r>
              <a:rPr lang="en-GB" dirty="0">
                <a:solidFill>
                  <a:schemeClr val="tx1"/>
                </a:solidFill>
              </a:rPr>
              <a:t>Are you allowed to use the end of a tint brush to section the hair when colouring</a:t>
            </a:r>
          </a:p>
          <a:p>
            <a:r>
              <a:rPr lang="en-GB" dirty="0"/>
              <a:t>Yes </a:t>
            </a:r>
          </a:p>
          <a:p>
            <a:r>
              <a:rPr lang="en-GB" dirty="0">
                <a:solidFill>
                  <a:schemeClr val="tx1"/>
                </a:solidFill>
              </a:rPr>
              <a:t>Define T- section</a:t>
            </a:r>
          </a:p>
          <a:p>
            <a:r>
              <a:rPr lang="en-GB" dirty="0"/>
              <a:t>This should cover the top and the sides of the head. </a:t>
            </a:r>
          </a:p>
          <a:p>
            <a:r>
              <a:rPr lang="en-GB" dirty="0">
                <a:solidFill>
                  <a:schemeClr val="tx1"/>
                </a:solidFill>
              </a:rPr>
              <a:t>How many foils as different from salon to salon?</a:t>
            </a:r>
          </a:p>
          <a:p>
            <a:r>
              <a:rPr lang="en-GB" dirty="0"/>
              <a:t>It is not defined by amount but buy T-Section the amount of foils would be different from head to head. </a:t>
            </a:r>
          </a:p>
          <a:p>
            <a:r>
              <a:rPr lang="en-GB" dirty="0">
                <a:solidFill>
                  <a:schemeClr val="tx1"/>
                </a:solidFill>
              </a:rPr>
              <a:t>Bun rings &amp; added hair? </a:t>
            </a:r>
          </a:p>
          <a:p>
            <a:r>
              <a:rPr lang="en-GB" dirty="0"/>
              <a:t>Hair must be prepared on the day and yes you could use padding and bun rings to support the look.</a:t>
            </a:r>
          </a:p>
          <a:p>
            <a:r>
              <a:rPr lang="en-GB" dirty="0">
                <a:solidFill>
                  <a:schemeClr val="tx1"/>
                </a:solidFill>
              </a:rPr>
              <a:t>How long before we are informed of the result?</a:t>
            </a:r>
          </a:p>
          <a:p>
            <a:r>
              <a:rPr lang="en-GB" dirty="0"/>
              <a:t>20 Days </a:t>
            </a:r>
          </a:p>
          <a:p>
            <a:r>
              <a:rPr lang="en-GB" dirty="0">
                <a:solidFill>
                  <a:schemeClr val="tx1"/>
                </a:solidFill>
              </a:rPr>
              <a:t>Are apprentices allowed to use </a:t>
            </a:r>
            <a:r>
              <a:rPr lang="en-GB" dirty="0" err="1">
                <a:solidFill>
                  <a:schemeClr val="tx1"/>
                </a:solidFill>
              </a:rPr>
              <a:t>Meche</a:t>
            </a:r>
            <a:r>
              <a:rPr lang="en-GB" dirty="0">
                <a:solidFill>
                  <a:schemeClr val="tx1"/>
                </a:solidFill>
              </a:rPr>
              <a:t> instead of foils?</a:t>
            </a:r>
          </a:p>
          <a:p>
            <a:r>
              <a:rPr lang="en-GB" dirty="0"/>
              <a:t>Yes</a:t>
            </a:r>
            <a:r>
              <a:rPr lang="en-GB" dirty="0">
                <a:solidFill>
                  <a:schemeClr val="tx1"/>
                </a:solidFill>
              </a:rPr>
              <a:t> </a:t>
            </a:r>
          </a:p>
          <a:p>
            <a:endParaRPr lang="en-GB" dirty="0">
              <a:solidFill>
                <a:schemeClr val="tx1"/>
              </a:solidFill>
            </a:endParaRPr>
          </a:p>
          <a:p>
            <a:endParaRPr lang="en-GB" dirty="0"/>
          </a:p>
        </p:txBody>
      </p:sp>
      <p:sp>
        <p:nvSpPr>
          <p:cNvPr id="4" name="Date Placeholder 3">
            <a:extLst>
              <a:ext uri="{FF2B5EF4-FFF2-40B4-BE49-F238E27FC236}">
                <a16:creationId xmlns:a16="http://schemas.microsoft.com/office/drawing/2014/main" id="{615F5C7B-852B-480C-9B5B-8CEC4365C940}"/>
              </a:ext>
            </a:extLst>
          </p:cNvPr>
          <p:cNvSpPr>
            <a:spLocks noGrp="1"/>
          </p:cNvSpPr>
          <p:nvPr>
            <p:ph type="dt" sz="half" idx="10"/>
          </p:nvPr>
        </p:nvSpPr>
        <p:spPr/>
        <p:txBody>
          <a:bodyPr/>
          <a:lstStyle/>
          <a:p>
            <a:fld id="{2DC53E04-C4B5-43FB-BC03-8EECBF1522E2}" type="datetime4">
              <a:rPr lang="en-GB" smtClean="0"/>
              <a:t>18 June 2019</a:t>
            </a:fld>
            <a:endParaRPr lang="en-GB" dirty="0"/>
          </a:p>
        </p:txBody>
      </p:sp>
      <p:sp>
        <p:nvSpPr>
          <p:cNvPr id="5" name="Footer Placeholder 4">
            <a:extLst>
              <a:ext uri="{FF2B5EF4-FFF2-40B4-BE49-F238E27FC236}">
                <a16:creationId xmlns:a16="http://schemas.microsoft.com/office/drawing/2014/main" id="{10A4C72E-202A-418C-9141-7CEF1D6E79C3}"/>
              </a:ext>
            </a:extLst>
          </p:cNvPr>
          <p:cNvSpPr>
            <a:spLocks noGrp="1"/>
          </p:cNvSpPr>
          <p:nvPr>
            <p:ph type="ftr" sz="quarter" idx="11"/>
          </p:nvPr>
        </p:nvSpPr>
        <p:spPr/>
        <p:txBody>
          <a:bodyPr/>
          <a:lstStyle/>
          <a:p>
            <a:r>
              <a:rPr lang="en-GB"/>
              <a:t>Are you ready for EPA</a:t>
            </a:r>
            <a:endParaRPr lang="en-GB" dirty="0"/>
          </a:p>
        </p:txBody>
      </p:sp>
      <p:sp>
        <p:nvSpPr>
          <p:cNvPr id="6" name="Slide Number Placeholder 5">
            <a:extLst>
              <a:ext uri="{FF2B5EF4-FFF2-40B4-BE49-F238E27FC236}">
                <a16:creationId xmlns:a16="http://schemas.microsoft.com/office/drawing/2014/main" id="{9F843926-C979-4162-A3BA-AB447CBF6024}"/>
              </a:ext>
            </a:extLst>
          </p:cNvPr>
          <p:cNvSpPr>
            <a:spLocks noGrp="1"/>
          </p:cNvSpPr>
          <p:nvPr>
            <p:ph type="sldNum" sz="quarter" idx="12"/>
          </p:nvPr>
        </p:nvSpPr>
        <p:spPr/>
        <p:txBody>
          <a:bodyPr/>
          <a:lstStyle/>
          <a:p>
            <a:fld id="{BFEB8C6D-5A13-4B6E-8B47-443F7CF06CA1}" type="slidenum">
              <a:rPr lang="en-GB" smtClean="0"/>
              <a:pPr/>
              <a:t>30</a:t>
            </a:fld>
            <a:endParaRPr lang="en-GB" dirty="0"/>
          </a:p>
        </p:txBody>
      </p:sp>
      <p:pic>
        <p:nvPicPr>
          <p:cNvPr id="7" name="Recorded Sound">
            <a:hlinkClick r:id="" action="ppaction://media"/>
            <a:extLst>
              <a:ext uri="{FF2B5EF4-FFF2-40B4-BE49-F238E27FC236}">
                <a16:creationId xmlns:a16="http://schemas.microsoft.com/office/drawing/2014/main" id="{5CF9BC42-CA9E-45EE-BDB9-66CD18BC2D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86800" y="1007619"/>
            <a:ext cx="406400" cy="406400"/>
          </a:xfrm>
          <a:prstGeom prst="rect">
            <a:avLst/>
          </a:prstGeom>
        </p:spPr>
      </p:pic>
    </p:spTree>
    <p:extLst>
      <p:ext uri="{BB962C8B-B14F-4D97-AF65-F5344CB8AC3E}">
        <p14:creationId xmlns:p14="http://schemas.microsoft.com/office/powerpoint/2010/main" val="33675048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9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46A8A-1B88-4DCA-A882-542F225C2A92}"/>
              </a:ext>
            </a:extLst>
          </p:cNvPr>
          <p:cNvSpPr>
            <a:spLocks noGrp="1"/>
          </p:cNvSpPr>
          <p:nvPr>
            <p:ph type="title"/>
          </p:nvPr>
        </p:nvSpPr>
        <p:spPr/>
        <p:txBody>
          <a:bodyPr/>
          <a:lstStyle/>
          <a:p>
            <a:r>
              <a:rPr lang="en-GB" dirty="0"/>
              <a:t>Technical Questions </a:t>
            </a:r>
          </a:p>
        </p:txBody>
      </p:sp>
      <p:sp>
        <p:nvSpPr>
          <p:cNvPr id="3" name="Content Placeholder 2">
            <a:extLst>
              <a:ext uri="{FF2B5EF4-FFF2-40B4-BE49-F238E27FC236}">
                <a16:creationId xmlns:a16="http://schemas.microsoft.com/office/drawing/2014/main" id="{2C25EEA2-A51D-4FE2-B23D-22559DEC8A3F}"/>
              </a:ext>
            </a:extLst>
          </p:cNvPr>
          <p:cNvSpPr>
            <a:spLocks noGrp="1"/>
          </p:cNvSpPr>
          <p:nvPr>
            <p:ph idx="1"/>
          </p:nvPr>
        </p:nvSpPr>
        <p:spPr/>
        <p:txBody>
          <a:bodyPr>
            <a:normAutofit lnSpcReduction="10000"/>
          </a:bodyPr>
          <a:lstStyle/>
          <a:p>
            <a:r>
              <a:rPr lang="en-GB" dirty="0">
                <a:solidFill>
                  <a:schemeClr val="tx1"/>
                </a:solidFill>
              </a:rPr>
              <a:t>Different salons have different sectioning patterns for a T-section. What is accepted for EPA?</a:t>
            </a:r>
          </a:p>
          <a:p>
            <a:r>
              <a:rPr lang="en-GB" dirty="0"/>
              <a:t>This should cover the top and the sides of the head </a:t>
            </a:r>
          </a:p>
          <a:p>
            <a:r>
              <a:rPr lang="en-GB" dirty="0">
                <a:solidFill>
                  <a:schemeClr val="tx1"/>
                </a:solidFill>
              </a:rPr>
              <a:t>Can the student bring a plan in the salon with them?</a:t>
            </a:r>
          </a:p>
          <a:p>
            <a:r>
              <a:rPr lang="en-GB" dirty="0"/>
              <a:t>Yes they can.</a:t>
            </a:r>
          </a:p>
          <a:p>
            <a:r>
              <a:rPr lang="en-GB" dirty="0">
                <a:solidFill>
                  <a:schemeClr val="tx1"/>
                </a:solidFill>
              </a:rPr>
              <a:t>Does City and Guilds have a consent form for clients regarding takings images for EPA?</a:t>
            </a:r>
          </a:p>
          <a:p>
            <a:r>
              <a:rPr lang="en-GB" dirty="0"/>
              <a:t>Yes the IEPA will supply on the day</a:t>
            </a:r>
            <a:endParaRPr lang="en-GB" dirty="0">
              <a:solidFill>
                <a:schemeClr val="tx1"/>
              </a:solidFill>
            </a:endParaRPr>
          </a:p>
          <a:p>
            <a:r>
              <a:rPr lang="en-GB" dirty="0">
                <a:solidFill>
                  <a:schemeClr val="tx1"/>
                </a:solidFill>
              </a:rPr>
              <a:t>What is defined by precision?</a:t>
            </a:r>
          </a:p>
          <a:p>
            <a:r>
              <a:rPr lang="en-GB" dirty="0"/>
              <a:t>A precision haircut is a style using techniques that create straight, dramatic lines and clean angles</a:t>
            </a:r>
            <a:endParaRPr lang="en-GB" dirty="0">
              <a:solidFill>
                <a:schemeClr val="tx1"/>
              </a:solidFill>
            </a:endParaRPr>
          </a:p>
          <a:p>
            <a:r>
              <a:rPr lang="en-GB" dirty="0">
                <a:solidFill>
                  <a:schemeClr val="tx1"/>
                </a:solidFill>
              </a:rPr>
              <a:t>Is Hi-lift tint classes as a lightener?</a:t>
            </a:r>
          </a:p>
          <a:p>
            <a:r>
              <a:rPr lang="en-GB" dirty="0"/>
              <a:t>No it is a hi – lift permanent colour</a:t>
            </a:r>
          </a:p>
          <a:p>
            <a:endParaRPr lang="en-GB" dirty="0">
              <a:solidFill>
                <a:schemeClr val="tx1"/>
              </a:solidFill>
            </a:endParaRPr>
          </a:p>
          <a:p>
            <a:endParaRPr lang="en-GB" dirty="0"/>
          </a:p>
          <a:p>
            <a:endParaRPr lang="en-GB" dirty="0"/>
          </a:p>
          <a:p>
            <a:endParaRPr lang="en-GB" dirty="0"/>
          </a:p>
          <a:p>
            <a:endParaRPr lang="en-GB" dirty="0"/>
          </a:p>
          <a:p>
            <a:endParaRPr lang="en-GB" dirty="0"/>
          </a:p>
          <a:p>
            <a:endParaRPr lang="en-GB" dirty="0"/>
          </a:p>
        </p:txBody>
      </p:sp>
      <p:sp>
        <p:nvSpPr>
          <p:cNvPr id="4" name="Date Placeholder 3">
            <a:extLst>
              <a:ext uri="{FF2B5EF4-FFF2-40B4-BE49-F238E27FC236}">
                <a16:creationId xmlns:a16="http://schemas.microsoft.com/office/drawing/2014/main" id="{47A957E0-26DF-4EF4-8F29-4BE229689209}"/>
              </a:ext>
            </a:extLst>
          </p:cNvPr>
          <p:cNvSpPr>
            <a:spLocks noGrp="1"/>
          </p:cNvSpPr>
          <p:nvPr>
            <p:ph type="dt" sz="half" idx="10"/>
          </p:nvPr>
        </p:nvSpPr>
        <p:spPr/>
        <p:txBody>
          <a:bodyPr/>
          <a:lstStyle/>
          <a:p>
            <a:fld id="{2DC53E04-C4B5-43FB-BC03-8EECBF1522E2}" type="datetime4">
              <a:rPr lang="en-GB" smtClean="0"/>
              <a:t>18 June 2019</a:t>
            </a:fld>
            <a:endParaRPr lang="en-GB" dirty="0"/>
          </a:p>
        </p:txBody>
      </p:sp>
      <p:sp>
        <p:nvSpPr>
          <p:cNvPr id="5" name="Footer Placeholder 4">
            <a:extLst>
              <a:ext uri="{FF2B5EF4-FFF2-40B4-BE49-F238E27FC236}">
                <a16:creationId xmlns:a16="http://schemas.microsoft.com/office/drawing/2014/main" id="{58B3898E-5053-4C98-914D-13EC8E5CECB4}"/>
              </a:ext>
            </a:extLst>
          </p:cNvPr>
          <p:cNvSpPr>
            <a:spLocks noGrp="1"/>
          </p:cNvSpPr>
          <p:nvPr>
            <p:ph type="ftr" sz="quarter" idx="11"/>
          </p:nvPr>
        </p:nvSpPr>
        <p:spPr/>
        <p:txBody>
          <a:bodyPr/>
          <a:lstStyle/>
          <a:p>
            <a:r>
              <a:rPr lang="en-GB"/>
              <a:t>Are you ready for EPA</a:t>
            </a:r>
            <a:endParaRPr lang="en-GB" dirty="0"/>
          </a:p>
        </p:txBody>
      </p:sp>
      <p:sp>
        <p:nvSpPr>
          <p:cNvPr id="6" name="Slide Number Placeholder 5">
            <a:extLst>
              <a:ext uri="{FF2B5EF4-FFF2-40B4-BE49-F238E27FC236}">
                <a16:creationId xmlns:a16="http://schemas.microsoft.com/office/drawing/2014/main" id="{EA334810-5091-4EC3-918B-600FD44A2E1B}"/>
              </a:ext>
            </a:extLst>
          </p:cNvPr>
          <p:cNvSpPr>
            <a:spLocks noGrp="1"/>
          </p:cNvSpPr>
          <p:nvPr>
            <p:ph type="sldNum" sz="quarter" idx="12"/>
          </p:nvPr>
        </p:nvSpPr>
        <p:spPr/>
        <p:txBody>
          <a:bodyPr/>
          <a:lstStyle/>
          <a:p>
            <a:fld id="{BFEB8C6D-5A13-4B6E-8B47-443F7CF06CA1}" type="slidenum">
              <a:rPr lang="en-GB" smtClean="0"/>
              <a:pPr/>
              <a:t>31</a:t>
            </a:fld>
            <a:endParaRPr lang="en-GB" dirty="0"/>
          </a:p>
        </p:txBody>
      </p:sp>
      <p:pic>
        <p:nvPicPr>
          <p:cNvPr id="7" name="Recorded Sound">
            <a:hlinkClick r:id="" action="ppaction://media"/>
            <a:extLst>
              <a:ext uri="{FF2B5EF4-FFF2-40B4-BE49-F238E27FC236}">
                <a16:creationId xmlns:a16="http://schemas.microsoft.com/office/drawing/2014/main" id="{E04A03BB-7484-4E5C-AAFC-550C9D1500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83600" y="1008370"/>
            <a:ext cx="406400" cy="406400"/>
          </a:xfrm>
          <a:prstGeom prst="rect">
            <a:avLst/>
          </a:prstGeom>
        </p:spPr>
      </p:pic>
    </p:spTree>
    <p:extLst>
      <p:ext uri="{BB962C8B-B14F-4D97-AF65-F5344CB8AC3E}">
        <p14:creationId xmlns:p14="http://schemas.microsoft.com/office/powerpoint/2010/main" val="42353793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1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B9DD9-CE52-4DBC-8FD6-CF2E18426EB7}"/>
              </a:ext>
            </a:extLst>
          </p:cNvPr>
          <p:cNvSpPr>
            <a:spLocks noGrp="1"/>
          </p:cNvSpPr>
          <p:nvPr>
            <p:ph type="title"/>
          </p:nvPr>
        </p:nvSpPr>
        <p:spPr/>
        <p:txBody>
          <a:bodyPr/>
          <a:lstStyle/>
          <a:p>
            <a:r>
              <a:rPr lang="en-GB" dirty="0"/>
              <a:t>Technical Questions </a:t>
            </a:r>
          </a:p>
        </p:txBody>
      </p:sp>
      <p:sp>
        <p:nvSpPr>
          <p:cNvPr id="3" name="Content Placeholder 2">
            <a:extLst>
              <a:ext uri="{FF2B5EF4-FFF2-40B4-BE49-F238E27FC236}">
                <a16:creationId xmlns:a16="http://schemas.microsoft.com/office/drawing/2014/main" id="{A16F9478-B5B0-4E9B-A1EB-6FB9906E0695}"/>
              </a:ext>
            </a:extLst>
          </p:cNvPr>
          <p:cNvSpPr>
            <a:spLocks noGrp="1"/>
          </p:cNvSpPr>
          <p:nvPr>
            <p:ph idx="1"/>
          </p:nvPr>
        </p:nvSpPr>
        <p:spPr/>
        <p:txBody>
          <a:bodyPr>
            <a:normAutofit lnSpcReduction="10000"/>
          </a:bodyPr>
          <a:lstStyle/>
          <a:p>
            <a:r>
              <a:rPr lang="en-GB" dirty="0">
                <a:solidFill>
                  <a:schemeClr val="tx1"/>
                </a:solidFill>
              </a:rPr>
              <a:t>In the EPA check list it state that the learner may have to tie their hair up for health &amp; safety?</a:t>
            </a:r>
          </a:p>
          <a:p>
            <a:r>
              <a:rPr lang="en-GB" dirty="0"/>
              <a:t>Remember that professional image will be observed and safety reasons. Is it good practice for the apprentices with long hair to tie their hair up</a:t>
            </a:r>
          </a:p>
          <a:p>
            <a:r>
              <a:rPr lang="en-GB" dirty="0">
                <a:solidFill>
                  <a:schemeClr val="tx1"/>
                </a:solidFill>
              </a:rPr>
              <a:t>Learners are very nervous if they drop the comb will they fail</a:t>
            </a:r>
          </a:p>
          <a:p>
            <a:r>
              <a:rPr lang="en-GB" dirty="0"/>
              <a:t>No, its how they handle the situation </a:t>
            </a:r>
          </a:p>
          <a:p>
            <a:r>
              <a:rPr lang="en-GB" dirty="0">
                <a:solidFill>
                  <a:schemeClr val="tx1"/>
                </a:solidFill>
              </a:rPr>
              <a:t>Is changing depth and tone ok on a t section for changing depth and tone of does it need to be full head. </a:t>
            </a:r>
          </a:p>
          <a:p>
            <a:r>
              <a:rPr lang="en-GB" dirty="0"/>
              <a:t>Two colour and/or lightened hair services using a minimum of two products: </a:t>
            </a:r>
          </a:p>
          <a:p>
            <a:r>
              <a:rPr lang="en-GB" dirty="0"/>
              <a:t>• One woven highlights </a:t>
            </a:r>
          </a:p>
          <a:p>
            <a:r>
              <a:rPr lang="en-GB" b="0" dirty="0"/>
              <a:t>• </a:t>
            </a:r>
            <a:r>
              <a:rPr lang="en-GB" dirty="0"/>
              <a:t>One other colouring technique </a:t>
            </a:r>
          </a:p>
          <a:p>
            <a:r>
              <a:rPr lang="en-GB" b="0" dirty="0"/>
              <a:t>	</a:t>
            </a:r>
          </a:p>
          <a:p>
            <a:endParaRPr lang="en-GB" dirty="0">
              <a:solidFill>
                <a:schemeClr val="tx1"/>
              </a:solidFill>
            </a:endParaRPr>
          </a:p>
          <a:p>
            <a:endParaRPr lang="en-GB" dirty="0"/>
          </a:p>
        </p:txBody>
      </p:sp>
      <p:sp>
        <p:nvSpPr>
          <p:cNvPr id="4" name="Date Placeholder 3">
            <a:extLst>
              <a:ext uri="{FF2B5EF4-FFF2-40B4-BE49-F238E27FC236}">
                <a16:creationId xmlns:a16="http://schemas.microsoft.com/office/drawing/2014/main" id="{B8F4A461-C4E7-4136-8AEF-C80458ED4DDD}"/>
              </a:ext>
            </a:extLst>
          </p:cNvPr>
          <p:cNvSpPr>
            <a:spLocks noGrp="1"/>
          </p:cNvSpPr>
          <p:nvPr>
            <p:ph type="dt" sz="half" idx="10"/>
          </p:nvPr>
        </p:nvSpPr>
        <p:spPr/>
        <p:txBody>
          <a:bodyPr/>
          <a:lstStyle/>
          <a:p>
            <a:fld id="{2DC53E04-C4B5-43FB-BC03-8EECBF1522E2}" type="datetime4">
              <a:rPr lang="en-GB" smtClean="0"/>
              <a:t>18 June 2019</a:t>
            </a:fld>
            <a:endParaRPr lang="en-GB" dirty="0"/>
          </a:p>
        </p:txBody>
      </p:sp>
      <p:sp>
        <p:nvSpPr>
          <p:cNvPr id="5" name="Footer Placeholder 4">
            <a:extLst>
              <a:ext uri="{FF2B5EF4-FFF2-40B4-BE49-F238E27FC236}">
                <a16:creationId xmlns:a16="http://schemas.microsoft.com/office/drawing/2014/main" id="{D890A0AC-8736-4C09-8F19-FF6E96677D2F}"/>
              </a:ext>
            </a:extLst>
          </p:cNvPr>
          <p:cNvSpPr>
            <a:spLocks noGrp="1"/>
          </p:cNvSpPr>
          <p:nvPr>
            <p:ph type="ftr" sz="quarter" idx="11"/>
          </p:nvPr>
        </p:nvSpPr>
        <p:spPr/>
        <p:txBody>
          <a:bodyPr/>
          <a:lstStyle/>
          <a:p>
            <a:r>
              <a:rPr lang="en-GB"/>
              <a:t>Are you ready for EPA</a:t>
            </a:r>
            <a:endParaRPr lang="en-GB" dirty="0"/>
          </a:p>
        </p:txBody>
      </p:sp>
      <p:sp>
        <p:nvSpPr>
          <p:cNvPr id="6" name="Slide Number Placeholder 5">
            <a:extLst>
              <a:ext uri="{FF2B5EF4-FFF2-40B4-BE49-F238E27FC236}">
                <a16:creationId xmlns:a16="http://schemas.microsoft.com/office/drawing/2014/main" id="{03048370-A9AC-4856-BE27-E0785C3A758A}"/>
              </a:ext>
            </a:extLst>
          </p:cNvPr>
          <p:cNvSpPr>
            <a:spLocks noGrp="1"/>
          </p:cNvSpPr>
          <p:nvPr>
            <p:ph type="sldNum" sz="quarter" idx="12"/>
          </p:nvPr>
        </p:nvSpPr>
        <p:spPr/>
        <p:txBody>
          <a:bodyPr/>
          <a:lstStyle/>
          <a:p>
            <a:fld id="{BFEB8C6D-5A13-4B6E-8B47-443F7CF06CA1}" type="slidenum">
              <a:rPr lang="en-GB" smtClean="0"/>
              <a:pPr/>
              <a:t>32</a:t>
            </a:fld>
            <a:endParaRPr lang="en-GB" dirty="0"/>
          </a:p>
        </p:txBody>
      </p:sp>
      <p:pic>
        <p:nvPicPr>
          <p:cNvPr id="7" name="Recorded Sound">
            <a:hlinkClick r:id="" action="ppaction://media"/>
            <a:extLst>
              <a:ext uri="{FF2B5EF4-FFF2-40B4-BE49-F238E27FC236}">
                <a16:creationId xmlns:a16="http://schemas.microsoft.com/office/drawing/2014/main" id="{023FBCC5-DEAB-4BEF-A2D1-F34501CC2A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97609" y="1062805"/>
            <a:ext cx="406400" cy="406400"/>
          </a:xfrm>
          <a:prstGeom prst="rect">
            <a:avLst/>
          </a:prstGeom>
        </p:spPr>
      </p:pic>
    </p:spTree>
    <p:extLst>
      <p:ext uri="{BB962C8B-B14F-4D97-AF65-F5344CB8AC3E}">
        <p14:creationId xmlns:p14="http://schemas.microsoft.com/office/powerpoint/2010/main" val="915861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920E7-6CEC-44E0-A2DB-BE273F3503EF}"/>
              </a:ext>
            </a:extLst>
          </p:cNvPr>
          <p:cNvSpPr>
            <a:spLocks noGrp="1"/>
          </p:cNvSpPr>
          <p:nvPr>
            <p:ph type="title"/>
          </p:nvPr>
        </p:nvSpPr>
        <p:spPr/>
        <p:txBody>
          <a:bodyPr/>
          <a:lstStyle/>
          <a:p>
            <a:r>
              <a:rPr lang="en-GB" dirty="0"/>
              <a:t>Frameworks </a:t>
            </a:r>
          </a:p>
        </p:txBody>
      </p:sp>
      <p:sp>
        <p:nvSpPr>
          <p:cNvPr id="3" name="Content Placeholder 2">
            <a:extLst>
              <a:ext uri="{FF2B5EF4-FFF2-40B4-BE49-F238E27FC236}">
                <a16:creationId xmlns:a16="http://schemas.microsoft.com/office/drawing/2014/main" id="{A8B390EE-CBE5-4BE7-8788-BB146F76AA1D}"/>
              </a:ext>
            </a:extLst>
          </p:cNvPr>
          <p:cNvSpPr>
            <a:spLocks noGrp="1"/>
          </p:cNvSpPr>
          <p:nvPr>
            <p:ph idx="1"/>
          </p:nvPr>
        </p:nvSpPr>
        <p:spPr/>
        <p:txBody>
          <a:bodyPr>
            <a:normAutofit lnSpcReduction="10000"/>
          </a:bodyPr>
          <a:lstStyle/>
          <a:p>
            <a:r>
              <a:rPr lang="en-GB" dirty="0">
                <a:solidFill>
                  <a:schemeClr val="tx1"/>
                </a:solidFill>
              </a:rPr>
              <a:t>When is framework switched off for registrations ?</a:t>
            </a:r>
          </a:p>
          <a:p>
            <a:r>
              <a:rPr lang="en-GB" dirty="0"/>
              <a:t>Summer 2020</a:t>
            </a:r>
          </a:p>
          <a:p>
            <a:endParaRPr lang="en-GB" dirty="0">
              <a:solidFill>
                <a:schemeClr val="tx1"/>
              </a:solidFill>
            </a:endParaRPr>
          </a:p>
          <a:p>
            <a:r>
              <a:rPr lang="en-GB" dirty="0">
                <a:solidFill>
                  <a:schemeClr val="tx1"/>
                </a:solidFill>
              </a:rPr>
              <a:t>Can you still move from a Standard to a Framework?</a:t>
            </a:r>
          </a:p>
          <a:p>
            <a:r>
              <a:rPr lang="en-GB" dirty="0"/>
              <a:t>Yes al the time the Framework is available </a:t>
            </a:r>
          </a:p>
          <a:p>
            <a:endParaRPr lang="en-GB" dirty="0">
              <a:solidFill>
                <a:schemeClr val="tx1"/>
              </a:solidFill>
            </a:endParaRPr>
          </a:p>
          <a:p>
            <a:r>
              <a:rPr lang="en-GB" dirty="0">
                <a:solidFill>
                  <a:schemeClr val="tx1"/>
                </a:solidFill>
              </a:rPr>
              <a:t>When will the Advance Professional be ready?</a:t>
            </a:r>
          </a:p>
          <a:p>
            <a:r>
              <a:rPr lang="en-GB" dirty="0"/>
              <a:t>No further updates at this time, updates will come out in alert</a:t>
            </a:r>
          </a:p>
          <a:p>
            <a:endParaRPr lang="en-GB" dirty="0">
              <a:solidFill>
                <a:schemeClr val="tx1"/>
              </a:solidFill>
            </a:endParaRPr>
          </a:p>
          <a:p>
            <a:r>
              <a:rPr lang="en-GB" dirty="0">
                <a:solidFill>
                  <a:schemeClr val="tx1"/>
                </a:solidFill>
              </a:rPr>
              <a:t>Can you clarify what Level 3 qualification we can over the apprentices once passed their EPA?</a:t>
            </a:r>
          </a:p>
          <a:p>
            <a:r>
              <a:rPr lang="en-GB" dirty="0"/>
              <a:t>Currently only the Framework is available </a:t>
            </a:r>
          </a:p>
          <a:p>
            <a:endParaRPr lang="en-GB" dirty="0"/>
          </a:p>
          <a:p>
            <a:endParaRPr lang="en-GB" dirty="0"/>
          </a:p>
        </p:txBody>
      </p:sp>
      <p:sp>
        <p:nvSpPr>
          <p:cNvPr id="4" name="Date Placeholder 3">
            <a:extLst>
              <a:ext uri="{FF2B5EF4-FFF2-40B4-BE49-F238E27FC236}">
                <a16:creationId xmlns:a16="http://schemas.microsoft.com/office/drawing/2014/main" id="{CBC7D3D4-0290-47C5-931C-6C4641168336}"/>
              </a:ext>
            </a:extLst>
          </p:cNvPr>
          <p:cNvSpPr>
            <a:spLocks noGrp="1"/>
          </p:cNvSpPr>
          <p:nvPr>
            <p:ph type="dt" sz="half" idx="10"/>
          </p:nvPr>
        </p:nvSpPr>
        <p:spPr/>
        <p:txBody>
          <a:bodyPr/>
          <a:lstStyle/>
          <a:p>
            <a:fld id="{2DC53E04-C4B5-43FB-BC03-8EECBF1522E2}" type="datetime4">
              <a:rPr lang="en-GB" smtClean="0"/>
              <a:t>18 June 2019</a:t>
            </a:fld>
            <a:endParaRPr lang="en-GB" dirty="0"/>
          </a:p>
        </p:txBody>
      </p:sp>
      <p:sp>
        <p:nvSpPr>
          <p:cNvPr id="5" name="Footer Placeholder 4">
            <a:extLst>
              <a:ext uri="{FF2B5EF4-FFF2-40B4-BE49-F238E27FC236}">
                <a16:creationId xmlns:a16="http://schemas.microsoft.com/office/drawing/2014/main" id="{0774903D-F821-4616-BCBB-704EA334335E}"/>
              </a:ext>
            </a:extLst>
          </p:cNvPr>
          <p:cNvSpPr>
            <a:spLocks noGrp="1"/>
          </p:cNvSpPr>
          <p:nvPr>
            <p:ph type="ftr" sz="quarter" idx="11"/>
          </p:nvPr>
        </p:nvSpPr>
        <p:spPr/>
        <p:txBody>
          <a:bodyPr/>
          <a:lstStyle/>
          <a:p>
            <a:r>
              <a:rPr lang="en-GB"/>
              <a:t>Are you ready for EPA</a:t>
            </a:r>
            <a:endParaRPr lang="en-GB" dirty="0"/>
          </a:p>
        </p:txBody>
      </p:sp>
      <p:sp>
        <p:nvSpPr>
          <p:cNvPr id="6" name="Slide Number Placeholder 5">
            <a:extLst>
              <a:ext uri="{FF2B5EF4-FFF2-40B4-BE49-F238E27FC236}">
                <a16:creationId xmlns:a16="http://schemas.microsoft.com/office/drawing/2014/main" id="{E55F1950-A705-4801-807D-2943CCABE82B}"/>
              </a:ext>
            </a:extLst>
          </p:cNvPr>
          <p:cNvSpPr>
            <a:spLocks noGrp="1"/>
          </p:cNvSpPr>
          <p:nvPr>
            <p:ph type="sldNum" sz="quarter" idx="12"/>
          </p:nvPr>
        </p:nvSpPr>
        <p:spPr/>
        <p:txBody>
          <a:bodyPr/>
          <a:lstStyle/>
          <a:p>
            <a:fld id="{BFEB8C6D-5A13-4B6E-8B47-443F7CF06CA1}" type="slidenum">
              <a:rPr lang="en-GB" smtClean="0"/>
              <a:pPr/>
              <a:t>33</a:t>
            </a:fld>
            <a:endParaRPr lang="en-GB" dirty="0"/>
          </a:p>
        </p:txBody>
      </p:sp>
      <p:pic>
        <p:nvPicPr>
          <p:cNvPr id="7" name="Recorded Sound">
            <a:hlinkClick r:id="" action="ppaction://media"/>
            <a:extLst>
              <a:ext uri="{FF2B5EF4-FFF2-40B4-BE49-F238E27FC236}">
                <a16:creationId xmlns:a16="http://schemas.microsoft.com/office/drawing/2014/main" id="{836DA0E0-B7EE-4201-A8C9-9F4A1177CD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81929" y="1008370"/>
            <a:ext cx="406400" cy="406400"/>
          </a:xfrm>
          <a:prstGeom prst="rect">
            <a:avLst/>
          </a:prstGeom>
        </p:spPr>
      </p:pic>
    </p:spTree>
    <p:extLst>
      <p:ext uri="{BB962C8B-B14F-4D97-AF65-F5344CB8AC3E}">
        <p14:creationId xmlns:p14="http://schemas.microsoft.com/office/powerpoint/2010/main" val="253327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6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134" y="2972993"/>
            <a:ext cx="4944400" cy="1589702"/>
          </a:xfrm>
        </p:spPr>
        <p:txBody>
          <a:bodyPr>
            <a:noAutofit/>
          </a:bodyPr>
          <a:lstStyle/>
          <a:p>
            <a:pPr algn="ctr"/>
            <a:r>
              <a:rPr lang="en-GB" sz="12000" dirty="0"/>
              <a:t>Thank </a:t>
            </a:r>
            <a:br>
              <a:rPr lang="en-GB" sz="12000" dirty="0"/>
            </a:br>
            <a:r>
              <a:rPr lang="en-GB" sz="12000" dirty="0"/>
              <a:t>you</a:t>
            </a:r>
          </a:p>
        </p:txBody>
      </p:sp>
      <p:sp>
        <p:nvSpPr>
          <p:cNvPr id="5" name="Slide Number Placeholder 4"/>
          <p:cNvSpPr>
            <a:spLocks noGrp="1"/>
          </p:cNvSpPr>
          <p:nvPr>
            <p:ph type="sldNum" sz="quarter" idx="12"/>
          </p:nvPr>
        </p:nvSpPr>
        <p:spPr/>
        <p:txBody>
          <a:bodyPr/>
          <a:lstStyle/>
          <a:p>
            <a:fld id="{BFEB8C6D-5A13-4B6E-8B47-443F7CF06CA1}" type="slidenum">
              <a:rPr lang="en-GB" smtClean="0"/>
              <a:pPr/>
              <a:t>34</a:t>
            </a:fld>
            <a:endParaRPr lang="en-GB" dirty="0"/>
          </a:p>
        </p:txBody>
      </p:sp>
      <p:pic>
        <p:nvPicPr>
          <p:cNvPr id="3" name="Recorded Sound">
            <a:hlinkClick r:id="" action="ppaction://media"/>
            <a:extLst>
              <a:ext uri="{FF2B5EF4-FFF2-40B4-BE49-F238E27FC236}">
                <a16:creationId xmlns:a16="http://schemas.microsoft.com/office/drawing/2014/main" id="{0F072D9D-8FBF-41A0-810B-600684D2C7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95334" y="1872966"/>
            <a:ext cx="406400" cy="406400"/>
          </a:xfrm>
          <a:prstGeom prst="rect">
            <a:avLst/>
          </a:prstGeom>
        </p:spPr>
      </p:pic>
    </p:spTree>
    <p:extLst>
      <p:ext uri="{BB962C8B-B14F-4D97-AF65-F5344CB8AC3E}">
        <p14:creationId xmlns:p14="http://schemas.microsoft.com/office/powerpoint/2010/main" val="1212502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0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EC0F9-C948-4D75-8142-94B4A9681AD2}"/>
              </a:ext>
            </a:extLst>
          </p:cNvPr>
          <p:cNvSpPr>
            <a:spLocks noGrp="1"/>
          </p:cNvSpPr>
          <p:nvPr>
            <p:ph type="title"/>
          </p:nvPr>
        </p:nvSpPr>
        <p:spPr/>
        <p:txBody>
          <a:bodyPr/>
          <a:lstStyle/>
          <a:p>
            <a:r>
              <a:rPr lang="en-GB" dirty="0"/>
              <a:t>The Different Systems</a:t>
            </a:r>
          </a:p>
        </p:txBody>
      </p:sp>
      <p:sp>
        <p:nvSpPr>
          <p:cNvPr id="3" name="Date Placeholder 2">
            <a:extLst>
              <a:ext uri="{FF2B5EF4-FFF2-40B4-BE49-F238E27FC236}">
                <a16:creationId xmlns:a16="http://schemas.microsoft.com/office/drawing/2014/main" id="{E82D5DCD-D011-4B5C-999D-7F05DB22CCDC}"/>
              </a:ext>
            </a:extLst>
          </p:cNvPr>
          <p:cNvSpPr>
            <a:spLocks noGrp="1"/>
          </p:cNvSpPr>
          <p:nvPr>
            <p:ph type="dt" sz="half" idx="10"/>
          </p:nvPr>
        </p:nvSpPr>
        <p:spPr/>
        <p:txBody>
          <a:bodyPr/>
          <a:lstStyle/>
          <a:p>
            <a:fld id="{872097A3-2D6B-43DC-97E3-BCF012572490}" type="datetime4">
              <a:rPr lang="en-GB" smtClean="0"/>
              <a:t>18 June 2019</a:t>
            </a:fld>
            <a:endParaRPr lang="en-GB" dirty="0"/>
          </a:p>
        </p:txBody>
      </p:sp>
      <p:sp>
        <p:nvSpPr>
          <p:cNvPr id="4" name="Footer Placeholder 3">
            <a:extLst>
              <a:ext uri="{FF2B5EF4-FFF2-40B4-BE49-F238E27FC236}">
                <a16:creationId xmlns:a16="http://schemas.microsoft.com/office/drawing/2014/main" id="{676476FC-070F-49DE-B665-1B315BAD3D86}"/>
              </a:ext>
            </a:extLst>
          </p:cNvPr>
          <p:cNvSpPr>
            <a:spLocks noGrp="1"/>
          </p:cNvSpPr>
          <p:nvPr>
            <p:ph type="ftr" sz="quarter" idx="11"/>
          </p:nvPr>
        </p:nvSpPr>
        <p:spPr/>
        <p:txBody>
          <a:bodyPr/>
          <a:lstStyle/>
          <a:p>
            <a:r>
              <a:rPr lang="en-GB"/>
              <a:t>Are you ready for EPA</a:t>
            </a:r>
            <a:endParaRPr lang="en-GB" dirty="0"/>
          </a:p>
        </p:txBody>
      </p:sp>
      <p:sp>
        <p:nvSpPr>
          <p:cNvPr id="5" name="Slide Number Placeholder 4">
            <a:extLst>
              <a:ext uri="{FF2B5EF4-FFF2-40B4-BE49-F238E27FC236}">
                <a16:creationId xmlns:a16="http://schemas.microsoft.com/office/drawing/2014/main" id="{FD38C5B3-7791-4868-B696-4F1B056DBD0B}"/>
              </a:ext>
            </a:extLst>
          </p:cNvPr>
          <p:cNvSpPr>
            <a:spLocks noGrp="1"/>
          </p:cNvSpPr>
          <p:nvPr>
            <p:ph type="sldNum" sz="quarter" idx="12"/>
          </p:nvPr>
        </p:nvSpPr>
        <p:spPr/>
        <p:txBody>
          <a:bodyPr/>
          <a:lstStyle/>
          <a:p>
            <a:fld id="{BFEB8C6D-5A13-4B6E-8B47-443F7CF06CA1}" type="slidenum">
              <a:rPr lang="en-GB" smtClean="0"/>
              <a:pPr/>
              <a:t>4</a:t>
            </a:fld>
            <a:endParaRPr lang="en-GB" dirty="0"/>
          </a:p>
        </p:txBody>
      </p:sp>
      <p:pic>
        <p:nvPicPr>
          <p:cNvPr id="7" name="Picture 6">
            <a:extLst>
              <a:ext uri="{FF2B5EF4-FFF2-40B4-BE49-F238E27FC236}">
                <a16:creationId xmlns:a16="http://schemas.microsoft.com/office/drawing/2014/main" id="{636F6EF7-754B-4206-9B49-97796F0F863C}"/>
              </a:ext>
            </a:extLst>
          </p:cNvPr>
          <p:cNvPicPr/>
          <p:nvPr/>
        </p:nvPicPr>
        <p:blipFill rotWithShape="1">
          <a:blip r:embed="rId4"/>
          <a:srcRect l="7371" t="37589" r="4647" b="15799"/>
          <a:stretch/>
        </p:blipFill>
        <p:spPr bwMode="auto">
          <a:xfrm>
            <a:off x="288000" y="1936725"/>
            <a:ext cx="5229225" cy="1476375"/>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1BAA213F-FB17-42BD-AD3B-5BB88C8A9883}"/>
              </a:ext>
            </a:extLst>
          </p:cNvPr>
          <p:cNvPicPr/>
          <p:nvPr/>
        </p:nvPicPr>
        <p:blipFill rotWithShape="1">
          <a:blip r:embed="rId5"/>
          <a:srcRect l="6090" t="37590" r="5289" b="16700"/>
          <a:stretch/>
        </p:blipFill>
        <p:spPr bwMode="auto">
          <a:xfrm>
            <a:off x="3218400" y="3507330"/>
            <a:ext cx="5267325" cy="1447800"/>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A7773636-5C36-4915-9DF1-A78FBFE19462}"/>
              </a:ext>
            </a:extLst>
          </p:cNvPr>
          <p:cNvSpPr txBox="1"/>
          <p:nvPr/>
        </p:nvSpPr>
        <p:spPr>
          <a:xfrm>
            <a:off x="3629026" y="3637530"/>
            <a:ext cx="1371600" cy="707886"/>
          </a:xfrm>
          <a:prstGeom prst="rect">
            <a:avLst/>
          </a:prstGeom>
          <a:solidFill>
            <a:schemeClr val="bg2"/>
          </a:solidFill>
        </p:spPr>
        <p:txBody>
          <a:bodyPr wrap="square" rtlCol="0">
            <a:spAutoFit/>
          </a:bodyPr>
          <a:lstStyle/>
          <a:p>
            <a:r>
              <a:rPr lang="en-GB" sz="2000" b="1" dirty="0"/>
              <a:t>EPA Portal </a:t>
            </a:r>
          </a:p>
        </p:txBody>
      </p:sp>
      <p:pic>
        <p:nvPicPr>
          <p:cNvPr id="10" name="Picture 9">
            <a:extLst>
              <a:ext uri="{FF2B5EF4-FFF2-40B4-BE49-F238E27FC236}">
                <a16:creationId xmlns:a16="http://schemas.microsoft.com/office/drawing/2014/main" id="{724C4F47-4736-4E24-8A52-3832EB177421}"/>
              </a:ext>
            </a:extLst>
          </p:cNvPr>
          <p:cNvPicPr/>
          <p:nvPr/>
        </p:nvPicPr>
        <p:blipFill rotWithShape="1">
          <a:blip r:embed="rId6"/>
          <a:srcRect l="4487" t="23031" r="6570" b="30909"/>
          <a:stretch/>
        </p:blipFill>
        <p:spPr bwMode="auto">
          <a:xfrm>
            <a:off x="5776983" y="4987377"/>
            <a:ext cx="5286375" cy="1447800"/>
          </a:xfrm>
          <a:prstGeom prst="rect">
            <a:avLst/>
          </a:prstGeom>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34A55DEB-E3E4-4238-9CFE-3F83DB3E9A87}"/>
              </a:ext>
            </a:extLst>
          </p:cNvPr>
          <p:cNvSpPr txBox="1"/>
          <p:nvPr/>
        </p:nvSpPr>
        <p:spPr>
          <a:xfrm>
            <a:off x="6357938" y="5200650"/>
            <a:ext cx="1500187" cy="646331"/>
          </a:xfrm>
          <a:prstGeom prst="rect">
            <a:avLst/>
          </a:prstGeom>
          <a:solidFill>
            <a:schemeClr val="bg2"/>
          </a:solidFill>
        </p:spPr>
        <p:txBody>
          <a:bodyPr wrap="square" rtlCol="0">
            <a:spAutoFit/>
          </a:bodyPr>
          <a:lstStyle/>
          <a:p>
            <a:r>
              <a:rPr lang="en-GB" b="1" dirty="0"/>
              <a:t>EPA Date Confirmed</a:t>
            </a:r>
          </a:p>
        </p:txBody>
      </p:sp>
      <p:cxnSp>
        <p:nvCxnSpPr>
          <p:cNvPr id="22" name="Straight Arrow Connector 21">
            <a:extLst>
              <a:ext uri="{FF2B5EF4-FFF2-40B4-BE49-F238E27FC236}">
                <a16:creationId xmlns:a16="http://schemas.microsoft.com/office/drawing/2014/main" id="{378CCBF5-D0A9-4136-B8E5-A4010E2665D1}"/>
              </a:ext>
            </a:extLst>
          </p:cNvPr>
          <p:cNvCxnSpPr/>
          <p:nvPr/>
        </p:nvCxnSpPr>
        <p:spPr>
          <a:xfrm flipV="1">
            <a:off x="1753200" y="3413100"/>
            <a:ext cx="0" cy="707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FDAC842-9517-4EAC-9CDD-4C9DF6D43D11}"/>
              </a:ext>
            </a:extLst>
          </p:cNvPr>
          <p:cNvCxnSpPr/>
          <p:nvPr/>
        </p:nvCxnSpPr>
        <p:spPr>
          <a:xfrm>
            <a:off x="5961600" y="2528888"/>
            <a:ext cx="6106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79AE41A-AFD2-4372-B447-0A95872FD965}"/>
              </a:ext>
            </a:extLst>
          </p:cNvPr>
          <p:cNvCxnSpPr/>
          <p:nvPr/>
        </p:nvCxnSpPr>
        <p:spPr>
          <a:xfrm>
            <a:off x="7108031" y="2942105"/>
            <a:ext cx="0" cy="555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B16A834-0965-4D27-8398-8DF81394C374}"/>
              </a:ext>
            </a:extLst>
          </p:cNvPr>
          <p:cNvCxnSpPr/>
          <p:nvPr/>
        </p:nvCxnSpPr>
        <p:spPr>
          <a:xfrm flipV="1">
            <a:off x="4486275" y="4987377"/>
            <a:ext cx="0" cy="723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4E9AC76-B2CB-4DDC-AEE0-8F28C0D19148}"/>
              </a:ext>
            </a:extLst>
          </p:cNvPr>
          <p:cNvCxnSpPr/>
          <p:nvPr/>
        </p:nvCxnSpPr>
        <p:spPr>
          <a:xfrm>
            <a:off x="8686800" y="3991473"/>
            <a:ext cx="61436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4B954FE-DB4D-4D48-A796-07727BD5A39F}"/>
              </a:ext>
            </a:extLst>
          </p:cNvPr>
          <p:cNvCxnSpPr/>
          <p:nvPr/>
        </p:nvCxnSpPr>
        <p:spPr>
          <a:xfrm>
            <a:off x="10372725" y="4514850"/>
            <a:ext cx="0" cy="440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BEB207E4-E85A-4ADC-9B6C-EE9BC066EF58}"/>
              </a:ext>
            </a:extLst>
          </p:cNvPr>
          <p:cNvSpPr txBox="1"/>
          <p:nvPr/>
        </p:nvSpPr>
        <p:spPr>
          <a:xfrm>
            <a:off x="877597" y="4231230"/>
            <a:ext cx="1814512" cy="1169551"/>
          </a:xfrm>
          <a:prstGeom prst="rect">
            <a:avLst/>
          </a:prstGeom>
          <a:noFill/>
        </p:spPr>
        <p:txBody>
          <a:bodyPr wrap="square" rtlCol="0">
            <a:spAutoFit/>
          </a:bodyPr>
          <a:lstStyle/>
          <a:p>
            <a:r>
              <a:rPr lang="en-GB" sz="1400" dirty="0"/>
              <a:t>Input all you apprentice details. Request your preferred date and time</a:t>
            </a:r>
          </a:p>
        </p:txBody>
      </p:sp>
      <p:sp>
        <p:nvSpPr>
          <p:cNvPr id="34" name="TextBox 33">
            <a:extLst>
              <a:ext uri="{FF2B5EF4-FFF2-40B4-BE49-F238E27FC236}">
                <a16:creationId xmlns:a16="http://schemas.microsoft.com/office/drawing/2014/main" id="{4102AF88-1387-4EA5-B003-DE21DF4759E4}"/>
              </a:ext>
            </a:extLst>
          </p:cNvPr>
          <p:cNvSpPr txBox="1"/>
          <p:nvPr/>
        </p:nvSpPr>
        <p:spPr>
          <a:xfrm>
            <a:off x="6572250" y="1772554"/>
            <a:ext cx="1585912" cy="1169551"/>
          </a:xfrm>
          <a:prstGeom prst="rect">
            <a:avLst/>
          </a:prstGeom>
          <a:noFill/>
        </p:spPr>
        <p:txBody>
          <a:bodyPr wrap="square" rtlCol="0">
            <a:spAutoFit/>
          </a:bodyPr>
          <a:lstStyle/>
          <a:p>
            <a:r>
              <a:rPr lang="en-GB" sz="1400" dirty="0"/>
              <a:t>Validate Evidence for ESFA certificate – set up apprentice on EPA Portal</a:t>
            </a:r>
          </a:p>
        </p:txBody>
      </p:sp>
      <p:sp>
        <p:nvSpPr>
          <p:cNvPr id="35" name="TextBox 34">
            <a:extLst>
              <a:ext uri="{FF2B5EF4-FFF2-40B4-BE49-F238E27FC236}">
                <a16:creationId xmlns:a16="http://schemas.microsoft.com/office/drawing/2014/main" id="{8FA3AEF4-ED6A-4D49-9877-5277703AFC37}"/>
              </a:ext>
            </a:extLst>
          </p:cNvPr>
          <p:cNvSpPr txBox="1"/>
          <p:nvPr/>
        </p:nvSpPr>
        <p:spPr>
          <a:xfrm>
            <a:off x="3629026" y="5711277"/>
            <a:ext cx="1888199" cy="738664"/>
          </a:xfrm>
          <a:prstGeom prst="rect">
            <a:avLst/>
          </a:prstGeom>
          <a:noFill/>
        </p:spPr>
        <p:txBody>
          <a:bodyPr wrap="square" rtlCol="0">
            <a:spAutoFit/>
          </a:bodyPr>
          <a:lstStyle/>
          <a:p>
            <a:r>
              <a:rPr lang="en-GB" sz="1400" dirty="0"/>
              <a:t>Once you have access upload all Gateway evidence </a:t>
            </a:r>
          </a:p>
        </p:txBody>
      </p:sp>
      <p:sp>
        <p:nvSpPr>
          <p:cNvPr id="36" name="TextBox 35">
            <a:extLst>
              <a:ext uri="{FF2B5EF4-FFF2-40B4-BE49-F238E27FC236}">
                <a16:creationId xmlns:a16="http://schemas.microsoft.com/office/drawing/2014/main" id="{6C5D6DE0-D031-4ADD-AD21-808566CE71B8}"/>
              </a:ext>
            </a:extLst>
          </p:cNvPr>
          <p:cNvSpPr txBox="1"/>
          <p:nvPr/>
        </p:nvSpPr>
        <p:spPr>
          <a:xfrm>
            <a:off x="9373054" y="3424655"/>
            <a:ext cx="1964803" cy="954107"/>
          </a:xfrm>
          <a:prstGeom prst="rect">
            <a:avLst/>
          </a:prstGeom>
          <a:noFill/>
        </p:spPr>
        <p:txBody>
          <a:bodyPr wrap="square" rtlCol="0">
            <a:spAutoFit/>
          </a:bodyPr>
          <a:lstStyle/>
          <a:p>
            <a:r>
              <a:rPr lang="en-GB" sz="1400" dirty="0"/>
              <a:t>Evidence Validated and sent to booking team to confirm and schedule a date</a:t>
            </a:r>
          </a:p>
        </p:txBody>
      </p:sp>
      <p:pic>
        <p:nvPicPr>
          <p:cNvPr id="6" name="Recorded Sound">
            <a:hlinkClick r:id="" action="ppaction://media"/>
            <a:extLst>
              <a:ext uri="{FF2B5EF4-FFF2-40B4-BE49-F238E27FC236}">
                <a16:creationId xmlns:a16="http://schemas.microsoft.com/office/drawing/2014/main" id="{BF360FB9-F0BB-4984-9722-7C1364576B4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21200" y="1005865"/>
            <a:ext cx="406400" cy="406400"/>
          </a:xfrm>
          <a:prstGeom prst="rect">
            <a:avLst/>
          </a:prstGeom>
        </p:spPr>
      </p:pic>
    </p:spTree>
    <p:extLst>
      <p:ext uri="{BB962C8B-B14F-4D97-AF65-F5344CB8AC3E}">
        <p14:creationId xmlns:p14="http://schemas.microsoft.com/office/powerpoint/2010/main" val="3245869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7F45C-5E60-4ACD-AE33-15F5C57B6283}"/>
              </a:ext>
            </a:extLst>
          </p:cNvPr>
          <p:cNvSpPr>
            <a:spLocks noGrp="1"/>
          </p:cNvSpPr>
          <p:nvPr>
            <p:ph type="title"/>
          </p:nvPr>
        </p:nvSpPr>
        <p:spPr/>
        <p:txBody>
          <a:bodyPr/>
          <a:lstStyle/>
          <a:p>
            <a:r>
              <a:rPr lang="en-GB" dirty="0"/>
              <a:t>EPA Timescales </a:t>
            </a:r>
          </a:p>
        </p:txBody>
      </p:sp>
      <p:sp>
        <p:nvSpPr>
          <p:cNvPr id="3" name="Content Placeholder 2">
            <a:extLst>
              <a:ext uri="{FF2B5EF4-FFF2-40B4-BE49-F238E27FC236}">
                <a16:creationId xmlns:a16="http://schemas.microsoft.com/office/drawing/2014/main" id="{6DED2F87-EE66-4FD3-ABCB-DE2403D452E1}"/>
              </a:ext>
            </a:extLst>
          </p:cNvPr>
          <p:cNvSpPr>
            <a:spLocks noGrp="1"/>
          </p:cNvSpPr>
          <p:nvPr>
            <p:ph idx="1"/>
          </p:nvPr>
        </p:nvSpPr>
        <p:spPr/>
        <p:txBody>
          <a:bodyPr>
            <a:normAutofit/>
          </a:bodyPr>
          <a:lstStyle/>
          <a:p>
            <a:pPr marL="285750" indent="-285750">
              <a:buFont typeface="Arial" panose="020B0604020202020204" pitchFamily="34" charset="0"/>
              <a:buChar char="•"/>
            </a:pPr>
            <a:r>
              <a:rPr lang="en-GB" sz="1800" b="0" dirty="0"/>
              <a:t>We need a minimum of 7 weeks notice (56 days) </a:t>
            </a:r>
          </a:p>
          <a:p>
            <a:pPr marL="285750" indent="-285750">
              <a:buFont typeface="Arial" panose="020B0604020202020204" pitchFamily="34" charset="0"/>
              <a:buChar char="•"/>
            </a:pPr>
            <a:r>
              <a:rPr lang="en-GB" sz="1800" b="0" dirty="0"/>
              <a:t>If you make a reservation today, you will be booking for the very end of July early August</a:t>
            </a:r>
          </a:p>
          <a:p>
            <a:pPr marL="285750" indent="-285750">
              <a:buFont typeface="Arial" panose="020B0604020202020204" pitchFamily="34" charset="0"/>
              <a:buChar char="•"/>
            </a:pPr>
            <a:r>
              <a:rPr lang="en-GB" sz="1800" b="0" dirty="0"/>
              <a:t>You must have all your evidence uploaded and we will validate before we release a confirmed date</a:t>
            </a:r>
          </a:p>
          <a:p>
            <a:pPr marL="285750" indent="-285750">
              <a:buFont typeface="Arial" panose="020B0604020202020204" pitchFamily="34" charset="0"/>
              <a:buChar char="•"/>
            </a:pPr>
            <a:r>
              <a:rPr lang="en-GB" sz="1800" b="0" dirty="0"/>
              <a:t>Preferred dates for IEPA’s will go on a first come first served basis</a:t>
            </a:r>
          </a:p>
          <a:p>
            <a:pPr marL="285750" indent="-285750">
              <a:buFont typeface="Arial" panose="020B0604020202020204" pitchFamily="34" charset="0"/>
              <a:buChar char="•"/>
            </a:pPr>
            <a:endParaRPr lang="en-GB" sz="1800" b="0" dirty="0"/>
          </a:p>
        </p:txBody>
      </p:sp>
      <p:sp>
        <p:nvSpPr>
          <p:cNvPr id="4" name="Date Placeholder 3">
            <a:extLst>
              <a:ext uri="{FF2B5EF4-FFF2-40B4-BE49-F238E27FC236}">
                <a16:creationId xmlns:a16="http://schemas.microsoft.com/office/drawing/2014/main" id="{6C8F8F50-480B-4F2F-953F-49C989AC6DAA}"/>
              </a:ext>
            </a:extLst>
          </p:cNvPr>
          <p:cNvSpPr>
            <a:spLocks noGrp="1"/>
          </p:cNvSpPr>
          <p:nvPr>
            <p:ph type="dt" sz="half" idx="10"/>
          </p:nvPr>
        </p:nvSpPr>
        <p:spPr/>
        <p:txBody>
          <a:bodyPr/>
          <a:lstStyle/>
          <a:p>
            <a:fld id="{89AE5771-1671-43F6-9654-253D1659B5C1}" type="datetime4">
              <a:rPr lang="en-GB" smtClean="0"/>
              <a:t>18 June 2019</a:t>
            </a:fld>
            <a:endParaRPr lang="en-GB" dirty="0"/>
          </a:p>
        </p:txBody>
      </p:sp>
      <p:sp>
        <p:nvSpPr>
          <p:cNvPr id="5" name="Footer Placeholder 4">
            <a:extLst>
              <a:ext uri="{FF2B5EF4-FFF2-40B4-BE49-F238E27FC236}">
                <a16:creationId xmlns:a16="http://schemas.microsoft.com/office/drawing/2014/main" id="{6B637ACC-DE3A-4027-B628-067EBED5A1FA}"/>
              </a:ext>
            </a:extLst>
          </p:cNvPr>
          <p:cNvSpPr>
            <a:spLocks noGrp="1"/>
          </p:cNvSpPr>
          <p:nvPr>
            <p:ph type="ftr" sz="quarter" idx="11"/>
          </p:nvPr>
        </p:nvSpPr>
        <p:spPr/>
        <p:txBody>
          <a:bodyPr/>
          <a:lstStyle/>
          <a:p>
            <a:r>
              <a:rPr lang="en-GB"/>
              <a:t>Are you ready for EPA</a:t>
            </a:r>
            <a:endParaRPr lang="en-GB" dirty="0"/>
          </a:p>
        </p:txBody>
      </p:sp>
      <p:sp>
        <p:nvSpPr>
          <p:cNvPr id="6" name="Slide Number Placeholder 5">
            <a:extLst>
              <a:ext uri="{FF2B5EF4-FFF2-40B4-BE49-F238E27FC236}">
                <a16:creationId xmlns:a16="http://schemas.microsoft.com/office/drawing/2014/main" id="{AE5C7E15-558D-4273-A9EC-1335820D7200}"/>
              </a:ext>
            </a:extLst>
          </p:cNvPr>
          <p:cNvSpPr>
            <a:spLocks noGrp="1"/>
          </p:cNvSpPr>
          <p:nvPr>
            <p:ph type="sldNum" sz="quarter" idx="12"/>
          </p:nvPr>
        </p:nvSpPr>
        <p:spPr/>
        <p:txBody>
          <a:bodyPr/>
          <a:lstStyle/>
          <a:p>
            <a:fld id="{BFEB8C6D-5A13-4B6E-8B47-443F7CF06CA1}" type="slidenum">
              <a:rPr lang="en-GB" smtClean="0"/>
              <a:pPr/>
              <a:t>5</a:t>
            </a:fld>
            <a:endParaRPr lang="en-GB" dirty="0"/>
          </a:p>
        </p:txBody>
      </p:sp>
      <p:pic>
        <p:nvPicPr>
          <p:cNvPr id="7" name="Recorded Sound">
            <a:hlinkClick r:id="" action="ppaction://media"/>
            <a:extLst>
              <a:ext uri="{FF2B5EF4-FFF2-40B4-BE49-F238E27FC236}">
                <a16:creationId xmlns:a16="http://schemas.microsoft.com/office/drawing/2014/main" id="{F0B28A84-45F9-4711-A2A5-7D8A1EB7B2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69850" y="946480"/>
            <a:ext cx="406400" cy="406400"/>
          </a:xfrm>
          <a:prstGeom prst="rect">
            <a:avLst/>
          </a:prstGeom>
        </p:spPr>
      </p:pic>
    </p:spTree>
    <p:extLst>
      <p:ext uri="{BB962C8B-B14F-4D97-AF65-F5344CB8AC3E}">
        <p14:creationId xmlns:p14="http://schemas.microsoft.com/office/powerpoint/2010/main" val="18741183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55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EDE93-889E-40E5-AD33-596AB218B0DB}"/>
              </a:ext>
            </a:extLst>
          </p:cNvPr>
          <p:cNvSpPr>
            <a:spLocks noGrp="1"/>
          </p:cNvSpPr>
          <p:nvPr>
            <p:ph type="title"/>
          </p:nvPr>
        </p:nvSpPr>
        <p:spPr/>
        <p:txBody>
          <a:bodyPr/>
          <a:lstStyle/>
          <a:p>
            <a:r>
              <a:rPr lang="en-GB" dirty="0"/>
              <a:t>EPA Gateway Evidence </a:t>
            </a:r>
          </a:p>
        </p:txBody>
      </p:sp>
      <p:sp>
        <p:nvSpPr>
          <p:cNvPr id="3" name="Content Placeholder 2">
            <a:extLst>
              <a:ext uri="{FF2B5EF4-FFF2-40B4-BE49-F238E27FC236}">
                <a16:creationId xmlns:a16="http://schemas.microsoft.com/office/drawing/2014/main" id="{8C3D769A-4527-4F02-BE46-28DD92D34E40}"/>
              </a:ext>
            </a:extLst>
          </p:cNvPr>
          <p:cNvSpPr>
            <a:spLocks noGrp="1"/>
          </p:cNvSpPr>
          <p:nvPr>
            <p:ph idx="1"/>
          </p:nvPr>
        </p:nvSpPr>
        <p:spPr/>
        <p:txBody>
          <a:bodyPr/>
          <a:lstStyle/>
          <a:p>
            <a:pPr marL="285750" indent="-285750">
              <a:buFont typeface="Arial" panose="020B0604020202020204" pitchFamily="34" charset="0"/>
              <a:buChar char="•"/>
            </a:pPr>
            <a:r>
              <a:rPr lang="en-GB" dirty="0"/>
              <a:t>Maths and English at Level 1 – Achieved</a:t>
            </a:r>
          </a:p>
          <a:p>
            <a:pPr marL="285750" indent="-285750">
              <a:buFont typeface="Arial" panose="020B0604020202020204" pitchFamily="34" charset="0"/>
              <a:buChar char="•"/>
            </a:pPr>
            <a:r>
              <a:rPr lang="en-GB" dirty="0"/>
              <a:t>Maths and English at level 2 – Attempted</a:t>
            </a:r>
          </a:p>
          <a:p>
            <a:pPr marL="285750" indent="-285750">
              <a:buFont typeface="Arial" panose="020B0604020202020204" pitchFamily="34" charset="0"/>
              <a:buChar char="•"/>
            </a:pPr>
            <a:r>
              <a:rPr lang="en-GB" dirty="0"/>
              <a:t>Myth busting </a:t>
            </a:r>
            <a:r>
              <a:rPr lang="en-GB" b="0" dirty="0"/>
              <a:t>– Yes, we do need to see all aspects of the English qualification as Gateway evidence this includes the Speaking and Listening and the test.</a:t>
            </a:r>
          </a:p>
          <a:p>
            <a:pPr marL="285750" indent="-285750">
              <a:buFont typeface="Arial" panose="020B0604020202020204" pitchFamily="34" charset="0"/>
              <a:buChar char="•"/>
            </a:pPr>
            <a:r>
              <a:rPr lang="en-GB" b="0" dirty="0"/>
              <a:t>We will accept Walled Garden evidence of achievement this does not have to be the certification</a:t>
            </a:r>
          </a:p>
          <a:p>
            <a:pPr marL="285750" indent="-285750">
              <a:buFont typeface="Arial" panose="020B0604020202020204" pitchFamily="34" charset="0"/>
              <a:buChar char="•"/>
            </a:pPr>
            <a:r>
              <a:rPr lang="en-GB" dirty="0"/>
              <a:t>On-Programme evidence of the Mandatory Hair Qualification</a:t>
            </a:r>
            <a:r>
              <a:rPr lang="en-GB" b="0" dirty="0"/>
              <a:t> – unit achievement statement from Walled Garden.</a:t>
            </a:r>
          </a:p>
          <a:p>
            <a:pPr marL="285750" indent="-285750">
              <a:buFont typeface="Arial" panose="020B0604020202020204" pitchFamily="34" charset="0"/>
              <a:buChar char="•"/>
            </a:pPr>
            <a:r>
              <a:rPr lang="en-GB" dirty="0"/>
              <a:t>Myth Busting – </a:t>
            </a:r>
            <a:r>
              <a:rPr lang="en-GB" b="0" dirty="0"/>
              <a:t>No, you don’t need to have had an EQA visit before you submit this evidence. This qualification was a low risk and DCS was transferred from the old Hair qualification – you MUST have applied for the approval of the new qualification through Walled Garden</a:t>
            </a:r>
          </a:p>
          <a:p>
            <a:pPr marL="285750" indent="-285750">
              <a:buFont typeface="Arial" panose="020B0604020202020204" pitchFamily="34" charset="0"/>
              <a:buChar char="•"/>
            </a:pPr>
            <a:endParaRPr lang="en-GB" dirty="0"/>
          </a:p>
        </p:txBody>
      </p:sp>
      <p:sp>
        <p:nvSpPr>
          <p:cNvPr id="4" name="Date Placeholder 3">
            <a:extLst>
              <a:ext uri="{FF2B5EF4-FFF2-40B4-BE49-F238E27FC236}">
                <a16:creationId xmlns:a16="http://schemas.microsoft.com/office/drawing/2014/main" id="{A14D0990-97E5-4423-AD34-4047EF79217F}"/>
              </a:ext>
            </a:extLst>
          </p:cNvPr>
          <p:cNvSpPr>
            <a:spLocks noGrp="1"/>
          </p:cNvSpPr>
          <p:nvPr>
            <p:ph type="dt" sz="half" idx="10"/>
          </p:nvPr>
        </p:nvSpPr>
        <p:spPr/>
        <p:txBody>
          <a:bodyPr/>
          <a:lstStyle/>
          <a:p>
            <a:fld id="{528F7E3B-1BD2-4023-BD4B-8A5879365492}" type="datetime4">
              <a:rPr lang="en-GB" smtClean="0"/>
              <a:t>18 June 2019</a:t>
            </a:fld>
            <a:endParaRPr lang="en-GB" dirty="0"/>
          </a:p>
        </p:txBody>
      </p:sp>
      <p:sp>
        <p:nvSpPr>
          <p:cNvPr id="5" name="Footer Placeholder 4">
            <a:extLst>
              <a:ext uri="{FF2B5EF4-FFF2-40B4-BE49-F238E27FC236}">
                <a16:creationId xmlns:a16="http://schemas.microsoft.com/office/drawing/2014/main" id="{1EC54C30-FD37-4830-A0B0-2465F1CD3CAF}"/>
              </a:ext>
            </a:extLst>
          </p:cNvPr>
          <p:cNvSpPr>
            <a:spLocks noGrp="1"/>
          </p:cNvSpPr>
          <p:nvPr>
            <p:ph type="ftr" sz="quarter" idx="11"/>
          </p:nvPr>
        </p:nvSpPr>
        <p:spPr/>
        <p:txBody>
          <a:bodyPr/>
          <a:lstStyle/>
          <a:p>
            <a:r>
              <a:rPr lang="en-GB"/>
              <a:t>Are you ready for EPA</a:t>
            </a:r>
            <a:endParaRPr lang="en-GB" dirty="0"/>
          </a:p>
        </p:txBody>
      </p:sp>
      <p:sp>
        <p:nvSpPr>
          <p:cNvPr id="6" name="Slide Number Placeholder 5">
            <a:extLst>
              <a:ext uri="{FF2B5EF4-FFF2-40B4-BE49-F238E27FC236}">
                <a16:creationId xmlns:a16="http://schemas.microsoft.com/office/drawing/2014/main" id="{77D45296-2F74-42F7-B540-60AD6158359A}"/>
              </a:ext>
            </a:extLst>
          </p:cNvPr>
          <p:cNvSpPr>
            <a:spLocks noGrp="1"/>
          </p:cNvSpPr>
          <p:nvPr>
            <p:ph type="sldNum" sz="quarter" idx="12"/>
          </p:nvPr>
        </p:nvSpPr>
        <p:spPr/>
        <p:txBody>
          <a:bodyPr/>
          <a:lstStyle/>
          <a:p>
            <a:fld id="{BFEB8C6D-5A13-4B6E-8B47-443F7CF06CA1}" type="slidenum">
              <a:rPr lang="en-GB" smtClean="0"/>
              <a:pPr/>
              <a:t>6</a:t>
            </a:fld>
            <a:endParaRPr lang="en-GB" dirty="0"/>
          </a:p>
        </p:txBody>
      </p:sp>
      <p:pic>
        <p:nvPicPr>
          <p:cNvPr id="7" name="Recorded Sound">
            <a:hlinkClick r:id="" action="ppaction://media"/>
            <a:extLst>
              <a:ext uri="{FF2B5EF4-FFF2-40B4-BE49-F238E27FC236}">
                <a16:creationId xmlns:a16="http://schemas.microsoft.com/office/drawing/2014/main" id="{FFED6649-9692-476F-A31B-BC7F2318AF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12945" y="1008370"/>
            <a:ext cx="406400" cy="406400"/>
          </a:xfrm>
          <a:prstGeom prst="rect">
            <a:avLst/>
          </a:prstGeom>
        </p:spPr>
      </p:pic>
    </p:spTree>
    <p:extLst>
      <p:ext uri="{BB962C8B-B14F-4D97-AF65-F5344CB8AC3E}">
        <p14:creationId xmlns:p14="http://schemas.microsoft.com/office/powerpoint/2010/main" val="19629632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41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091A-BD25-4581-93B7-CB3BF900BB8B}"/>
              </a:ext>
            </a:extLst>
          </p:cNvPr>
          <p:cNvSpPr>
            <a:spLocks noGrp="1"/>
          </p:cNvSpPr>
          <p:nvPr>
            <p:ph type="title"/>
          </p:nvPr>
        </p:nvSpPr>
        <p:spPr>
          <a:xfrm>
            <a:off x="78449" y="148387"/>
            <a:ext cx="9623817" cy="714375"/>
          </a:xfrm>
        </p:spPr>
        <p:txBody>
          <a:bodyPr/>
          <a:lstStyle/>
          <a:p>
            <a:r>
              <a:rPr lang="en-GB" dirty="0">
                <a:solidFill>
                  <a:srgbClr val="FF0000"/>
                </a:solidFill>
              </a:rPr>
              <a:t>Yes – we are ready!</a:t>
            </a:r>
          </a:p>
        </p:txBody>
      </p:sp>
      <p:sp>
        <p:nvSpPr>
          <p:cNvPr id="6" name="Slide Number Placeholder 5">
            <a:extLst>
              <a:ext uri="{FF2B5EF4-FFF2-40B4-BE49-F238E27FC236}">
                <a16:creationId xmlns:a16="http://schemas.microsoft.com/office/drawing/2014/main" id="{1549F3A8-FD9A-461B-B296-96CD610F7FB6}"/>
              </a:ext>
            </a:extLst>
          </p:cNvPr>
          <p:cNvSpPr>
            <a:spLocks noGrp="1"/>
          </p:cNvSpPr>
          <p:nvPr>
            <p:ph type="sldNum" sz="quarter" idx="12"/>
          </p:nvPr>
        </p:nvSpPr>
        <p:spPr/>
        <p:txBody>
          <a:bodyPr/>
          <a:lstStyle/>
          <a:p>
            <a:fld id="{BFEB8C6D-5A13-4B6E-8B47-443F7CF06CA1}" type="slidenum">
              <a:rPr lang="en-GB" smtClean="0"/>
              <a:pPr/>
              <a:t>7</a:t>
            </a:fld>
            <a:endParaRPr lang="en-GB" dirty="0"/>
          </a:p>
        </p:txBody>
      </p:sp>
      <p:sp>
        <p:nvSpPr>
          <p:cNvPr id="11" name="Rectangle 10">
            <a:extLst>
              <a:ext uri="{FF2B5EF4-FFF2-40B4-BE49-F238E27FC236}">
                <a16:creationId xmlns:a16="http://schemas.microsoft.com/office/drawing/2014/main" id="{48C12FC5-B66B-4BE2-BD51-75A255AD760A}"/>
              </a:ext>
            </a:extLst>
          </p:cNvPr>
          <p:cNvSpPr/>
          <p:nvPr/>
        </p:nvSpPr>
        <p:spPr>
          <a:xfrm>
            <a:off x="78449" y="658264"/>
            <a:ext cx="9484359" cy="5693866"/>
          </a:xfrm>
          <a:prstGeom prst="rect">
            <a:avLst/>
          </a:prstGeom>
        </p:spPr>
        <p:txBody>
          <a:bodyPr wrap="square">
            <a:spAutoFit/>
          </a:bodyPr>
          <a:lstStyle/>
          <a:p>
            <a:r>
              <a:rPr lang="en-GB" sz="1400" b="1" dirty="0">
                <a:solidFill>
                  <a:srgbClr val="FF0000"/>
                </a:solidFill>
              </a:rPr>
              <a:t>NEW</a:t>
            </a:r>
            <a:r>
              <a:rPr lang="en-GB" sz="1400" dirty="0"/>
              <a:t> - EPA Customer Success Team are here to support and offer guidance to customers who are new or unfamiliar with the EPA journey. </a:t>
            </a:r>
          </a:p>
          <a:p>
            <a:r>
              <a:rPr lang="en-GB" sz="1400" dirty="0"/>
              <a:t> </a:t>
            </a:r>
          </a:p>
          <a:p>
            <a:r>
              <a:rPr lang="en-GB" sz="1400" dirty="0"/>
              <a:t>There are 3 in our team to support you  - Jo Howell (Team Leader), </a:t>
            </a:r>
          </a:p>
          <a:p>
            <a:r>
              <a:rPr lang="en-GB" sz="1400" dirty="0"/>
              <a:t>Jo </a:t>
            </a:r>
            <a:r>
              <a:rPr lang="en-GB" sz="1400" dirty="0" err="1"/>
              <a:t>Satherley</a:t>
            </a:r>
            <a:r>
              <a:rPr lang="en-GB" sz="1400" dirty="0"/>
              <a:t> (Customer Co-ordinator) and Jeff Bray (Customer Co-ordinator) </a:t>
            </a:r>
          </a:p>
          <a:p>
            <a:r>
              <a:rPr lang="en-GB" sz="1400" dirty="0"/>
              <a:t>and you can email them on: </a:t>
            </a:r>
          </a:p>
          <a:p>
            <a:endParaRPr lang="en-GB" sz="1400" u="sng" dirty="0">
              <a:hlinkClick r:id="rId4">
                <a:extLst>
                  <a:ext uri="{A12FA001-AC4F-418D-AE19-62706E023703}">
                    <ahyp:hlinkClr xmlns:ahyp="http://schemas.microsoft.com/office/drawing/2018/hyperlinkcolor" val="tx"/>
                  </a:ext>
                </a:extLst>
              </a:hlinkClick>
            </a:endParaRPr>
          </a:p>
          <a:p>
            <a:r>
              <a:rPr lang="en-GB" sz="1400" b="1" u="sng" dirty="0">
                <a:solidFill>
                  <a:srgbClr val="FF0000"/>
                </a:solidFill>
                <a:hlinkClick r:id="rId4">
                  <a:extLst>
                    <a:ext uri="{A12FA001-AC4F-418D-AE19-62706E023703}">
                      <ahyp:hlinkClr xmlns:ahyp="http://schemas.microsoft.com/office/drawing/2018/hyperlinkcolor" val="tx"/>
                    </a:ext>
                  </a:extLst>
                </a:hlinkClick>
              </a:rPr>
              <a:t>epasupport@cityandguilds.com</a:t>
            </a:r>
            <a:r>
              <a:rPr lang="en-GB" sz="1400" b="1" dirty="0">
                <a:solidFill>
                  <a:srgbClr val="FF0000"/>
                </a:solidFill>
              </a:rPr>
              <a:t> or </a:t>
            </a:r>
            <a:endParaRPr lang="en-GB" sz="1400" dirty="0"/>
          </a:p>
          <a:p>
            <a:r>
              <a:rPr lang="en-GB" sz="1400" dirty="0"/>
              <a:t> </a:t>
            </a:r>
          </a:p>
          <a:p>
            <a:r>
              <a:rPr lang="en-GB" sz="1400" dirty="0"/>
              <a:t>Jo H is the lead for the Hair and Barbering Industry, but the other Team members </a:t>
            </a:r>
          </a:p>
          <a:p>
            <a:r>
              <a:rPr lang="en-GB" sz="1400" dirty="0"/>
              <a:t>can support with any queries in her absence.</a:t>
            </a:r>
          </a:p>
          <a:p>
            <a:endParaRPr lang="en-GB" sz="1400" dirty="0"/>
          </a:p>
          <a:p>
            <a:r>
              <a:rPr lang="en-GB" sz="1400" dirty="0"/>
              <a:t>EPA Partnership Managers</a:t>
            </a:r>
          </a:p>
          <a:p>
            <a:r>
              <a:rPr lang="en-GB" sz="1400" dirty="0"/>
              <a:t>Martin Newman For the South</a:t>
            </a:r>
          </a:p>
          <a:p>
            <a:r>
              <a:rPr lang="en-GB" sz="1400" dirty="0"/>
              <a:t>M 07776 094894</a:t>
            </a:r>
          </a:p>
          <a:p>
            <a:r>
              <a:rPr lang="en-GB" sz="1400" u="sng" dirty="0">
                <a:hlinkClick r:id="rId5"/>
              </a:rPr>
              <a:t>martin.newman@cityandguilds.com</a:t>
            </a:r>
            <a:endParaRPr lang="en-GB" sz="1400" dirty="0"/>
          </a:p>
          <a:p>
            <a:endParaRPr lang="en-GB" sz="1400" dirty="0"/>
          </a:p>
          <a:p>
            <a:r>
              <a:rPr lang="en-GB" sz="1400" dirty="0"/>
              <a:t>Rebecca Hollamby for the Midlands</a:t>
            </a:r>
          </a:p>
          <a:p>
            <a:r>
              <a:rPr lang="en-GB" sz="1400" dirty="0"/>
              <a:t>M: 07876 448 147   </a:t>
            </a:r>
          </a:p>
          <a:p>
            <a:r>
              <a:rPr lang="en-GB" sz="1400" dirty="0">
                <a:hlinkClick r:id="rId6"/>
              </a:rPr>
              <a:t>Rebecca.Hollamby@cityandguilds.com</a:t>
            </a:r>
            <a:endParaRPr lang="en-GB" sz="1400" dirty="0"/>
          </a:p>
          <a:p>
            <a:endParaRPr lang="en-GB" sz="1400" dirty="0"/>
          </a:p>
          <a:p>
            <a:r>
              <a:rPr lang="en-GB" sz="1400" dirty="0"/>
              <a:t>Charlotte (Charlie) Freeman for the North </a:t>
            </a:r>
          </a:p>
          <a:p>
            <a:r>
              <a:rPr lang="en-GB" sz="1400" dirty="0"/>
              <a:t>M: 07872463157 </a:t>
            </a:r>
          </a:p>
          <a:p>
            <a:r>
              <a:rPr lang="en-GB" sz="1400" u="sng" dirty="0">
                <a:hlinkClick r:id="rId7"/>
              </a:rPr>
              <a:t>charlotte.freeman@cityandguilds.com</a:t>
            </a:r>
            <a:r>
              <a:rPr lang="en-GB" sz="1400" dirty="0"/>
              <a:t> </a:t>
            </a:r>
          </a:p>
          <a:p>
            <a:endParaRPr lang="en-GB" sz="1400" dirty="0"/>
          </a:p>
        </p:txBody>
      </p:sp>
      <p:sp>
        <p:nvSpPr>
          <p:cNvPr id="4" name="Date Placeholder 3">
            <a:extLst>
              <a:ext uri="{FF2B5EF4-FFF2-40B4-BE49-F238E27FC236}">
                <a16:creationId xmlns:a16="http://schemas.microsoft.com/office/drawing/2014/main" id="{DE0E1DBC-D100-4854-85A7-B46C007242B1}"/>
              </a:ext>
            </a:extLst>
          </p:cNvPr>
          <p:cNvSpPr>
            <a:spLocks noGrp="1"/>
          </p:cNvSpPr>
          <p:nvPr>
            <p:ph type="dt" sz="half" idx="10"/>
          </p:nvPr>
        </p:nvSpPr>
        <p:spPr/>
        <p:txBody>
          <a:bodyPr/>
          <a:lstStyle/>
          <a:p>
            <a:fld id="{54921435-16D3-4F1A-BA78-27ACD75E8DA7}" type="datetime4">
              <a:rPr lang="en-GB" smtClean="0"/>
              <a:t>18 June 2019</a:t>
            </a:fld>
            <a:endParaRPr lang="en-GB" dirty="0"/>
          </a:p>
        </p:txBody>
      </p:sp>
      <p:sp>
        <p:nvSpPr>
          <p:cNvPr id="5" name="Footer Placeholder 4">
            <a:extLst>
              <a:ext uri="{FF2B5EF4-FFF2-40B4-BE49-F238E27FC236}">
                <a16:creationId xmlns:a16="http://schemas.microsoft.com/office/drawing/2014/main" id="{7F6CE940-921D-4DDD-8B62-1DE701BD3750}"/>
              </a:ext>
            </a:extLst>
          </p:cNvPr>
          <p:cNvSpPr>
            <a:spLocks noGrp="1"/>
          </p:cNvSpPr>
          <p:nvPr>
            <p:ph type="ftr" sz="quarter" idx="11"/>
          </p:nvPr>
        </p:nvSpPr>
        <p:spPr/>
        <p:txBody>
          <a:bodyPr/>
          <a:lstStyle/>
          <a:p>
            <a:r>
              <a:rPr lang="en-GB"/>
              <a:t>Are you ready for EPA</a:t>
            </a:r>
            <a:endParaRPr lang="en-GB" dirty="0"/>
          </a:p>
        </p:txBody>
      </p:sp>
      <p:pic>
        <p:nvPicPr>
          <p:cNvPr id="7" name="Recorded Sound">
            <a:hlinkClick r:id="" action="ppaction://media"/>
            <a:extLst>
              <a:ext uri="{FF2B5EF4-FFF2-40B4-BE49-F238E27FC236}">
                <a16:creationId xmlns:a16="http://schemas.microsoft.com/office/drawing/2014/main" id="{37367F80-6CDE-4A86-B977-A3977815A47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24043" y="149685"/>
            <a:ext cx="406400" cy="406400"/>
          </a:xfrm>
          <a:prstGeom prst="rect">
            <a:avLst/>
          </a:prstGeom>
        </p:spPr>
      </p:pic>
    </p:spTree>
    <p:extLst>
      <p:ext uri="{BB962C8B-B14F-4D97-AF65-F5344CB8AC3E}">
        <p14:creationId xmlns:p14="http://schemas.microsoft.com/office/powerpoint/2010/main" val="1060797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3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51E375B-A588-48B1-BF7E-8E0E226EA711}"/>
              </a:ext>
            </a:extLst>
          </p:cNvPr>
          <p:cNvSpPr>
            <a:spLocks noGrp="1"/>
          </p:cNvSpPr>
          <p:nvPr>
            <p:ph type="dt" sz="half" idx="10"/>
          </p:nvPr>
        </p:nvSpPr>
        <p:spPr/>
        <p:txBody>
          <a:bodyPr/>
          <a:lstStyle/>
          <a:p>
            <a:fld id="{4D40AEDD-BA70-4BA0-A9D3-03839C587BAB}" type="datetime4">
              <a:rPr lang="en-GB" smtClean="0"/>
              <a:t>18 June 2019</a:t>
            </a:fld>
            <a:endParaRPr lang="en-GB" dirty="0"/>
          </a:p>
        </p:txBody>
      </p:sp>
      <p:sp>
        <p:nvSpPr>
          <p:cNvPr id="5" name="Footer Placeholder 4">
            <a:extLst>
              <a:ext uri="{FF2B5EF4-FFF2-40B4-BE49-F238E27FC236}">
                <a16:creationId xmlns:a16="http://schemas.microsoft.com/office/drawing/2014/main" id="{DB541C95-F6CD-41BB-8A70-B8691E91F6F9}"/>
              </a:ext>
            </a:extLst>
          </p:cNvPr>
          <p:cNvSpPr>
            <a:spLocks noGrp="1"/>
          </p:cNvSpPr>
          <p:nvPr>
            <p:ph type="ftr" sz="quarter" idx="11"/>
          </p:nvPr>
        </p:nvSpPr>
        <p:spPr/>
        <p:txBody>
          <a:bodyPr/>
          <a:lstStyle/>
          <a:p>
            <a:r>
              <a:rPr lang="en-GB"/>
              <a:t>Are you ready for EPA</a:t>
            </a:r>
            <a:endParaRPr lang="en-GB" dirty="0"/>
          </a:p>
        </p:txBody>
      </p:sp>
      <p:sp>
        <p:nvSpPr>
          <p:cNvPr id="6" name="Slide Number Placeholder 5">
            <a:extLst>
              <a:ext uri="{FF2B5EF4-FFF2-40B4-BE49-F238E27FC236}">
                <a16:creationId xmlns:a16="http://schemas.microsoft.com/office/drawing/2014/main" id="{3D155273-AE07-4A13-BEB9-B612E658A7C3}"/>
              </a:ext>
            </a:extLst>
          </p:cNvPr>
          <p:cNvSpPr>
            <a:spLocks noGrp="1"/>
          </p:cNvSpPr>
          <p:nvPr>
            <p:ph type="sldNum" sz="quarter" idx="12"/>
          </p:nvPr>
        </p:nvSpPr>
        <p:spPr/>
        <p:txBody>
          <a:bodyPr/>
          <a:lstStyle/>
          <a:p>
            <a:fld id="{BFEB8C6D-5A13-4B6E-8B47-443F7CF06CA1}" type="slidenum">
              <a:rPr lang="en-GB" smtClean="0"/>
              <a:pPr/>
              <a:t>8</a:t>
            </a:fld>
            <a:endParaRPr lang="en-GB" dirty="0"/>
          </a:p>
        </p:txBody>
      </p:sp>
      <p:pic>
        <p:nvPicPr>
          <p:cNvPr id="7" name="Picture 6">
            <a:extLst>
              <a:ext uri="{FF2B5EF4-FFF2-40B4-BE49-F238E27FC236}">
                <a16:creationId xmlns:a16="http://schemas.microsoft.com/office/drawing/2014/main" id="{19DF7778-7073-40C0-A56A-5E5E33130205}"/>
              </a:ext>
            </a:extLst>
          </p:cNvPr>
          <p:cNvPicPr/>
          <p:nvPr/>
        </p:nvPicPr>
        <p:blipFill rotWithShape="1">
          <a:blip r:embed="rId4"/>
          <a:srcRect l="14940" t="19233" r="37023" b="9796"/>
          <a:stretch/>
        </p:blipFill>
        <p:spPr bwMode="auto">
          <a:xfrm>
            <a:off x="0" y="-1"/>
            <a:ext cx="8515350" cy="6858001"/>
          </a:xfrm>
          <a:prstGeom prst="rect">
            <a:avLst/>
          </a:prstGeom>
          <a:ln>
            <a:noFill/>
          </a:ln>
          <a:extLst>
            <a:ext uri="{53640926-AAD7-44D8-BBD7-CCE9431645EC}">
              <a14:shadowObscured xmlns:a14="http://schemas.microsoft.com/office/drawing/2010/main"/>
            </a:ext>
          </a:extLst>
        </p:spPr>
      </p:pic>
      <p:pic>
        <p:nvPicPr>
          <p:cNvPr id="2" name="Recorded Sound">
            <a:hlinkClick r:id="" action="ppaction://media"/>
            <a:extLst>
              <a:ext uri="{FF2B5EF4-FFF2-40B4-BE49-F238E27FC236}">
                <a16:creationId xmlns:a16="http://schemas.microsoft.com/office/drawing/2014/main" id="{66ADC745-24AD-46FE-8B38-1B0736968A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24400" y="440719"/>
            <a:ext cx="406400" cy="406400"/>
          </a:xfrm>
          <a:prstGeom prst="rect">
            <a:avLst/>
          </a:prstGeom>
        </p:spPr>
      </p:pic>
    </p:spTree>
    <p:extLst>
      <p:ext uri="{BB962C8B-B14F-4D97-AF65-F5344CB8AC3E}">
        <p14:creationId xmlns:p14="http://schemas.microsoft.com/office/powerpoint/2010/main" val="1599133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88000" y="1939382"/>
            <a:ext cx="9144000" cy="1589702"/>
          </a:xfrm>
        </p:spPr>
        <p:txBody>
          <a:bodyPr/>
          <a:lstStyle/>
          <a:p>
            <a:r>
              <a:rPr lang="en-GB" dirty="0"/>
              <a:t>Hairdressing/Barbering </a:t>
            </a:r>
            <a:br>
              <a:rPr lang="en-GB" dirty="0"/>
            </a:br>
            <a:r>
              <a:rPr lang="en-GB" dirty="0"/>
              <a:t>Lead IEPA feedback </a:t>
            </a:r>
            <a:br>
              <a:rPr lang="en-GB" dirty="0"/>
            </a:br>
            <a:r>
              <a:rPr lang="en-GB" dirty="0"/>
              <a:t>and lessons learnt</a:t>
            </a:r>
          </a:p>
        </p:txBody>
      </p:sp>
      <p:sp>
        <p:nvSpPr>
          <p:cNvPr id="6" name="Slide Number Placeholder 5"/>
          <p:cNvSpPr>
            <a:spLocks noGrp="1"/>
          </p:cNvSpPr>
          <p:nvPr>
            <p:ph type="sldNum" sz="quarter" idx="12"/>
          </p:nvPr>
        </p:nvSpPr>
        <p:spPr/>
        <p:txBody>
          <a:bodyPr/>
          <a:lstStyle/>
          <a:p>
            <a:fld id="{BFEB8C6D-5A13-4B6E-8B47-443F7CF06CA1}" type="slidenum">
              <a:rPr lang="en-GB" smtClean="0"/>
              <a:pPr/>
              <a:t>9</a:t>
            </a:fld>
            <a:endParaRPr lang="en-GB" dirty="0"/>
          </a:p>
        </p:txBody>
      </p:sp>
      <p:pic>
        <p:nvPicPr>
          <p:cNvPr id="2" name="Recorded Sound">
            <a:hlinkClick r:id="" action="ppaction://media"/>
            <a:extLst>
              <a:ext uri="{FF2B5EF4-FFF2-40B4-BE49-F238E27FC236}">
                <a16:creationId xmlns:a16="http://schemas.microsoft.com/office/drawing/2014/main" id="{F03EA9A8-7C23-4FAC-BEB7-AD3A0DE934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2418" y="5949950"/>
            <a:ext cx="406400" cy="406400"/>
          </a:xfrm>
          <a:prstGeom prst="rect">
            <a:avLst/>
          </a:prstGeom>
        </p:spPr>
      </p:pic>
      <p:pic>
        <p:nvPicPr>
          <p:cNvPr id="3" name="Recorded Sound">
            <a:hlinkClick r:id="" action="ppaction://media"/>
            <a:extLst>
              <a:ext uri="{FF2B5EF4-FFF2-40B4-BE49-F238E27FC236}">
                <a16:creationId xmlns:a16="http://schemas.microsoft.com/office/drawing/2014/main" id="{B5CCFBCC-708F-4BAF-9E5C-751EFB2ADEE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656800" y="3122684"/>
            <a:ext cx="406400" cy="406400"/>
          </a:xfrm>
          <a:prstGeom prst="rect">
            <a:avLst/>
          </a:prstGeom>
        </p:spPr>
      </p:pic>
    </p:spTree>
    <p:extLst>
      <p:ext uri="{BB962C8B-B14F-4D97-AF65-F5344CB8AC3E}">
        <p14:creationId xmlns:p14="http://schemas.microsoft.com/office/powerpoint/2010/main" val="6664444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0372"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Custom 3">
      <a:dk1>
        <a:srgbClr val="000000"/>
      </a:dk1>
      <a:lt1>
        <a:srgbClr val="FFFFFF"/>
      </a:lt1>
      <a:dk2>
        <a:srgbClr val="000000"/>
      </a:dk2>
      <a:lt2>
        <a:srgbClr val="FFFFFF"/>
      </a:lt2>
      <a:accent1>
        <a:srgbClr val="DA291C"/>
      </a:accent1>
      <a:accent2>
        <a:srgbClr val="00B5E2"/>
      </a:accent2>
      <a:accent3>
        <a:srgbClr val="FDC60A"/>
      </a:accent3>
      <a:accent4>
        <a:srgbClr val="DA291C"/>
      </a:accent4>
      <a:accent5>
        <a:srgbClr val="00B5E2"/>
      </a:accent5>
      <a:accent6>
        <a:srgbClr val="FDC60A"/>
      </a:accent6>
      <a:hlink>
        <a:srgbClr val="DA291C"/>
      </a:hlink>
      <a:folHlink>
        <a:srgbClr val="00B5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 &amp; Guilds, Digitalme and Ilm" id="{F662D26D-6CED-4412-9638-19756C8C5F19}" vid="{34BF8D06-0B88-424D-AAC5-FB661A8870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6b49aae-df0a-4000-ae63-52bceb2989a4">
      <UserInfo>
        <DisplayName>Afti Miah</DisplayName>
        <AccountId>351</AccountId>
        <AccountType/>
      </UserInfo>
      <UserInfo>
        <DisplayName>Eugene Manafa</DisplayName>
        <AccountId>161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645AA6AB19FB438A83AF9E5F0FA811" ma:contentTypeVersion="7" ma:contentTypeDescription="Create a new document." ma:contentTypeScope="" ma:versionID="b9d089b9656ea5f582b0fdcdb20d9d62">
  <xsd:schema xmlns:xsd="http://www.w3.org/2001/XMLSchema" xmlns:xs="http://www.w3.org/2001/XMLSchema" xmlns:p="http://schemas.microsoft.com/office/2006/metadata/properties" xmlns:ns2="78e8330b-04dd-4bde-8507-df4f63777a52" xmlns:ns3="96b49aae-df0a-4000-ae63-52bceb2989a4" targetNamespace="http://schemas.microsoft.com/office/2006/metadata/properties" ma:root="true" ma:fieldsID="faa6d50aa6060a74a1ae691f1074659d" ns2:_="" ns3:_="">
    <xsd:import namespace="78e8330b-04dd-4bde-8507-df4f63777a52"/>
    <xsd:import namespace="96b49aae-df0a-4000-ae63-52bceb2989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e8330b-04dd-4bde-8507-df4f63777a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6b49aae-df0a-4000-ae63-52bceb2989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35BFF5-C875-4484-A69C-FD71F8C8603F}">
  <ds:schemaRefs>
    <ds:schemaRef ds:uri="http://schemas.microsoft.com/office/2006/metadata/properties"/>
    <ds:schemaRef ds:uri="http://schemas.microsoft.com/office/infopath/2007/PartnerControls"/>
    <ds:schemaRef ds:uri="96b49aae-df0a-4000-ae63-52bceb2989a4"/>
  </ds:schemaRefs>
</ds:datastoreItem>
</file>

<file path=customXml/itemProps2.xml><?xml version="1.0" encoding="utf-8"?>
<ds:datastoreItem xmlns:ds="http://schemas.openxmlformats.org/officeDocument/2006/customXml" ds:itemID="{26F4B54D-9E83-4479-9855-37DD64DB8C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e8330b-04dd-4bde-8507-df4f63777a52"/>
    <ds:schemaRef ds:uri="96b49aae-df0a-4000-ae63-52bceb2989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4634F58-E4CE-47F7-A337-F9DBF40608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7427</TotalTime>
  <Words>3003</Words>
  <Application>Microsoft Office PowerPoint</Application>
  <PresentationFormat>Widescreen</PresentationFormat>
  <Paragraphs>418</Paragraphs>
  <Slides>34</Slides>
  <Notes>3</Notes>
  <HiddenSlides>0</HiddenSlides>
  <MMClips>35</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 City &amp; Guilds and ILM</vt:lpstr>
      <vt:lpstr>Agenda</vt:lpstr>
      <vt:lpstr>The 8 Steps of EPA </vt:lpstr>
      <vt:lpstr>The Different Systems</vt:lpstr>
      <vt:lpstr>EPA Timescales </vt:lpstr>
      <vt:lpstr>EPA Gateway Evidence </vt:lpstr>
      <vt:lpstr>Yes – we are ready!</vt:lpstr>
      <vt:lpstr>PowerPoint Presentation</vt:lpstr>
      <vt:lpstr>Hairdressing/Barbering  Lead IEPA feedback  and lessons learnt</vt:lpstr>
      <vt:lpstr>Introducing our City &amp; Guilds Hair, Beauty &amp; Retail Team </vt:lpstr>
      <vt:lpstr>Overall Performance - From September 2017 – May 2019 </vt:lpstr>
      <vt:lpstr>Areas of good performance</vt:lpstr>
      <vt:lpstr>Areas of good performance</vt:lpstr>
      <vt:lpstr>Areas for development – Hairdressing </vt:lpstr>
      <vt:lpstr>Areas for development</vt:lpstr>
      <vt:lpstr>Areas for development</vt:lpstr>
      <vt:lpstr>Recommendations and advice for employers/providers</vt:lpstr>
      <vt:lpstr>FAQs – 7002   </vt:lpstr>
      <vt:lpstr>Technical FAQs – 7002 </vt:lpstr>
      <vt:lpstr>Technical FAQs – 7002 </vt:lpstr>
      <vt:lpstr>Technical FAQs – 7002 </vt:lpstr>
      <vt:lpstr>Technical FAQs – 7002 </vt:lpstr>
      <vt:lpstr>Getting ready to SHINE   like a STAR….</vt:lpstr>
      <vt:lpstr>Getting ready to SHINE like a STAR….</vt:lpstr>
      <vt:lpstr>Getting ready to SHINE like a STAR….</vt:lpstr>
      <vt:lpstr>  Getting ready to SHINE like a STAR…. Continued </vt:lpstr>
      <vt:lpstr>Support resources……..</vt:lpstr>
      <vt:lpstr>PowerPoint Presentation</vt:lpstr>
      <vt:lpstr>Technical Questions </vt:lpstr>
      <vt:lpstr>Technical Questions </vt:lpstr>
      <vt:lpstr>Technical Questions </vt:lpstr>
      <vt:lpstr>Technical Questions </vt:lpstr>
      <vt:lpstr>Frameworks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Skills Credentialing ppt template deck</dc:title>
  <dc:creator>Ryan Jones</dc:creator>
  <cp:lastModifiedBy>Emma Kite</cp:lastModifiedBy>
  <cp:revision>227</cp:revision>
  <dcterms:created xsi:type="dcterms:W3CDTF">2019-01-18T15:24:08Z</dcterms:created>
  <dcterms:modified xsi:type="dcterms:W3CDTF">2019-06-18T11:08:17Z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0x0101005F645AA6AB19FB438A83AF9E5F0FA811</vt:lpwstr>
  </property>
</Properties>
</file>