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56" r:id="rId5"/>
    <p:sldId id="302" r:id="rId6"/>
    <p:sldId id="300" r:id="rId7"/>
    <p:sldId id="294" r:id="rId8"/>
    <p:sldId id="258" r:id="rId9"/>
    <p:sldId id="259" r:id="rId10"/>
    <p:sldId id="277" r:id="rId11"/>
    <p:sldId id="290" r:id="rId12"/>
    <p:sldId id="291" r:id="rId13"/>
    <p:sldId id="293" r:id="rId14"/>
    <p:sldId id="292" r:id="rId15"/>
    <p:sldId id="287" r:id="rId16"/>
    <p:sldId id="297" r:id="rId17"/>
    <p:sldId id="295" r:id="rId18"/>
    <p:sldId id="296" r:id="rId19"/>
    <p:sldId id="281" r:id="rId20"/>
    <p:sldId id="285" r:id="rId21"/>
    <p:sldId id="286" r:id="rId22"/>
    <p:sldId id="288" r:id="rId23"/>
    <p:sldId id="279" r:id="rId24"/>
    <p:sldId id="304" r:id="rId25"/>
    <p:sldId id="305" r:id="rId26"/>
  </p:sldIdLst>
  <p:sldSz cx="7562850" cy="10442575"/>
  <p:notesSz cx="6805613" cy="9944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10">
          <p15:clr>
            <a:srgbClr val="A4A3A4"/>
          </p15:clr>
        </p15:guide>
        <p15:guide id="2" pos="4416">
          <p15:clr>
            <a:srgbClr val="A4A3A4"/>
          </p15:clr>
        </p15:guide>
        <p15:guide id="3" orient="horz" pos="2192">
          <p15:clr>
            <a:srgbClr val="A4A3A4"/>
          </p15:clr>
        </p15:guide>
        <p15:guide id="4" pos="385">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40" clrIdx="0"/>
  <p:cmAuthor id="1" name="katrina ffiske" initials="kf" lastIdx="0" clrIdx="1"/>
  <p:cmAuthor id="2" name="Granville Edwards" initials="GE" lastIdx="25"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291C"/>
    <a:srgbClr val="009D40"/>
    <a:srgbClr val="0033A0"/>
    <a:srgbClr val="ADB5C0"/>
    <a:srgbClr val="EDEDED"/>
    <a:srgbClr val="000000"/>
    <a:srgbClr val="B4B4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51" autoAdjust="0"/>
    <p:restoredTop sz="94660" autoAdjust="0"/>
  </p:normalViewPr>
  <p:slideViewPr>
    <p:cSldViewPr snapToGrid="0">
      <p:cViewPr varScale="1">
        <p:scale>
          <a:sx n="81" d="100"/>
          <a:sy n="81" d="100"/>
        </p:scale>
        <p:origin x="3270" y="126"/>
      </p:cViewPr>
      <p:guideLst>
        <p:guide orient="horz" pos="2410"/>
        <p:guide pos="4416"/>
        <p:guide orient="horz" pos="2192"/>
        <p:guide pos="385"/>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598" y="-102"/>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_rels/viewProps.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099" cy="497205"/>
          </a:xfrm>
          <a:prstGeom prst="rect">
            <a:avLst/>
          </a:prstGeom>
        </p:spPr>
        <p:txBody>
          <a:bodyPr vert="horz" lIns="95708" tIns="47854" rIns="95708" bIns="47854" rtlCol="0"/>
          <a:lstStyle>
            <a:lvl1pPr algn="l">
              <a:defRPr sz="1300">
                <a:latin typeface="Avenir"/>
              </a:defRPr>
            </a:lvl1pPr>
          </a:lstStyle>
          <a:p>
            <a:endParaRPr lang="en-US" dirty="0"/>
          </a:p>
        </p:txBody>
      </p:sp>
      <p:sp>
        <p:nvSpPr>
          <p:cNvPr id="3" name="Date Placeholder 2"/>
          <p:cNvSpPr>
            <a:spLocks noGrp="1"/>
          </p:cNvSpPr>
          <p:nvPr>
            <p:ph type="dt" idx="1"/>
          </p:nvPr>
        </p:nvSpPr>
        <p:spPr>
          <a:xfrm>
            <a:off x="3854939" y="0"/>
            <a:ext cx="2949099" cy="497205"/>
          </a:xfrm>
          <a:prstGeom prst="rect">
            <a:avLst/>
          </a:prstGeom>
        </p:spPr>
        <p:txBody>
          <a:bodyPr vert="horz" lIns="95708" tIns="47854" rIns="95708" bIns="47854" rtlCol="0"/>
          <a:lstStyle>
            <a:lvl1pPr algn="r">
              <a:defRPr sz="1300">
                <a:latin typeface="Avenir"/>
              </a:defRPr>
            </a:lvl1pPr>
          </a:lstStyle>
          <a:p>
            <a:fld id="{298E53A4-A209-A84F-BA08-9AFFCC5A4FF6}" type="datetimeFigureOut">
              <a:rPr lang="en-US" smtClean="0"/>
              <a:pPr/>
              <a:t>5/10/2016</a:t>
            </a:fld>
            <a:endParaRPr lang="en-US" dirty="0"/>
          </a:p>
        </p:txBody>
      </p:sp>
      <p:sp>
        <p:nvSpPr>
          <p:cNvPr id="4" name="Slide Image Placeholder 3"/>
          <p:cNvSpPr>
            <a:spLocks noGrp="1" noRot="1" noChangeAspect="1"/>
          </p:cNvSpPr>
          <p:nvPr>
            <p:ph type="sldImg" idx="2"/>
          </p:nvPr>
        </p:nvSpPr>
        <p:spPr>
          <a:xfrm>
            <a:off x="2052638" y="744538"/>
            <a:ext cx="2700337" cy="3729037"/>
          </a:xfrm>
          <a:prstGeom prst="rect">
            <a:avLst/>
          </a:prstGeom>
          <a:noFill/>
          <a:ln w="12700">
            <a:solidFill>
              <a:prstClr val="black"/>
            </a:solidFill>
          </a:ln>
        </p:spPr>
        <p:txBody>
          <a:bodyPr vert="horz" lIns="95708" tIns="47854" rIns="95708" bIns="47854" rtlCol="0" anchor="ctr"/>
          <a:lstStyle/>
          <a:p>
            <a:endParaRPr lang="en-US" dirty="0"/>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5708" tIns="47854" rIns="95708" bIns="47854"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Footer Placeholder 5"/>
          <p:cNvSpPr>
            <a:spLocks noGrp="1"/>
          </p:cNvSpPr>
          <p:nvPr>
            <p:ph type="ftr" sz="quarter" idx="4"/>
          </p:nvPr>
        </p:nvSpPr>
        <p:spPr>
          <a:xfrm>
            <a:off x="1" y="9445170"/>
            <a:ext cx="2949099" cy="497205"/>
          </a:xfrm>
          <a:prstGeom prst="rect">
            <a:avLst/>
          </a:prstGeom>
        </p:spPr>
        <p:txBody>
          <a:bodyPr vert="horz" lIns="95708" tIns="47854" rIns="95708" bIns="47854" rtlCol="0" anchor="b"/>
          <a:lstStyle>
            <a:lvl1pPr algn="l">
              <a:defRPr sz="1300">
                <a:latin typeface="Avenir"/>
              </a:defRPr>
            </a:lvl1pPr>
          </a:lstStyle>
          <a:p>
            <a:endParaRPr lang="en-US" dirty="0"/>
          </a:p>
        </p:txBody>
      </p:sp>
      <p:sp>
        <p:nvSpPr>
          <p:cNvPr id="7" name="Slide Number Placeholder 6"/>
          <p:cNvSpPr>
            <a:spLocks noGrp="1"/>
          </p:cNvSpPr>
          <p:nvPr>
            <p:ph type="sldNum" sz="quarter" idx="5"/>
          </p:nvPr>
        </p:nvSpPr>
        <p:spPr>
          <a:xfrm>
            <a:off x="3854939" y="9445170"/>
            <a:ext cx="2949099" cy="497205"/>
          </a:xfrm>
          <a:prstGeom prst="rect">
            <a:avLst/>
          </a:prstGeom>
        </p:spPr>
        <p:txBody>
          <a:bodyPr vert="horz" lIns="95708" tIns="47854" rIns="95708" bIns="47854" rtlCol="0" anchor="b"/>
          <a:lstStyle>
            <a:lvl1pPr algn="r">
              <a:defRPr sz="1300">
                <a:latin typeface="Avenir"/>
              </a:defRPr>
            </a:lvl1pPr>
          </a:lstStyle>
          <a:p>
            <a:fld id="{0AECC5A4-AC35-A046-B238-3E4CD718E60B}" type="slidenum">
              <a:rPr lang="en-US" smtClean="0"/>
              <a:pPr/>
              <a:t>‹#›</a:t>
            </a:fld>
            <a:endParaRPr lang="en-US" dirty="0"/>
          </a:p>
        </p:txBody>
      </p:sp>
    </p:spTree>
    <p:extLst>
      <p:ext uri="{BB962C8B-B14F-4D97-AF65-F5344CB8AC3E}">
        <p14:creationId xmlns:p14="http://schemas.microsoft.com/office/powerpoint/2010/main" val="14574326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Avenir"/>
        <a:ea typeface="+mn-ea"/>
        <a:cs typeface="+mn-cs"/>
      </a:defRPr>
    </a:lvl1pPr>
    <a:lvl2pPr marL="457200" algn="l" defTabSz="457200" rtl="0" eaLnBrk="1" latinLnBrk="0" hangingPunct="1">
      <a:defRPr sz="1200" kern="1200">
        <a:solidFill>
          <a:schemeClr val="tx1"/>
        </a:solidFill>
        <a:latin typeface="Avenir"/>
        <a:ea typeface="+mn-ea"/>
        <a:cs typeface="+mn-cs"/>
      </a:defRPr>
    </a:lvl2pPr>
    <a:lvl3pPr marL="914400" algn="l" defTabSz="457200" rtl="0" eaLnBrk="1" latinLnBrk="0" hangingPunct="1">
      <a:defRPr sz="1200" kern="1200">
        <a:solidFill>
          <a:schemeClr val="tx1"/>
        </a:solidFill>
        <a:latin typeface="Avenir"/>
        <a:ea typeface="+mn-ea"/>
        <a:cs typeface="+mn-cs"/>
      </a:defRPr>
    </a:lvl3pPr>
    <a:lvl4pPr marL="1371600" algn="l" defTabSz="457200" rtl="0" eaLnBrk="1" latinLnBrk="0" hangingPunct="1">
      <a:defRPr sz="1200" kern="1200">
        <a:solidFill>
          <a:schemeClr val="tx1"/>
        </a:solidFill>
        <a:latin typeface="Avenir"/>
        <a:ea typeface="+mn-ea"/>
        <a:cs typeface="+mn-cs"/>
      </a:defRPr>
    </a:lvl4pPr>
    <a:lvl5pPr marL="1828800" algn="l" defTabSz="457200" rtl="0" eaLnBrk="1" latinLnBrk="0" hangingPunct="1">
      <a:defRPr sz="1200" kern="1200">
        <a:solidFill>
          <a:schemeClr val="tx1"/>
        </a:solidFill>
        <a:latin typeface="Avenir"/>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AECC5A4-AC35-A046-B238-3E4CD718E60B}" type="slidenum">
              <a:rPr lang="en-US" smtClean="0"/>
              <a:pPr/>
              <a:t>1</a:t>
            </a:fld>
            <a:endParaRPr lang="en-US"/>
          </a:p>
        </p:txBody>
      </p:sp>
    </p:spTree>
    <p:extLst>
      <p:ext uri="{BB962C8B-B14F-4D97-AF65-F5344CB8AC3E}">
        <p14:creationId xmlns:p14="http://schemas.microsoft.com/office/powerpoint/2010/main" val="4291223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AECC5A4-AC35-A046-B238-3E4CD718E60B}" type="slidenum">
              <a:rPr lang="en-US" smtClean="0"/>
              <a:pPr/>
              <a:t>10</a:t>
            </a:fld>
            <a:endParaRPr lang="en-US"/>
          </a:p>
        </p:txBody>
      </p:sp>
    </p:spTree>
    <p:extLst>
      <p:ext uri="{BB962C8B-B14F-4D97-AF65-F5344CB8AC3E}">
        <p14:creationId xmlns:p14="http://schemas.microsoft.com/office/powerpoint/2010/main" val="3957632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AECC5A4-AC35-A046-B238-3E4CD718E60B}" type="slidenum">
              <a:rPr lang="en-US" smtClean="0"/>
              <a:pPr/>
              <a:t>11</a:t>
            </a:fld>
            <a:endParaRPr lang="en-US"/>
          </a:p>
        </p:txBody>
      </p:sp>
    </p:spTree>
    <p:extLst>
      <p:ext uri="{BB962C8B-B14F-4D97-AF65-F5344CB8AC3E}">
        <p14:creationId xmlns:p14="http://schemas.microsoft.com/office/powerpoint/2010/main" val="2159602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AECC5A4-AC35-A046-B238-3E4CD718E60B}" type="slidenum">
              <a:rPr lang="en-US" smtClean="0"/>
              <a:pPr/>
              <a:t>12</a:t>
            </a:fld>
            <a:endParaRPr lang="en-US"/>
          </a:p>
        </p:txBody>
      </p:sp>
    </p:spTree>
    <p:extLst>
      <p:ext uri="{BB962C8B-B14F-4D97-AF65-F5344CB8AC3E}">
        <p14:creationId xmlns:p14="http://schemas.microsoft.com/office/powerpoint/2010/main" val="2943018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AECC5A4-AC35-A046-B238-3E4CD718E60B}" type="slidenum">
              <a:rPr lang="en-US" smtClean="0"/>
              <a:pPr/>
              <a:t>13</a:t>
            </a:fld>
            <a:endParaRPr lang="en-US"/>
          </a:p>
        </p:txBody>
      </p:sp>
    </p:spTree>
    <p:extLst>
      <p:ext uri="{BB962C8B-B14F-4D97-AF65-F5344CB8AC3E}">
        <p14:creationId xmlns:p14="http://schemas.microsoft.com/office/powerpoint/2010/main" val="1039493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AECC5A4-AC35-A046-B238-3E4CD718E60B}" type="slidenum">
              <a:rPr lang="en-US" smtClean="0"/>
              <a:pPr/>
              <a:t>14</a:t>
            </a:fld>
            <a:endParaRPr lang="en-US"/>
          </a:p>
        </p:txBody>
      </p:sp>
    </p:spTree>
    <p:extLst>
      <p:ext uri="{BB962C8B-B14F-4D97-AF65-F5344CB8AC3E}">
        <p14:creationId xmlns:p14="http://schemas.microsoft.com/office/powerpoint/2010/main" val="347981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AECC5A4-AC35-A046-B238-3E4CD718E60B}" type="slidenum">
              <a:rPr lang="en-US" smtClean="0"/>
              <a:pPr/>
              <a:t>15</a:t>
            </a:fld>
            <a:endParaRPr lang="en-US"/>
          </a:p>
        </p:txBody>
      </p:sp>
    </p:spTree>
    <p:extLst>
      <p:ext uri="{BB962C8B-B14F-4D97-AF65-F5344CB8AC3E}">
        <p14:creationId xmlns:p14="http://schemas.microsoft.com/office/powerpoint/2010/main" val="2011586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AECC5A4-AC35-A046-B238-3E4CD718E60B}" type="slidenum">
              <a:rPr lang="en-US" smtClean="0"/>
              <a:pPr/>
              <a:t>16</a:t>
            </a:fld>
            <a:endParaRPr lang="en-US"/>
          </a:p>
        </p:txBody>
      </p:sp>
    </p:spTree>
    <p:extLst>
      <p:ext uri="{BB962C8B-B14F-4D97-AF65-F5344CB8AC3E}">
        <p14:creationId xmlns:p14="http://schemas.microsoft.com/office/powerpoint/2010/main" val="3179479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AECC5A4-AC35-A046-B238-3E4CD718E60B}" type="slidenum">
              <a:rPr lang="en-US" smtClean="0"/>
              <a:pPr/>
              <a:t>17</a:t>
            </a:fld>
            <a:endParaRPr lang="en-US"/>
          </a:p>
        </p:txBody>
      </p:sp>
    </p:spTree>
    <p:extLst>
      <p:ext uri="{BB962C8B-B14F-4D97-AF65-F5344CB8AC3E}">
        <p14:creationId xmlns:p14="http://schemas.microsoft.com/office/powerpoint/2010/main" val="41069143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AECC5A4-AC35-A046-B238-3E4CD718E60B}" type="slidenum">
              <a:rPr lang="en-US" smtClean="0"/>
              <a:pPr/>
              <a:t>18</a:t>
            </a:fld>
            <a:endParaRPr lang="en-US"/>
          </a:p>
        </p:txBody>
      </p:sp>
    </p:spTree>
    <p:extLst>
      <p:ext uri="{BB962C8B-B14F-4D97-AF65-F5344CB8AC3E}">
        <p14:creationId xmlns:p14="http://schemas.microsoft.com/office/powerpoint/2010/main" val="3561703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AECC5A4-AC35-A046-B238-3E4CD718E60B}" type="slidenum">
              <a:rPr lang="en-US" smtClean="0"/>
              <a:pPr/>
              <a:t>19</a:t>
            </a:fld>
            <a:endParaRPr lang="en-US"/>
          </a:p>
        </p:txBody>
      </p:sp>
    </p:spTree>
    <p:extLst>
      <p:ext uri="{BB962C8B-B14F-4D97-AF65-F5344CB8AC3E}">
        <p14:creationId xmlns:p14="http://schemas.microsoft.com/office/powerpoint/2010/main" val="4282549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AECC5A4-AC35-A046-B238-3E4CD718E60B}" type="slidenum">
              <a:rPr lang="en-US" smtClean="0"/>
              <a:pPr/>
              <a:t>2</a:t>
            </a:fld>
            <a:endParaRPr lang="en-US"/>
          </a:p>
        </p:txBody>
      </p:sp>
    </p:spTree>
    <p:extLst>
      <p:ext uri="{BB962C8B-B14F-4D97-AF65-F5344CB8AC3E}">
        <p14:creationId xmlns:p14="http://schemas.microsoft.com/office/powerpoint/2010/main" val="40492116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AECC5A4-AC35-A046-B238-3E4CD718E60B}" type="slidenum">
              <a:rPr lang="en-US" smtClean="0"/>
              <a:pPr/>
              <a:t>20</a:t>
            </a:fld>
            <a:endParaRPr lang="en-US"/>
          </a:p>
        </p:txBody>
      </p:sp>
    </p:spTree>
    <p:extLst>
      <p:ext uri="{BB962C8B-B14F-4D97-AF65-F5344CB8AC3E}">
        <p14:creationId xmlns:p14="http://schemas.microsoft.com/office/powerpoint/2010/main" val="3015788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AECC5A4-AC35-A046-B238-3E4CD718E60B}" type="slidenum">
              <a:rPr lang="en-US" smtClean="0"/>
              <a:pPr/>
              <a:t>21</a:t>
            </a:fld>
            <a:endParaRPr lang="en-US"/>
          </a:p>
        </p:txBody>
      </p:sp>
    </p:spTree>
    <p:extLst>
      <p:ext uri="{BB962C8B-B14F-4D97-AF65-F5344CB8AC3E}">
        <p14:creationId xmlns:p14="http://schemas.microsoft.com/office/powerpoint/2010/main" val="22463799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AECC5A4-AC35-A046-B238-3E4CD718E60B}" type="slidenum">
              <a:rPr lang="en-US" smtClean="0"/>
              <a:pPr/>
              <a:t>22</a:t>
            </a:fld>
            <a:endParaRPr lang="en-US"/>
          </a:p>
        </p:txBody>
      </p:sp>
    </p:spTree>
    <p:extLst>
      <p:ext uri="{BB962C8B-B14F-4D97-AF65-F5344CB8AC3E}">
        <p14:creationId xmlns:p14="http://schemas.microsoft.com/office/powerpoint/2010/main" val="3227587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AECC5A4-AC35-A046-B238-3E4CD718E60B}" type="slidenum">
              <a:rPr lang="en-US" smtClean="0"/>
              <a:pPr/>
              <a:t>3</a:t>
            </a:fld>
            <a:endParaRPr lang="en-US"/>
          </a:p>
        </p:txBody>
      </p:sp>
    </p:spTree>
    <p:extLst>
      <p:ext uri="{BB962C8B-B14F-4D97-AF65-F5344CB8AC3E}">
        <p14:creationId xmlns:p14="http://schemas.microsoft.com/office/powerpoint/2010/main" val="3301782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AECC5A4-AC35-A046-B238-3E4CD718E60B}" type="slidenum">
              <a:rPr lang="en-US" smtClean="0"/>
              <a:pPr/>
              <a:t>4</a:t>
            </a:fld>
            <a:endParaRPr lang="en-US"/>
          </a:p>
        </p:txBody>
      </p:sp>
    </p:spTree>
    <p:extLst>
      <p:ext uri="{BB962C8B-B14F-4D97-AF65-F5344CB8AC3E}">
        <p14:creationId xmlns:p14="http://schemas.microsoft.com/office/powerpoint/2010/main" val="3106607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AECC5A4-AC35-A046-B238-3E4CD718E60B}" type="slidenum">
              <a:rPr lang="en-US" smtClean="0"/>
              <a:pPr/>
              <a:t>5</a:t>
            </a:fld>
            <a:endParaRPr lang="en-US"/>
          </a:p>
        </p:txBody>
      </p:sp>
    </p:spTree>
    <p:extLst>
      <p:ext uri="{BB962C8B-B14F-4D97-AF65-F5344CB8AC3E}">
        <p14:creationId xmlns:p14="http://schemas.microsoft.com/office/powerpoint/2010/main" val="3770505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AECC5A4-AC35-A046-B238-3E4CD718E60B}" type="slidenum">
              <a:rPr lang="en-US" smtClean="0"/>
              <a:pPr/>
              <a:t>6</a:t>
            </a:fld>
            <a:endParaRPr lang="en-US"/>
          </a:p>
        </p:txBody>
      </p:sp>
    </p:spTree>
    <p:extLst>
      <p:ext uri="{BB962C8B-B14F-4D97-AF65-F5344CB8AC3E}">
        <p14:creationId xmlns:p14="http://schemas.microsoft.com/office/powerpoint/2010/main" val="3957710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AECC5A4-AC35-A046-B238-3E4CD718E60B}" type="slidenum">
              <a:rPr lang="en-US" smtClean="0"/>
              <a:pPr/>
              <a:t>7</a:t>
            </a:fld>
            <a:endParaRPr lang="en-US"/>
          </a:p>
        </p:txBody>
      </p:sp>
    </p:spTree>
    <p:extLst>
      <p:ext uri="{BB962C8B-B14F-4D97-AF65-F5344CB8AC3E}">
        <p14:creationId xmlns:p14="http://schemas.microsoft.com/office/powerpoint/2010/main" val="1446024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AECC5A4-AC35-A046-B238-3E4CD718E60B}" type="slidenum">
              <a:rPr lang="en-US" smtClean="0"/>
              <a:pPr/>
              <a:t>8</a:t>
            </a:fld>
            <a:endParaRPr lang="en-US"/>
          </a:p>
        </p:txBody>
      </p:sp>
    </p:spTree>
    <p:extLst>
      <p:ext uri="{BB962C8B-B14F-4D97-AF65-F5344CB8AC3E}">
        <p14:creationId xmlns:p14="http://schemas.microsoft.com/office/powerpoint/2010/main" val="3822942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AECC5A4-AC35-A046-B238-3E4CD718E60B}" type="slidenum">
              <a:rPr lang="en-US" smtClean="0"/>
              <a:pPr/>
              <a:t>9</a:t>
            </a:fld>
            <a:endParaRPr lang="en-US"/>
          </a:p>
        </p:txBody>
      </p:sp>
    </p:spTree>
    <p:extLst>
      <p:ext uri="{BB962C8B-B14F-4D97-AF65-F5344CB8AC3E}">
        <p14:creationId xmlns:p14="http://schemas.microsoft.com/office/powerpoint/2010/main" val="4113507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7214" y="3243967"/>
            <a:ext cx="6428423" cy="2238385"/>
          </a:xfrm>
        </p:spPr>
        <p:txBody>
          <a:bodyPr/>
          <a:lstStyle/>
          <a:p>
            <a:r>
              <a:rPr lang="en-GB" smtClean="0"/>
              <a:t>Click to edit Master title style</a:t>
            </a:r>
            <a:endParaRPr lang="en-US"/>
          </a:p>
        </p:txBody>
      </p:sp>
      <p:sp>
        <p:nvSpPr>
          <p:cNvPr id="3" name="Subtitle 2"/>
          <p:cNvSpPr>
            <a:spLocks noGrp="1"/>
          </p:cNvSpPr>
          <p:nvPr>
            <p:ph type="subTitle" idx="1"/>
          </p:nvPr>
        </p:nvSpPr>
        <p:spPr>
          <a:xfrm>
            <a:off x="1134428" y="5917459"/>
            <a:ext cx="5293995" cy="266865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218FEFD4-BB77-6747-8F4D-FEEBE5E85DDE}" type="datetimeFigureOut">
              <a:rPr lang="en-US" smtClean="0"/>
              <a:pPr/>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B10E4A-349A-A84F-90EC-590AC54F472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18FEFD4-BB77-6747-8F4D-FEEBE5E85DDE}" type="datetimeFigureOut">
              <a:rPr lang="en-US" smtClean="0"/>
              <a:pPr/>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B10E4A-349A-A84F-90EC-590AC54F472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535084" y="635742"/>
            <a:ext cx="1407530" cy="1356809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312493" y="635742"/>
            <a:ext cx="4096544" cy="1356809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18FEFD4-BB77-6747-8F4D-FEEBE5E85DDE}" type="datetimeFigureOut">
              <a:rPr lang="en-US" smtClean="0"/>
              <a:pPr/>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B10E4A-349A-A84F-90EC-590AC54F472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 name="Title 1"/>
          <p:cNvSpPr>
            <a:spLocks noGrp="1"/>
          </p:cNvSpPr>
          <p:nvPr>
            <p:ph type="title"/>
          </p:nvPr>
        </p:nvSpPr>
        <p:spPr/>
        <p:txBody>
          <a:bodyPr/>
          <a:lstStyle/>
          <a:p>
            <a:r>
              <a:rPr lang="en-GB" smtClean="0"/>
              <a:t>Click to edit Master title style</a:t>
            </a:r>
            <a:endParaRPr lang="en-US"/>
          </a:p>
        </p:txBody>
      </p:sp>
      <p:sp>
        <p:nvSpPr>
          <p:cNvPr id="4" name="Date Placeholder 3"/>
          <p:cNvSpPr>
            <a:spLocks noGrp="1"/>
          </p:cNvSpPr>
          <p:nvPr>
            <p:ph type="dt" sz="half" idx="10"/>
          </p:nvPr>
        </p:nvSpPr>
        <p:spPr/>
        <p:txBody>
          <a:bodyPr/>
          <a:lstStyle/>
          <a:p>
            <a:fld id="{218FEFD4-BB77-6747-8F4D-FEEBE5E85DDE}" type="datetimeFigureOut">
              <a:rPr lang="en-US" smtClean="0"/>
              <a:pPr/>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B10E4A-349A-A84F-90EC-590AC54F472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7413" y="6710322"/>
            <a:ext cx="6428423" cy="2074011"/>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597413" y="4426009"/>
            <a:ext cx="6428423" cy="228431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218FEFD4-BB77-6747-8F4D-FEEBE5E85DDE}" type="datetimeFigureOut">
              <a:rPr lang="en-US" smtClean="0"/>
              <a:pPr/>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B10E4A-349A-A84F-90EC-590AC54F472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312493" y="3710500"/>
            <a:ext cx="2752037" cy="1049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3190577" y="3710500"/>
            <a:ext cx="2752037" cy="1049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218FEFD4-BB77-6747-8F4D-FEEBE5E85DDE}" type="datetimeFigureOut">
              <a:rPr lang="en-US" smtClean="0"/>
              <a:pPr/>
              <a:t>5/10/2016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B10E4A-349A-A84F-90EC-590AC54F472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8143" y="418187"/>
            <a:ext cx="6806565" cy="1740429"/>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378143" y="2337494"/>
            <a:ext cx="3341572" cy="9741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378143" y="3311650"/>
            <a:ext cx="3341572" cy="60165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3841823" y="2337494"/>
            <a:ext cx="3342885" cy="9741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3841823" y="3311650"/>
            <a:ext cx="3342885" cy="60165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218FEFD4-BB77-6747-8F4D-FEEBE5E85DDE}" type="datetimeFigureOut">
              <a:rPr lang="en-US" smtClean="0"/>
              <a:pPr/>
              <a:t>5/10/2016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B10E4A-349A-A84F-90EC-590AC54F472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218FEFD4-BB77-6747-8F4D-FEEBE5E85DDE}" type="datetimeFigureOut">
              <a:rPr lang="en-US" smtClean="0"/>
              <a:pPr/>
              <a:t>5/10/2016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B10E4A-349A-A84F-90EC-590AC54F472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8FEFD4-BB77-6747-8F4D-FEEBE5E85DDE}" type="datetimeFigureOut">
              <a:rPr lang="en-US" smtClean="0"/>
              <a:pPr/>
              <a:t>5/10/2016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B10E4A-349A-A84F-90EC-590AC54F472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8143" y="415769"/>
            <a:ext cx="2488126" cy="1769436"/>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2956864" y="415770"/>
            <a:ext cx="4227843" cy="891244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378143" y="2185206"/>
            <a:ext cx="2488126" cy="71430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18FEFD4-BB77-6747-8F4D-FEEBE5E85DDE}" type="datetimeFigureOut">
              <a:rPr lang="en-US" smtClean="0"/>
              <a:pPr/>
              <a:t>5/10/2016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B10E4A-349A-A84F-90EC-590AC54F472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372" y="7309802"/>
            <a:ext cx="4537710" cy="862964"/>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482372" y="933063"/>
            <a:ext cx="4537710" cy="62655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482372" y="8172766"/>
            <a:ext cx="4537710" cy="12255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18FEFD4-BB77-6747-8F4D-FEEBE5E85DDE}" type="datetimeFigureOut">
              <a:rPr lang="en-US" smtClean="0"/>
              <a:pPr/>
              <a:t>5/10/2016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B10E4A-349A-A84F-90EC-590AC54F472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8143" y="418187"/>
            <a:ext cx="6806565" cy="1740429"/>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378143" y="2436601"/>
            <a:ext cx="6806565" cy="6891617"/>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378143" y="9678721"/>
            <a:ext cx="1764665" cy="555970"/>
          </a:xfrm>
          <a:prstGeom prst="rect">
            <a:avLst/>
          </a:prstGeom>
        </p:spPr>
        <p:txBody>
          <a:bodyPr vert="horz" lIns="91440" tIns="45720" rIns="91440" bIns="45720" rtlCol="0" anchor="ctr"/>
          <a:lstStyle>
            <a:lvl1pPr algn="l">
              <a:defRPr sz="1200">
                <a:solidFill>
                  <a:schemeClr val="tx1">
                    <a:tint val="75000"/>
                  </a:schemeClr>
                </a:solidFill>
                <a:latin typeface="Avenir"/>
              </a:defRPr>
            </a:lvl1pPr>
          </a:lstStyle>
          <a:p>
            <a:fld id="{218FEFD4-BB77-6747-8F4D-FEEBE5E85DDE}" type="datetimeFigureOut">
              <a:rPr lang="en-US" smtClean="0"/>
              <a:pPr/>
              <a:t>5/10/2016</a:t>
            </a:fld>
            <a:endParaRPr lang="en-US" dirty="0"/>
          </a:p>
        </p:txBody>
      </p:sp>
      <p:sp>
        <p:nvSpPr>
          <p:cNvPr id="5" name="Footer Placeholder 4"/>
          <p:cNvSpPr>
            <a:spLocks noGrp="1"/>
          </p:cNvSpPr>
          <p:nvPr>
            <p:ph type="ftr" sz="quarter" idx="3"/>
          </p:nvPr>
        </p:nvSpPr>
        <p:spPr>
          <a:xfrm>
            <a:off x="2583974" y="9678721"/>
            <a:ext cx="2394903" cy="555970"/>
          </a:xfrm>
          <a:prstGeom prst="rect">
            <a:avLst/>
          </a:prstGeom>
        </p:spPr>
        <p:txBody>
          <a:bodyPr vert="horz" lIns="91440" tIns="45720" rIns="91440" bIns="45720" rtlCol="0" anchor="ctr"/>
          <a:lstStyle>
            <a:lvl1pPr algn="ctr">
              <a:defRPr sz="1200">
                <a:solidFill>
                  <a:schemeClr val="tx1">
                    <a:tint val="75000"/>
                  </a:schemeClr>
                </a:solidFill>
                <a:latin typeface="Avenir"/>
              </a:defRPr>
            </a:lvl1pPr>
          </a:lstStyle>
          <a:p>
            <a:endParaRPr lang="en-US" dirty="0"/>
          </a:p>
        </p:txBody>
      </p:sp>
      <p:sp>
        <p:nvSpPr>
          <p:cNvPr id="6" name="Slide Number Placeholder 5"/>
          <p:cNvSpPr>
            <a:spLocks noGrp="1"/>
          </p:cNvSpPr>
          <p:nvPr>
            <p:ph type="sldNum" sz="quarter" idx="4"/>
          </p:nvPr>
        </p:nvSpPr>
        <p:spPr>
          <a:xfrm>
            <a:off x="5420043" y="9678721"/>
            <a:ext cx="1764665" cy="555970"/>
          </a:xfrm>
          <a:prstGeom prst="rect">
            <a:avLst/>
          </a:prstGeom>
        </p:spPr>
        <p:txBody>
          <a:bodyPr vert="horz" lIns="91440" tIns="45720" rIns="91440" bIns="45720" rtlCol="0" anchor="ctr"/>
          <a:lstStyle>
            <a:lvl1pPr algn="r">
              <a:defRPr sz="1200">
                <a:solidFill>
                  <a:schemeClr val="tx1">
                    <a:tint val="75000"/>
                  </a:schemeClr>
                </a:solidFill>
                <a:latin typeface="Avenir"/>
              </a:defRPr>
            </a:lvl1pPr>
          </a:lstStyle>
          <a:p>
            <a:fld id="{83B10E4A-349A-A84F-90EC-590AC54F472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Avenir"/>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venir"/>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venir"/>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venir"/>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venir"/>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venir"/>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2.png"/><Relationship Id="rId7" Type="http://schemas.openxmlformats.org/officeDocument/2006/relationships/image" Target="file://localhost/Users/snowy/Desktop/city%20and%20guilds%20Evolve%20SG/CG%20screen%20shots/C&amp;G%20screen%20shots/15%20July/Test%20history%20many/central%20overall%20performance.PN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file://localhost/Users/snowy/Desktop/city%20and%20guilds%20Evolve%20SG/CG%20screen%20shots/C&amp;G%20screen%20shots/15%20July/Test%20history%20many/candidate%20lisst.PNG" TargetMode="External"/><Relationship Id="rId4" Type="http://schemas.openxmlformats.org/officeDocument/2006/relationships/image" Target="../media/image33.png"/><Relationship Id="rId9"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7.png"/><Relationship Id="rId4" Type="http://schemas.openxmlformats.org/officeDocument/2006/relationships/image" Target="file://localhost/Users/snowy/Desktop/city%20and%20guilds%20Evolve%20SG/CG%20screen%20shots/C&amp;G%20screen%20shots/15%20July/Candidates/candidate%2002.PNG"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file://localhost/Users/snowy/Desktop/city%20and%20guilds%20Evolve%20SG/CG%20screen%20shots/C&amp;G%20screen%20shots/13%20July%202015/Test%20Calendar%20-%20Profile.psd" TargetMode="External"/><Relationship Id="rId5" Type="http://schemas.openxmlformats.org/officeDocument/2006/relationships/image" Target="../media/image14.png"/><Relationship Id="rId10" Type="http://schemas.openxmlformats.org/officeDocument/2006/relationships/image" Target="../media/image2.png"/><Relationship Id="rId4" Type="http://schemas.openxmlformats.org/officeDocument/2006/relationships/image" Target="file://localhost/Users/snowy/Desktop/city%20and%20guilds%20Evolve%20SG/CG%20screen%20shots/C&amp;G%20screen%20shots/13%20July%202015/Screen%20shot%20with%20dummy%20candidate%20two.psd" TargetMode="External"/><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file://localhost/Users/snowy/Desktop/city%20and%20guilds%20Evolve%20SG/CG%20screen%20shots/computer%20finger.psd" TargetMode="Externa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file://localhost/Users/snowy/Desktop/city%20and%20guilds%20Evolve%20SG/CG%20screen%20shots/C&amp;G%20screen%20shots/14%20July/Print%20and%20save%20the%20attendance%20date.PNG" TargetMode="External"/><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file://localhost/Users/snowy/Desktop/city%20and%20guilds%20Evolve%20SG/CG%20screen%20shots/C&amp;G%20screen%20shots/13%20July%202015/Test%20Calendar%20-%20Profile.psd"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file://localhost/Users/snowy/Desktop/city%20and%20guilds%20Evolve%20SG/CG%20screen%20shots/C&amp;G%20screen%20shots/13%20July%202015/Screen%20shot%20with%20dummy%20candidate%20two.psd" TargetMode="External"/><Relationship Id="rId10" Type="http://schemas.openxmlformats.org/officeDocument/2006/relationships/image" Target="../media/image2.png"/><Relationship Id="rId4" Type="http://schemas.openxmlformats.org/officeDocument/2006/relationships/image" Target="../media/image11.png"/><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8.png"/><Relationship Id="rId7" Type="http://schemas.openxmlformats.org/officeDocument/2006/relationships/image" Target="file://localhost/Users/snowy/Desktop/city%20and%20guilds%20Evolve%20SG/CG%20screen%20shots/C&amp;G%20screen%20shots/Test%20History/20.%20Test%20history%20excel%20.pn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file://localhost/Users/snowy/Desktop/city%20and%20guilds%20Evolve%20SG/CG%20screen%20shots/C&amp;G%20screen%20shots/14%20July/export%20to%20csv.PNG" TargetMode="External"/><Relationship Id="rId4" Type="http://schemas.openxmlformats.org/officeDocument/2006/relationships/image" Target="../media/image21.png"/><Relationship Id="rId9"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2.png"/><Relationship Id="rId4" Type="http://schemas.openxmlformats.org/officeDocument/2006/relationships/image" Target="file://localhost/Users/snowy/Desktop/city%20and%20guilds%20Evolve%20SG/CG%20screen%20shots/C&amp;G%20screen%20shots/15%20July/Test%20history%20many/central%20overall%20performance.P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5.png"/><Relationship Id="rId7"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file://localhost/Users/snowy/Desktop/city%20and%20guilds%20Evolve%20SG/CG%20screen%20shots/C&amp;G%20screen%20shots/13%20July%202015/question%20mark.png" TargetMode="Externa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volve.cityandguilds.com/analytic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file://localhost/Users/snowy/Desktop/city%20and%20guilds%20Evolve%20SG/CG%20screen%20shots/C&amp;G%20screen%20shots/13%20July%202015/Screen%20shot%20with%20dummy%20candidate%20two.psd"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file://localhost/Users/snowy/Desktop/city%20and%20guilds%20Evolve%20SG/CG%20screen%20shots/C&amp;G%20screen%20shots/13%20July%202015/Test%20Calendar%20-%20Profile.psd"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file://localhost/Users/snowy/Desktop/city%20and%20guilds%20Evolve%20SG/CG%20screen%20shots/C&amp;G%20screen%20shots/13%20July%202015/Screen%20shot%20with%20dummy%20candidate%20two.psd" TargetMode="External"/><Relationship Id="rId10" Type="http://schemas.openxmlformats.org/officeDocument/2006/relationships/image" Target="../media/image2.png"/><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7.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file://localhost/Users/snowy/Desktop/city%20and%20guilds%20Evolve%20SG/CG%20screen%20shots/C&amp;G%20screen%20shots/14%20July/test%20history%20pass%20only.PNG" TargetMode="External"/><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0.pn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file://localhost/Users/snowy/Desktop/city%20and%20guilds%20Evolve%20SG/CG%20screen%20shots/C&amp;G%20screen%20shots/14%20July/export%20to%20csv.PNG" TargetMode="External"/><Relationship Id="rId4" Type="http://schemas.openxmlformats.org/officeDocument/2006/relationships/image" Target="../media/image21.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62025" y="3735703"/>
            <a:ext cx="6019800" cy="6140142"/>
          </a:xfrm>
          <a:prstGeom prst="rect">
            <a:avLst/>
          </a:prstGeom>
          <a:noFill/>
        </p:spPr>
        <p:txBody>
          <a:bodyPr wrap="square" rtlCol="0">
            <a:spAutoFit/>
          </a:bodyPr>
          <a:lstStyle/>
          <a:p>
            <a:r>
              <a:rPr lang="en-US" sz="5600" b="1" dirty="0" err="1" smtClean="0">
                <a:solidFill>
                  <a:schemeClr val="tx1">
                    <a:lumMod val="65000"/>
                    <a:lumOff val="35000"/>
                  </a:schemeClr>
                </a:solidFill>
                <a:latin typeface="Avenir"/>
                <a:cs typeface="Avenir"/>
              </a:rPr>
              <a:t>e-volve</a:t>
            </a:r>
            <a:r>
              <a:rPr lang="en-US" sz="5600" b="1" dirty="0" smtClean="0">
                <a:solidFill>
                  <a:schemeClr val="tx1">
                    <a:lumMod val="65000"/>
                    <a:lumOff val="35000"/>
                  </a:schemeClr>
                </a:solidFill>
                <a:latin typeface="Avenir"/>
                <a:cs typeface="Avenir"/>
              </a:rPr>
              <a:t> </a:t>
            </a:r>
            <a:endParaRPr lang="en-US" sz="4900" dirty="0" smtClean="0">
              <a:solidFill>
                <a:schemeClr val="tx1">
                  <a:lumMod val="65000"/>
                  <a:lumOff val="35000"/>
                </a:schemeClr>
              </a:solidFill>
              <a:latin typeface="Avenir"/>
              <a:cs typeface="Avenir"/>
            </a:endParaRPr>
          </a:p>
          <a:p>
            <a:r>
              <a:rPr lang="en-US" sz="4900" dirty="0" smtClean="0">
                <a:solidFill>
                  <a:schemeClr val="tx1">
                    <a:lumMod val="65000"/>
                    <a:lumOff val="35000"/>
                  </a:schemeClr>
                </a:solidFill>
                <a:latin typeface="Avenir"/>
                <a:cs typeface="Avenir"/>
              </a:rPr>
              <a:t>Centre Analytics</a:t>
            </a:r>
          </a:p>
          <a:p>
            <a:endParaRPr lang="en-US" sz="3400" dirty="0" smtClean="0">
              <a:solidFill>
                <a:schemeClr val="tx1">
                  <a:lumMod val="65000"/>
                  <a:lumOff val="35000"/>
                </a:schemeClr>
              </a:solidFill>
              <a:latin typeface="Avenir"/>
              <a:cs typeface="Avenir"/>
            </a:endParaRPr>
          </a:p>
          <a:p>
            <a:r>
              <a:rPr lang="en-US" sz="3400" b="1" dirty="0" smtClean="0">
                <a:solidFill>
                  <a:schemeClr val="tx1">
                    <a:lumMod val="65000"/>
                    <a:lumOff val="35000"/>
                  </a:schemeClr>
                </a:solidFill>
                <a:latin typeface="Avenir"/>
                <a:cs typeface="Avenir"/>
              </a:rPr>
              <a:t>USER GUIDE</a:t>
            </a:r>
          </a:p>
          <a:p>
            <a:endParaRPr lang="en-US" sz="3400" b="1" dirty="0" smtClean="0">
              <a:solidFill>
                <a:schemeClr val="tx1">
                  <a:lumMod val="65000"/>
                  <a:lumOff val="35000"/>
                </a:schemeClr>
              </a:solidFill>
              <a:latin typeface="Avenir"/>
              <a:cs typeface="Avenir"/>
            </a:endParaRPr>
          </a:p>
          <a:p>
            <a:endParaRPr lang="en-US" sz="3400" i="1" dirty="0" smtClean="0">
              <a:solidFill>
                <a:srgbClr val="FFC000"/>
              </a:solidFill>
              <a:latin typeface="Avenir"/>
              <a:cs typeface="Avenir"/>
            </a:endParaRPr>
          </a:p>
          <a:p>
            <a:r>
              <a:rPr lang="en-GB" sz="2800" b="1" dirty="0" smtClean="0">
                <a:latin typeface="Avenir"/>
              </a:rPr>
              <a:t>Shows how you can self-serve all your e-volve test data through e-volve Centre Analytics</a:t>
            </a:r>
            <a:endParaRPr lang="en-US" sz="2800" b="1" dirty="0" smtClean="0">
              <a:solidFill>
                <a:srgbClr val="FFC000"/>
              </a:solidFill>
              <a:latin typeface="Avenir"/>
              <a:cs typeface="Avenir"/>
            </a:endParaRPr>
          </a:p>
          <a:p>
            <a:endParaRPr lang="en-US" sz="3400" b="1" dirty="0" smtClean="0">
              <a:solidFill>
                <a:srgbClr val="7030A0"/>
              </a:solidFill>
              <a:latin typeface="Avenir"/>
              <a:cs typeface="Avenir"/>
            </a:endParaRPr>
          </a:p>
          <a:p>
            <a:endParaRPr lang="en-US" sz="3400" b="1" dirty="0" smtClean="0">
              <a:solidFill>
                <a:srgbClr val="7030A0"/>
              </a:solidFill>
              <a:latin typeface="Avenir"/>
              <a:cs typeface="Avenir"/>
            </a:endParaRPr>
          </a:p>
        </p:txBody>
      </p:sp>
      <p:cxnSp>
        <p:nvCxnSpPr>
          <p:cNvPr id="14" name="Straight Connector 13"/>
          <p:cNvCxnSpPr/>
          <p:nvPr/>
        </p:nvCxnSpPr>
        <p:spPr>
          <a:xfrm rot="5400000" flipH="1" flipV="1">
            <a:off x="-2764682" y="7691804"/>
            <a:ext cx="6997802" cy="1588"/>
          </a:xfrm>
          <a:prstGeom prst="line">
            <a:avLst/>
          </a:prstGeom>
          <a:ln w="60325" cap="flat" cmpd="sng" algn="ctr">
            <a:solidFill>
              <a:srgbClr val="FF0000"/>
            </a:solidFill>
            <a:prstDash val="solid"/>
            <a:round/>
            <a:headEnd type="none" w="med" len="med"/>
            <a:tailEnd type="oval" w="med" len="med"/>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a:srcRect l="14944" r="7638" b="20800"/>
          <a:stretch>
            <a:fillRect/>
          </a:stretch>
        </p:blipFill>
        <p:spPr>
          <a:xfrm>
            <a:off x="0" y="0"/>
            <a:ext cx="7562850" cy="3316287"/>
          </a:xfrm>
          <a:prstGeom prst="rect">
            <a:avLst/>
          </a:prstGeom>
        </p:spPr>
      </p:pic>
      <p:sp>
        <p:nvSpPr>
          <p:cNvPr id="7" name="TextBox 6"/>
          <p:cNvSpPr txBox="1"/>
          <p:nvPr/>
        </p:nvSpPr>
        <p:spPr>
          <a:xfrm rot="16200000">
            <a:off x="-851807" y="8594688"/>
            <a:ext cx="2637065" cy="369332"/>
          </a:xfrm>
          <a:prstGeom prst="rect">
            <a:avLst/>
          </a:prstGeom>
          <a:noFill/>
        </p:spPr>
        <p:txBody>
          <a:bodyPr wrap="square" rtlCol="0">
            <a:spAutoFit/>
          </a:bodyPr>
          <a:lstStyle/>
          <a:p>
            <a:r>
              <a:rPr lang="en-GB" b="1" dirty="0" smtClean="0">
                <a:solidFill>
                  <a:srgbClr val="FF0000"/>
                </a:solidFill>
                <a:latin typeface="Avenir"/>
              </a:rPr>
              <a:t>Version 1.0</a:t>
            </a:r>
            <a:endParaRPr lang="en-GB" b="1" dirty="0">
              <a:solidFill>
                <a:srgbClr val="FF0000"/>
              </a:solidFill>
              <a:latin typeface="Avenir"/>
            </a:endParaRPr>
          </a:p>
        </p:txBody>
      </p:sp>
      <p:sp>
        <p:nvSpPr>
          <p:cNvPr id="9" name="TextBox 8"/>
          <p:cNvSpPr txBox="1"/>
          <p:nvPr/>
        </p:nvSpPr>
        <p:spPr>
          <a:xfrm>
            <a:off x="6379029" y="8142514"/>
            <a:ext cx="4659086" cy="923330"/>
          </a:xfrm>
          <a:prstGeom prst="rect">
            <a:avLst/>
          </a:prstGeom>
          <a:noFill/>
        </p:spPr>
        <p:txBody>
          <a:bodyPr wrap="square" rtlCol="0">
            <a:spAutoFit/>
          </a:bodyPr>
          <a:lstStyle/>
          <a:p>
            <a:endParaRPr lang="en-GB" dirty="0" smtClean="0"/>
          </a:p>
          <a:p>
            <a:endParaRPr lang="en-GB" dirty="0" smtClean="0"/>
          </a:p>
          <a:p>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1. test calendar expanded page.png"/>
          <p:cNvPicPr>
            <a:picLocks noChangeAspect="1"/>
          </p:cNvPicPr>
          <p:nvPr/>
        </p:nvPicPr>
        <p:blipFill>
          <a:blip r:embed="rId3"/>
          <a:stretch>
            <a:fillRect/>
          </a:stretch>
        </p:blipFill>
        <p:spPr>
          <a:xfrm>
            <a:off x="329233" y="3438333"/>
            <a:ext cx="7006111" cy="2544954"/>
          </a:xfrm>
          <a:prstGeom prst="rect">
            <a:avLst/>
          </a:prstGeom>
          <a:ln w="12700" cap="flat" cmpd="sng" algn="ctr">
            <a:solidFill>
              <a:schemeClr val="bg1">
                <a:lumMod val="75000"/>
              </a:schemeClr>
            </a:solidFill>
            <a:prstDash val="solid"/>
            <a:round/>
            <a:headEnd type="none" w="med" len="med"/>
            <a:tailEnd type="none" w="med" len="med"/>
          </a:ln>
          <a:effectLst>
            <a:outerShdw blurRad="50800" dist="38100" dir="2700000">
              <a:srgbClr val="000000">
                <a:alpha val="43000"/>
              </a:srgbClr>
            </a:outerShdw>
          </a:effectLst>
        </p:spPr>
      </p:pic>
      <p:sp>
        <p:nvSpPr>
          <p:cNvPr id="21" name="TextBox 20"/>
          <p:cNvSpPr txBox="1"/>
          <p:nvPr/>
        </p:nvSpPr>
        <p:spPr>
          <a:xfrm>
            <a:off x="598488" y="2474913"/>
            <a:ext cx="1710272" cy="923330"/>
          </a:xfrm>
          <a:prstGeom prst="rect">
            <a:avLst/>
          </a:prstGeom>
          <a:noFill/>
        </p:spPr>
        <p:txBody>
          <a:bodyPr wrap="square" rtlCol="0">
            <a:spAutoFit/>
          </a:bodyPr>
          <a:lstStyle/>
          <a:p>
            <a:r>
              <a:rPr lang="en-US" sz="900" b="1" dirty="0" smtClean="0">
                <a:latin typeface="Avenir"/>
                <a:cs typeface="Avenir"/>
              </a:rPr>
              <a:t>Date range</a:t>
            </a:r>
            <a:endParaRPr lang="en-US" sz="900" dirty="0" smtClean="0">
              <a:latin typeface="Avenir"/>
              <a:cs typeface="Avenir"/>
            </a:endParaRPr>
          </a:p>
          <a:p>
            <a:r>
              <a:rPr lang="en-GB" sz="900" dirty="0" smtClean="0">
                <a:latin typeface="Avenir"/>
              </a:rPr>
              <a:t>To select range enter dates required in From/To fields or click on calendar icon to show balloon</a:t>
            </a:r>
          </a:p>
          <a:p>
            <a:endParaRPr lang="en-US" sz="900" dirty="0">
              <a:latin typeface="Avenir"/>
              <a:cs typeface="Avenir"/>
            </a:endParaRPr>
          </a:p>
        </p:txBody>
      </p:sp>
      <p:cxnSp>
        <p:nvCxnSpPr>
          <p:cNvPr id="25" name="Straight Connector 24"/>
          <p:cNvCxnSpPr/>
          <p:nvPr/>
        </p:nvCxnSpPr>
        <p:spPr>
          <a:xfrm rot="5400000">
            <a:off x="716024" y="3622526"/>
            <a:ext cx="762792" cy="3"/>
          </a:xfrm>
          <a:prstGeom prst="line">
            <a:avLst/>
          </a:prstGeom>
          <a:ln w="25400" cap="flat" cmpd="sng" algn="ctr">
            <a:solidFill>
              <a:srgbClr val="FF0000"/>
            </a:solidFill>
            <a:prstDash val="solid"/>
            <a:round/>
            <a:headEnd type="none" w="med" len="med"/>
            <a:tailEnd type="oval" w="med" len="med"/>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2409825" y="2474913"/>
            <a:ext cx="1136512" cy="800219"/>
          </a:xfrm>
          <a:prstGeom prst="rect">
            <a:avLst/>
          </a:prstGeom>
          <a:noFill/>
        </p:spPr>
        <p:txBody>
          <a:bodyPr wrap="square" rtlCol="0">
            <a:spAutoFit/>
          </a:bodyPr>
          <a:lstStyle/>
          <a:p>
            <a:r>
              <a:rPr lang="en-US" sz="900" b="1" dirty="0" smtClean="0">
                <a:latin typeface="Avenir"/>
                <a:cs typeface="Avenir"/>
              </a:rPr>
              <a:t>Centre</a:t>
            </a:r>
            <a:endParaRPr lang="en-US" sz="900" dirty="0" smtClean="0">
              <a:latin typeface="Avenir"/>
              <a:cs typeface="Avenir"/>
            </a:endParaRPr>
          </a:p>
          <a:p>
            <a:r>
              <a:rPr lang="en-US" sz="900" dirty="0" smtClean="0">
                <a:latin typeface="Avenir"/>
                <a:cs typeface="Avenir"/>
              </a:rPr>
              <a:t>Enter code or name in field </a:t>
            </a:r>
            <a:r>
              <a:rPr lang="en-GB" sz="900" dirty="0" smtClean="0">
                <a:latin typeface="Avenir"/>
              </a:rPr>
              <a:t>and click Search</a:t>
            </a:r>
          </a:p>
          <a:p>
            <a:endParaRPr lang="en-US" sz="900" dirty="0">
              <a:latin typeface="Avenir"/>
              <a:cs typeface="Avenir"/>
            </a:endParaRPr>
          </a:p>
        </p:txBody>
      </p:sp>
      <p:sp>
        <p:nvSpPr>
          <p:cNvPr id="44" name="TextBox 43"/>
          <p:cNvSpPr txBox="1"/>
          <p:nvPr/>
        </p:nvSpPr>
        <p:spPr>
          <a:xfrm>
            <a:off x="3705225" y="2474913"/>
            <a:ext cx="1524000" cy="646331"/>
          </a:xfrm>
          <a:prstGeom prst="rect">
            <a:avLst/>
          </a:prstGeom>
          <a:noFill/>
        </p:spPr>
        <p:txBody>
          <a:bodyPr wrap="square" rtlCol="0">
            <a:spAutoFit/>
          </a:bodyPr>
          <a:lstStyle/>
          <a:p>
            <a:r>
              <a:rPr lang="en-US" sz="900" b="1" dirty="0" smtClean="0">
                <a:latin typeface="Avenir"/>
                <a:cs typeface="Avenir"/>
              </a:rPr>
              <a:t>Qualification </a:t>
            </a:r>
          </a:p>
          <a:p>
            <a:r>
              <a:rPr lang="en-US" sz="900" dirty="0" smtClean="0">
                <a:latin typeface="Avenir"/>
                <a:cs typeface="Avenir"/>
              </a:rPr>
              <a:t>Enter code or name in field </a:t>
            </a:r>
            <a:r>
              <a:rPr lang="en-GB" sz="900" dirty="0" smtClean="0">
                <a:latin typeface="Avenir"/>
              </a:rPr>
              <a:t>and click Search</a:t>
            </a:r>
          </a:p>
          <a:p>
            <a:endParaRPr lang="en-US" sz="900" dirty="0">
              <a:latin typeface="Avenir"/>
              <a:cs typeface="Avenir"/>
            </a:endParaRPr>
          </a:p>
        </p:txBody>
      </p:sp>
      <p:cxnSp>
        <p:nvCxnSpPr>
          <p:cNvPr id="69" name="Straight Connector 68"/>
          <p:cNvCxnSpPr/>
          <p:nvPr/>
        </p:nvCxnSpPr>
        <p:spPr>
          <a:xfrm rot="5400000" flipH="1" flipV="1">
            <a:off x="804335" y="5342466"/>
            <a:ext cx="1405468" cy="254002"/>
          </a:xfrm>
          <a:prstGeom prst="line">
            <a:avLst/>
          </a:prstGeom>
          <a:ln w="25400" cap="flat" cmpd="sng" algn="ctr">
            <a:solidFill>
              <a:srgbClr val="DA291C"/>
            </a:solidFill>
            <a:prstDash val="solid"/>
            <a:round/>
            <a:headEnd type="none" w="med" len="med"/>
            <a:tailEnd type="oval" w="med" len="med"/>
          </a:ln>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0" y="10090660"/>
            <a:ext cx="7562849" cy="394944"/>
          </a:xfrm>
          <a:prstGeom prst="rect">
            <a:avLst/>
          </a:prstGeom>
          <a:solidFill>
            <a:srgbClr val="000000"/>
          </a:solidFill>
          <a:ln w="254000" cap="flat" cmpd="sng" algn="ctr">
            <a:no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Avenir"/>
            </a:endParaRPr>
          </a:p>
        </p:txBody>
      </p:sp>
      <p:sp>
        <p:nvSpPr>
          <p:cNvPr id="38" name="TextBox 37"/>
          <p:cNvSpPr txBox="1"/>
          <p:nvPr/>
        </p:nvSpPr>
        <p:spPr>
          <a:xfrm>
            <a:off x="459368" y="10079722"/>
            <a:ext cx="1264657" cy="323165"/>
          </a:xfrm>
          <a:prstGeom prst="rect">
            <a:avLst/>
          </a:prstGeom>
          <a:noFill/>
        </p:spPr>
        <p:txBody>
          <a:bodyPr wrap="square" rtlCol="0">
            <a:spAutoFit/>
          </a:bodyPr>
          <a:lstStyle/>
          <a:p>
            <a:r>
              <a:rPr lang="en-US" sz="1500" dirty="0" smtClean="0">
                <a:solidFill>
                  <a:schemeClr val="bg1"/>
                </a:solidFill>
                <a:latin typeface="Avenir"/>
                <a:cs typeface="Avenir"/>
              </a:rPr>
              <a:t>10</a:t>
            </a:r>
            <a:endParaRPr lang="en-US" sz="1500" b="1" dirty="0">
              <a:solidFill>
                <a:schemeClr val="bg1"/>
              </a:solidFill>
              <a:latin typeface="Avenir"/>
              <a:cs typeface="Avenir"/>
            </a:endParaRPr>
          </a:p>
        </p:txBody>
      </p:sp>
      <p:sp>
        <p:nvSpPr>
          <p:cNvPr id="33" name="TextBox 32"/>
          <p:cNvSpPr txBox="1"/>
          <p:nvPr/>
        </p:nvSpPr>
        <p:spPr>
          <a:xfrm>
            <a:off x="504825" y="1639887"/>
            <a:ext cx="6117596" cy="646331"/>
          </a:xfrm>
          <a:prstGeom prst="rect">
            <a:avLst/>
          </a:prstGeom>
          <a:noFill/>
        </p:spPr>
        <p:txBody>
          <a:bodyPr wrap="square" rtlCol="0">
            <a:spAutoFit/>
          </a:bodyPr>
          <a:lstStyle/>
          <a:p>
            <a:r>
              <a:rPr lang="en-GB" sz="1200" dirty="0" smtClean="0">
                <a:latin typeface="Avenir"/>
              </a:rPr>
              <a:t>Here you can search and compare historical data over two date ranges for any of your centres/installation IDs they have access to in SecureAssess. The two datasets can be viewed side-by-side in bar chart format. </a:t>
            </a:r>
          </a:p>
        </p:txBody>
      </p:sp>
      <p:cxnSp>
        <p:nvCxnSpPr>
          <p:cNvPr id="43" name="Straight Connector 42"/>
          <p:cNvCxnSpPr/>
          <p:nvPr/>
        </p:nvCxnSpPr>
        <p:spPr>
          <a:xfrm>
            <a:off x="-607454" y="1789111"/>
            <a:ext cx="1066822" cy="1588"/>
          </a:xfrm>
          <a:prstGeom prst="line">
            <a:avLst/>
          </a:prstGeom>
          <a:ln w="63500" cap="flat" cmpd="sng" algn="ctr">
            <a:solidFill>
              <a:srgbClr val="0033A0">
                <a:alpha val="43000"/>
              </a:srgbClr>
            </a:solidFill>
            <a:prstDash val="solid"/>
            <a:round/>
            <a:headEnd type="none" w="med" len="med"/>
            <a:tailEnd type="stealth" w="med" len="med"/>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5400000">
            <a:off x="1722439" y="3246441"/>
            <a:ext cx="1101727" cy="1092198"/>
          </a:xfrm>
          <a:prstGeom prst="line">
            <a:avLst/>
          </a:prstGeom>
          <a:ln w="25400" cap="flat" cmpd="sng" algn="ctr">
            <a:solidFill>
              <a:srgbClr val="FF0000"/>
            </a:solidFill>
            <a:prstDash val="solid"/>
            <a:round/>
            <a:headEnd type="none"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rot="10800000" flipV="1">
            <a:off x="1879602" y="3089274"/>
            <a:ext cx="2328336" cy="1406526"/>
          </a:xfrm>
          <a:prstGeom prst="line">
            <a:avLst/>
          </a:prstGeom>
          <a:ln w="25400" cap="flat" cmpd="sng" algn="ctr">
            <a:solidFill>
              <a:srgbClr val="FF0000"/>
            </a:solidFill>
            <a:prstDash val="solid"/>
            <a:round/>
            <a:headEnd type="none" w="med" len="med"/>
            <a:tailEnd type="oval" w="med" len="med"/>
          </a:ln>
        </p:spPr>
        <p:style>
          <a:lnRef idx="2">
            <a:schemeClr val="accent1"/>
          </a:lnRef>
          <a:fillRef idx="0">
            <a:schemeClr val="accent1"/>
          </a:fillRef>
          <a:effectRef idx="1">
            <a:schemeClr val="accent1"/>
          </a:effectRef>
          <a:fontRef idx="minor">
            <a:schemeClr val="tx1"/>
          </a:fontRef>
        </p:style>
      </p:cxnSp>
      <p:pic>
        <p:nvPicPr>
          <p:cNvPr id="64" name="Picture 63" descr="1. test calendar expanded page.png"/>
          <p:cNvPicPr>
            <a:picLocks noChangeAspect="1"/>
          </p:cNvPicPr>
          <p:nvPr/>
        </p:nvPicPr>
        <p:blipFill>
          <a:blip r:embed="rId4"/>
          <a:stretch>
            <a:fillRect/>
          </a:stretch>
        </p:blipFill>
        <p:spPr>
          <a:xfrm>
            <a:off x="308315" y="6234185"/>
            <a:ext cx="2010303" cy="2263702"/>
          </a:xfrm>
          <a:prstGeom prst="rect">
            <a:avLst/>
          </a:prstGeom>
          <a:ln w="12700" cap="flat" cmpd="sng" algn="ctr">
            <a:solidFill>
              <a:schemeClr val="bg1">
                <a:lumMod val="75000"/>
              </a:schemeClr>
            </a:solidFill>
            <a:prstDash val="solid"/>
            <a:round/>
            <a:headEnd type="none" w="med" len="med"/>
            <a:tailEnd type="none" w="med" len="med"/>
          </a:ln>
          <a:effectLst>
            <a:outerShdw blurRad="50800" dist="38100" dir="2700000">
              <a:srgbClr val="000000">
                <a:alpha val="43000"/>
              </a:srgbClr>
            </a:outerShdw>
          </a:effectLst>
        </p:spPr>
      </p:pic>
      <p:sp>
        <p:nvSpPr>
          <p:cNvPr id="77" name="TextBox 76"/>
          <p:cNvSpPr txBox="1"/>
          <p:nvPr/>
        </p:nvSpPr>
        <p:spPr>
          <a:xfrm>
            <a:off x="2495636" y="6243156"/>
            <a:ext cx="3668100" cy="1338828"/>
          </a:xfrm>
          <a:prstGeom prst="rect">
            <a:avLst/>
          </a:prstGeom>
          <a:noFill/>
        </p:spPr>
        <p:txBody>
          <a:bodyPr wrap="square" rtlCol="0">
            <a:spAutoFit/>
          </a:bodyPr>
          <a:lstStyle/>
          <a:p>
            <a:r>
              <a:rPr lang="en-US" sz="900" b="1" dirty="0" smtClean="0">
                <a:latin typeface="Avenir"/>
                <a:cs typeface="Avenir"/>
              </a:rPr>
              <a:t>Compare two date ranges</a:t>
            </a:r>
            <a:endParaRPr lang="en-US" sz="900" dirty="0" smtClean="0">
              <a:latin typeface="Avenir"/>
              <a:cs typeface="Avenir"/>
            </a:endParaRPr>
          </a:p>
          <a:p>
            <a:r>
              <a:rPr lang="en-US" sz="900" dirty="0" smtClean="0">
                <a:latin typeface="Avenir"/>
                <a:cs typeface="Avenir"/>
              </a:rPr>
              <a:t>Check Compare box to expand search pane (see left)</a:t>
            </a:r>
          </a:p>
          <a:p>
            <a:endParaRPr lang="en-US" sz="900" dirty="0" smtClean="0">
              <a:latin typeface="Avenir"/>
              <a:cs typeface="Avenir"/>
            </a:endParaRPr>
          </a:p>
          <a:p>
            <a:r>
              <a:rPr lang="en-GB" sz="900" dirty="0" smtClean="0">
                <a:latin typeface="Avenir"/>
              </a:rPr>
              <a:t>To select ranges in Compare pane enter dates required in From/To fields or click on calendar icon to show balloon</a:t>
            </a:r>
          </a:p>
          <a:p>
            <a:endParaRPr lang="en-GB" sz="900" dirty="0" smtClean="0">
              <a:latin typeface="Avenir"/>
              <a:sym typeface="Wingdings 2"/>
            </a:endParaRPr>
          </a:p>
          <a:p>
            <a:r>
              <a:rPr lang="en-GB" sz="900" dirty="0" smtClean="0">
                <a:latin typeface="Avenir"/>
                <a:sym typeface="Wingdings 2"/>
              </a:rPr>
              <a:t>Click Search </a:t>
            </a:r>
            <a:r>
              <a:rPr lang="en-US" sz="900" dirty="0" smtClean="0">
                <a:latin typeface="Avenir"/>
                <a:cs typeface="Avenir"/>
              </a:rPr>
              <a:t>to show chart comparison view (see right); note this is only possible in bar chart format</a:t>
            </a:r>
          </a:p>
          <a:p>
            <a:pPr algn="r"/>
            <a:endParaRPr lang="en-US" sz="900" dirty="0">
              <a:latin typeface="Avenir"/>
              <a:cs typeface="Avenir"/>
            </a:endParaRPr>
          </a:p>
        </p:txBody>
      </p:sp>
      <p:pic>
        <p:nvPicPr>
          <p:cNvPr id="79" name="Picture 78" descr="1. test calendar expanded page.png"/>
          <p:cNvPicPr>
            <a:picLocks noChangeAspect="1"/>
          </p:cNvPicPr>
          <p:nvPr/>
        </p:nvPicPr>
        <p:blipFill>
          <a:blip r:embed="rId5"/>
          <a:stretch>
            <a:fillRect/>
          </a:stretch>
        </p:blipFill>
        <p:spPr>
          <a:xfrm>
            <a:off x="2593955" y="7542859"/>
            <a:ext cx="4742486" cy="1793228"/>
          </a:xfrm>
          <a:prstGeom prst="rect">
            <a:avLst/>
          </a:prstGeom>
          <a:ln w="12700" cap="flat" cmpd="sng" algn="ctr">
            <a:solidFill>
              <a:schemeClr val="bg1">
                <a:lumMod val="75000"/>
              </a:schemeClr>
            </a:solidFill>
            <a:prstDash val="solid"/>
            <a:round/>
            <a:headEnd type="none" w="med" len="med"/>
            <a:tailEnd type="none" w="med" len="med"/>
          </a:ln>
          <a:effectLst>
            <a:outerShdw blurRad="50800" dist="38100" dir="2700000">
              <a:srgbClr val="000000">
                <a:alpha val="43000"/>
              </a:srgbClr>
            </a:outerShdw>
          </a:effectLst>
        </p:spPr>
      </p:pic>
      <p:cxnSp>
        <p:nvCxnSpPr>
          <p:cNvPr id="41" name="Straight Connector 40"/>
          <p:cNvCxnSpPr/>
          <p:nvPr/>
        </p:nvCxnSpPr>
        <p:spPr>
          <a:xfrm rot="10800000" flipV="1">
            <a:off x="960785" y="6604000"/>
            <a:ext cx="1562283" cy="197576"/>
          </a:xfrm>
          <a:prstGeom prst="line">
            <a:avLst/>
          </a:prstGeom>
          <a:ln w="25400" cap="flat" cmpd="sng" algn="ctr">
            <a:solidFill>
              <a:srgbClr val="FF0000"/>
            </a:solidFill>
            <a:prstDash val="solid"/>
            <a:round/>
            <a:headEnd type="none"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16200000" flipH="1">
            <a:off x="742645" y="3595908"/>
            <a:ext cx="890597" cy="181050"/>
          </a:xfrm>
          <a:prstGeom prst="line">
            <a:avLst/>
          </a:prstGeom>
          <a:ln w="25400" cap="flat" cmpd="sng" algn="ctr">
            <a:solidFill>
              <a:srgbClr val="FF0000"/>
            </a:solidFill>
            <a:prstDash val="solid"/>
            <a:round/>
            <a:headEnd type="none"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rot="10800000" flipV="1">
            <a:off x="1215290" y="7222067"/>
            <a:ext cx="1324710" cy="1025960"/>
          </a:xfrm>
          <a:prstGeom prst="line">
            <a:avLst/>
          </a:prstGeom>
          <a:ln w="25400" cap="flat" cmpd="sng" algn="ctr">
            <a:solidFill>
              <a:srgbClr val="FF0000"/>
            </a:solidFill>
            <a:prstDash val="solid"/>
            <a:round/>
            <a:headEnd type="none" w="med" len="med"/>
            <a:tailEnd type="oval" w="med" len="med"/>
          </a:ln>
        </p:spPr>
        <p:style>
          <a:lnRef idx="2">
            <a:schemeClr val="accent1"/>
          </a:lnRef>
          <a:fillRef idx="0">
            <a:schemeClr val="accent1"/>
          </a:fillRef>
          <a:effectRef idx="1">
            <a:schemeClr val="accent1"/>
          </a:effectRef>
          <a:fontRef idx="minor">
            <a:schemeClr val="tx1"/>
          </a:fontRef>
        </p:style>
      </p:cxnSp>
      <p:sp>
        <p:nvSpPr>
          <p:cNvPr id="46" name="Rectangle 45"/>
          <p:cNvSpPr/>
          <p:nvPr/>
        </p:nvSpPr>
        <p:spPr>
          <a:xfrm flipV="1">
            <a:off x="0" y="1106488"/>
            <a:ext cx="5000625" cy="369331"/>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a:endParaRPr>
          </a:p>
        </p:txBody>
      </p:sp>
      <p:sp>
        <p:nvSpPr>
          <p:cNvPr id="47" name="TextBox 46"/>
          <p:cNvSpPr txBox="1"/>
          <p:nvPr/>
        </p:nvSpPr>
        <p:spPr>
          <a:xfrm>
            <a:off x="504825" y="1106487"/>
            <a:ext cx="5105400" cy="369332"/>
          </a:xfrm>
          <a:prstGeom prst="rect">
            <a:avLst/>
          </a:prstGeom>
          <a:noFill/>
        </p:spPr>
        <p:txBody>
          <a:bodyPr wrap="square" rtlCol="0">
            <a:spAutoFit/>
          </a:bodyPr>
          <a:lstStyle/>
          <a:p>
            <a:r>
              <a:rPr lang="en-US" dirty="0" smtClean="0">
                <a:solidFill>
                  <a:schemeClr val="bg1"/>
                </a:solidFill>
                <a:latin typeface="Avenir"/>
              </a:rPr>
              <a:t>Test History: </a:t>
            </a:r>
            <a:r>
              <a:rPr lang="en-US" dirty="0" smtClean="0">
                <a:solidFill>
                  <a:schemeClr val="bg1">
                    <a:lumMod val="95000"/>
                  </a:schemeClr>
                </a:solidFill>
                <a:latin typeface="Avenir"/>
              </a:rPr>
              <a:t>Dataset comparison</a:t>
            </a:r>
            <a:endParaRPr lang="en-US" dirty="0">
              <a:solidFill>
                <a:schemeClr val="bg1">
                  <a:lumMod val="95000"/>
                </a:schemeClr>
              </a:solidFill>
              <a:latin typeface="Avenir"/>
            </a:endParaRPr>
          </a:p>
        </p:txBody>
      </p:sp>
      <p:sp>
        <p:nvSpPr>
          <p:cNvPr id="53" name="Rounded Rectangle 52"/>
          <p:cNvSpPr/>
          <p:nvPr/>
        </p:nvSpPr>
        <p:spPr>
          <a:xfrm>
            <a:off x="4885268" y="9474199"/>
            <a:ext cx="2472796" cy="406401"/>
          </a:xfrm>
          <a:prstGeom prst="roundRect">
            <a:avLst>
              <a:gd name="adj" fmla="val 0"/>
            </a:avLst>
          </a:prstGeom>
          <a:solidFill>
            <a:schemeClr val="accent1">
              <a:lumMod val="60000"/>
              <a:lumOff val="40000"/>
              <a:alpha val="1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a:endParaRPr>
          </a:p>
        </p:txBody>
      </p:sp>
      <p:sp>
        <p:nvSpPr>
          <p:cNvPr id="55" name="TextBox 54"/>
          <p:cNvSpPr txBox="1"/>
          <p:nvPr/>
        </p:nvSpPr>
        <p:spPr>
          <a:xfrm>
            <a:off x="4912081" y="9486883"/>
            <a:ext cx="2445983" cy="369332"/>
          </a:xfrm>
          <a:prstGeom prst="rect">
            <a:avLst/>
          </a:prstGeom>
          <a:noFill/>
        </p:spPr>
        <p:txBody>
          <a:bodyPr wrap="square" rtlCol="0">
            <a:spAutoFit/>
          </a:bodyPr>
          <a:lstStyle/>
          <a:p>
            <a:r>
              <a:rPr lang="en-US" sz="900" b="1" dirty="0" smtClean="0">
                <a:latin typeface="Avenir"/>
                <a:cs typeface="Avenir"/>
              </a:rPr>
              <a:t>Note: </a:t>
            </a:r>
            <a:r>
              <a:rPr lang="en-US" sz="900" dirty="0" smtClean="0">
                <a:latin typeface="Avenir"/>
                <a:cs typeface="Avenir"/>
              </a:rPr>
              <a:t>In chart comparison view, it is not possible to export data to CSV </a:t>
            </a:r>
            <a:endParaRPr lang="en-US" sz="900" dirty="0">
              <a:latin typeface="Avenir"/>
              <a:cs typeface="Avenir"/>
            </a:endParaRPr>
          </a:p>
        </p:txBody>
      </p:sp>
      <p:cxnSp>
        <p:nvCxnSpPr>
          <p:cNvPr id="59" name="Straight Connector 58"/>
          <p:cNvCxnSpPr/>
          <p:nvPr/>
        </p:nvCxnSpPr>
        <p:spPr>
          <a:xfrm rot="5400000" flipH="1" flipV="1">
            <a:off x="6341915" y="8729512"/>
            <a:ext cx="1684866" cy="24645"/>
          </a:xfrm>
          <a:prstGeom prst="line">
            <a:avLst/>
          </a:prstGeom>
          <a:ln>
            <a:solidFill>
              <a:srgbClr val="FF0000"/>
            </a:solidFill>
            <a:tailEnd type="ova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H="1">
            <a:off x="5856051" y="3071610"/>
            <a:ext cx="6124" cy="1811675"/>
          </a:xfrm>
          <a:prstGeom prst="line">
            <a:avLst/>
          </a:prstGeom>
          <a:ln>
            <a:solidFill>
              <a:srgbClr val="FF0000"/>
            </a:solidFill>
            <a:tailEnd type="oval"/>
          </a:ln>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5410477" y="2474913"/>
            <a:ext cx="1797231" cy="507831"/>
          </a:xfrm>
          <a:prstGeom prst="rect">
            <a:avLst/>
          </a:prstGeom>
          <a:noFill/>
        </p:spPr>
        <p:txBody>
          <a:bodyPr wrap="square" rtlCol="0">
            <a:spAutoFit/>
          </a:bodyPr>
          <a:lstStyle/>
          <a:p>
            <a:r>
              <a:rPr lang="en-GB" sz="900" b="1" dirty="0" smtClean="0">
                <a:latin typeface="Avenir"/>
              </a:rPr>
              <a:t>Numerical data</a:t>
            </a:r>
          </a:p>
          <a:p>
            <a:r>
              <a:rPr lang="en-GB" sz="900" dirty="0" smtClean="0">
                <a:latin typeface="Avenir"/>
              </a:rPr>
              <a:t>Hover cursor over vertical bar to show data in numbers</a:t>
            </a:r>
          </a:p>
        </p:txBody>
      </p:sp>
      <p:sp>
        <p:nvSpPr>
          <p:cNvPr id="61" name="Rectangle 60"/>
          <p:cNvSpPr/>
          <p:nvPr/>
        </p:nvSpPr>
        <p:spPr>
          <a:xfrm>
            <a:off x="0" y="-112713"/>
            <a:ext cx="7591425" cy="877886"/>
          </a:xfrm>
          <a:prstGeom prst="rect">
            <a:avLst/>
          </a:prstGeom>
          <a:solidFill>
            <a:srgbClr val="000000"/>
          </a:solidFill>
          <a:ln w="254000" cap="flat" cmpd="sng" algn="ctr">
            <a:no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Avenir"/>
            </a:endParaRPr>
          </a:p>
        </p:txBody>
      </p:sp>
      <p:sp>
        <p:nvSpPr>
          <p:cNvPr id="62" name="TextBox 61"/>
          <p:cNvSpPr txBox="1"/>
          <p:nvPr/>
        </p:nvSpPr>
        <p:spPr>
          <a:xfrm>
            <a:off x="480690" y="268287"/>
            <a:ext cx="6466118" cy="400110"/>
          </a:xfrm>
          <a:prstGeom prst="rect">
            <a:avLst/>
          </a:prstGeom>
          <a:noFill/>
        </p:spPr>
        <p:txBody>
          <a:bodyPr wrap="square" rtlCol="0">
            <a:spAutoFit/>
          </a:bodyPr>
          <a:lstStyle/>
          <a:p>
            <a:r>
              <a:rPr lang="en-US" sz="2000" dirty="0" err="1" smtClean="0">
                <a:solidFill>
                  <a:schemeClr val="bg1"/>
                </a:solidFill>
                <a:latin typeface="Avenir"/>
                <a:cs typeface="Avenir"/>
              </a:rPr>
              <a:t>e-volve</a:t>
            </a:r>
            <a:r>
              <a:rPr lang="en-US" sz="2000" dirty="0" smtClean="0">
                <a:solidFill>
                  <a:schemeClr val="bg1"/>
                </a:solidFill>
                <a:latin typeface="Avenir"/>
                <a:cs typeface="Avenir"/>
              </a:rPr>
              <a:t> Centre Analytics </a:t>
            </a:r>
            <a:r>
              <a:rPr lang="en-US" sz="1600" b="1" dirty="0" smtClean="0">
                <a:solidFill>
                  <a:schemeClr val="bg1"/>
                </a:solidFill>
                <a:latin typeface="Avenir"/>
                <a:cs typeface="Avenir"/>
              </a:rPr>
              <a:t>USER GUIDE</a:t>
            </a:r>
            <a:endParaRPr lang="en-US" sz="1600" b="1" dirty="0">
              <a:solidFill>
                <a:schemeClr val="bg1"/>
              </a:solidFill>
              <a:latin typeface="Avenir"/>
              <a:cs typeface="Avenir"/>
            </a:endParaRPr>
          </a:p>
        </p:txBody>
      </p:sp>
      <p:cxnSp>
        <p:nvCxnSpPr>
          <p:cNvPr id="56" name="Straight Connector 55"/>
          <p:cNvCxnSpPr/>
          <p:nvPr/>
        </p:nvCxnSpPr>
        <p:spPr>
          <a:xfrm rot="10800000" flipV="1">
            <a:off x="1003113" y="6612466"/>
            <a:ext cx="1528421" cy="819875"/>
          </a:xfrm>
          <a:prstGeom prst="line">
            <a:avLst/>
          </a:prstGeom>
          <a:ln w="25400" cap="flat" cmpd="sng" algn="ctr">
            <a:solidFill>
              <a:srgbClr val="FF0000"/>
            </a:solidFill>
            <a:prstDash val="solid"/>
            <a:round/>
            <a:headEnd type="none" w="med" len="med"/>
            <a:tailEnd type="oval" w="med" len="med"/>
          </a:ln>
        </p:spPr>
        <p:style>
          <a:lnRef idx="2">
            <a:schemeClr val="accent1"/>
          </a:lnRef>
          <a:fillRef idx="0">
            <a:schemeClr val="accent1"/>
          </a:fillRef>
          <a:effectRef idx="1">
            <a:schemeClr val="accent1"/>
          </a:effectRef>
          <a:fontRef idx="minor">
            <a:schemeClr val="tx1"/>
          </a:fontRef>
        </p:style>
      </p:cxnSp>
      <p:pic>
        <p:nvPicPr>
          <p:cNvPr id="32" name="Picture 31"/>
          <p:cNvPicPr>
            <a:picLocks noChangeAspect="1"/>
          </p:cNvPicPr>
          <p:nvPr/>
        </p:nvPicPr>
        <p:blipFill>
          <a:blip r:embed="rId6"/>
          <a:stretch>
            <a:fillRect/>
          </a:stretch>
        </p:blipFill>
        <p:spPr>
          <a:xfrm>
            <a:off x="6050064" y="0"/>
            <a:ext cx="954598" cy="649287"/>
          </a:xfrm>
          <a:prstGeom prst="rect">
            <a:avLst/>
          </a:prstGeom>
        </p:spPr>
      </p:pic>
      <p:sp>
        <p:nvSpPr>
          <p:cNvPr id="34" name="TextBox 33"/>
          <p:cNvSpPr txBox="1"/>
          <p:nvPr/>
        </p:nvSpPr>
        <p:spPr>
          <a:xfrm>
            <a:off x="3479800" y="10142021"/>
            <a:ext cx="3850001" cy="230832"/>
          </a:xfrm>
          <a:prstGeom prst="rect">
            <a:avLst/>
          </a:prstGeom>
          <a:noFill/>
        </p:spPr>
        <p:txBody>
          <a:bodyPr wrap="square" rtlCol="0">
            <a:spAutoFit/>
          </a:bodyPr>
          <a:lstStyle/>
          <a:p>
            <a:pPr algn="r"/>
            <a:r>
              <a:rPr lang="en-US" sz="900" dirty="0" smtClean="0">
                <a:solidFill>
                  <a:schemeClr val="bg1"/>
                </a:solidFill>
                <a:latin typeface="Avenir Book"/>
                <a:cs typeface="Avenir Book"/>
              </a:rPr>
              <a:t>© Copyright The City and Guilds of London Institute 2015</a:t>
            </a:r>
            <a:endParaRPr lang="en-US" sz="900" dirty="0">
              <a:solidFill>
                <a:schemeClr val="bg1"/>
              </a:solidFill>
              <a:latin typeface="Avenir Book"/>
              <a:cs typeface="Avenir Book"/>
            </a:endParaRPr>
          </a:p>
        </p:txBody>
      </p:sp>
      <p:sp>
        <p:nvSpPr>
          <p:cNvPr id="35" name="TextBox 34"/>
          <p:cNvSpPr txBox="1"/>
          <p:nvPr/>
        </p:nvSpPr>
        <p:spPr>
          <a:xfrm>
            <a:off x="2486027" y="6245730"/>
            <a:ext cx="3668100" cy="1338828"/>
          </a:xfrm>
          <a:prstGeom prst="rect">
            <a:avLst/>
          </a:prstGeom>
          <a:noFill/>
        </p:spPr>
        <p:txBody>
          <a:bodyPr wrap="square" rtlCol="0">
            <a:spAutoFit/>
          </a:bodyPr>
          <a:lstStyle/>
          <a:p>
            <a:r>
              <a:rPr lang="en-US" sz="900" b="1" dirty="0" smtClean="0">
                <a:latin typeface="Avenir"/>
                <a:cs typeface="Avenir"/>
              </a:rPr>
              <a:t>Compare two date ranges</a:t>
            </a:r>
            <a:endParaRPr lang="en-US" sz="900" dirty="0" smtClean="0">
              <a:latin typeface="Avenir"/>
              <a:cs typeface="Avenir"/>
            </a:endParaRPr>
          </a:p>
          <a:p>
            <a:r>
              <a:rPr lang="en-US" sz="900" dirty="0" smtClean="0">
                <a:latin typeface="Avenir"/>
                <a:cs typeface="Avenir"/>
              </a:rPr>
              <a:t>Check Compare box to expand search pane (see left)</a:t>
            </a:r>
          </a:p>
          <a:p>
            <a:endParaRPr lang="en-US" sz="900" dirty="0" smtClean="0">
              <a:latin typeface="Avenir"/>
              <a:cs typeface="Avenir"/>
            </a:endParaRPr>
          </a:p>
          <a:p>
            <a:r>
              <a:rPr lang="en-GB" sz="900" dirty="0" smtClean="0">
                <a:latin typeface="Avenir"/>
              </a:rPr>
              <a:t>To select ranges in Compare pane enter dates required in From/To fields or click on calendar icon to show balloon</a:t>
            </a:r>
          </a:p>
          <a:p>
            <a:endParaRPr lang="en-GB" sz="900" dirty="0" smtClean="0">
              <a:latin typeface="Avenir"/>
              <a:sym typeface="Wingdings 2"/>
            </a:endParaRPr>
          </a:p>
          <a:p>
            <a:r>
              <a:rPr lang="en-GB" sz="900" dirty="0" smtClean="0">
                <a:latin typeface="Avenir"/>
                <a:sym typeface="Wingdings 2"/>
              </a:rPr>
              <a:t>Click Search </a:t>
            </a:r>
            <a:r>
              <a:rPr lang="en-US" sz="900" dirty="0" smtClean="0">
                <a:latin typeface="Avenir"/>
                <a:cs typeface="Avenir"/>
              </a:rPr>
              <a:t>to show chart comparison view (see right); note this is only possible in bar chart format</a:t>
            </a:r>
          </a:p>
          <a:p>
            <a:pPr algn="r"/>
            <a:endParaRPr lang="en-US" sz="900" dirty="0">
              <a:latin typeface="Avenir"/>
              <a:cs typeface="Avenir"/>
            </a:endParaRPr>
          </a:p>
        </p:txBody>
      </p:sp>
      <p:pic>
        <p:nvPicPr>
          <p:cNvPr id="42" name="Picture 41"/>
          <p:cNvPicPr>
            <a:picLocks noChangeAspect="1"/>
          </p:cNvPicPr>
          <p:nvPr/>
        </p:nvPicPr>
        <p:blipFill>
          <a:blip r:embed="rId7"/>
          <a:stretch>
            <a:fillRect/>
          </a:stretch>
        </p:blipFill>
        <p:spPr>
          <a:xfrm>
            <a:off x="7012463" y="3549477"/>
            <a:ext cx="296375" cy="146100"/>
          </a:xfrm>
          <a:prstGeom prst="rect">
            <a:avLst/>
          </a:prstGeom>
        </p:spPr>
      </p:pic>
      <p:pic>
        <p:nvPicPr>
          <p:cNvPr id="49" name="Picture 48"/>
          <p:cNvPicPr>
            <a:picLocks noChangeAspect="1"/>
          </p:cNvPicPr>
          <p:nvPr/>
        </p:nvPicPr>
        <p:blipFill>
          <a:blip r:embed="rId7"/>
          <a:stretch>
            <a:fillRect/>
          </a:stretch>
        </p:blipFill>
        <p:spPr>
          <a:xfrm>
            <a:off x="7018813" y="7569379"/>
            <a:ext cx="296375" cy="1461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59368" y="10021887"/>
            <a:ext cx="1264657" cy="353943"/>
          </a:xfrm>
          <a:prstGeom prst="rect">
            <a:avLst/>
          </a:prstGeom>
          <a:noFill/>
        </p:spPr>
        <p:txBody>
          <a:bodyPr wrap="square" rtlCol="0">
            <a:spAutoFit/>
          </a:bodyPr>
          <a:lstStyle/>
          <a:p>
            <a:r>
              <a:rPr lang="en-US" sz="1700" dirty="0" err="1" smtClean="0">
                <a:solidFill>
                  <a:schemeClr val="bg1"/>
                </a:solidFill>
                <a:latin typeface="Avenir"/>
                <a:cs typeface="Avenir"/>
              </a:rPr>
              <a:t>Pag</a:t>
            </a:r>
            <a:r>
              <a:rPr lang="en-US" sz="1700" dirty="0" smtClean="0">
                <a:solidFill>
                  <a:schemeClr val="bg1"/>
                </a:solidFill>
                <a:latin typeface="Avenir"/>
                <a:cs typeface="Avenir"/>
              </a:rPr>
              <a:t> 6</a:t>
            </a:r>
            <a:endParaRPr lang="en-US" sz="1700" b="1" dirty="0">
              <a:solidFill>
                <a:schemeClr val="bg1"/>
              </a:solidFill>
              <a:latin typeface="Avenir"/>
              <a:cs typeface="Avenir"/>
            </a:endParaRPr>
          </a:p>
        </p:txBody>
      </p:sp>
      <p:pic>
        <p:nvPicPr>
          <p:cNvPr id="77" name="Picture 76" descr="1. test calendar expanded page.png"/>
          <p:cNvPicPr>
            <a:picLocks noChangeAspect="1"/>
          </p:cNvPicPr>
          <p:nvPr/>
        </p:nvPicPr>
        <p:blipFill>
          <a:blip r:embed="rId3"/>
          <a:srcRect l="23670" t="11695" r="60374" b="72428"/>
          <a:stretch>
            <a:fillRect/>
          </a:stretch>
        </p:blipFill>
        <p:spPr>
          <a:xfrm>
            <a:off x="352425" y="2639148"/>
            <a:ext cx="1050925" cy="442190"/>
          </a:xfrm>
          <a:prstGeom prst="rect">
            <a:avLst/>
          </a:prstGeom>
          <a:ln w="12700" cap="flat" cmpd="sng" algn="ctr">
            <a:noFill/>
            <a:prstDash val="solid"/>
            <a:round/>
            <a:headEnd type="none" w="med" len="med"/>
            <a:tailEnd type="none" w="med" len="med"/>
          </a:ln>
          <a:effectLst>
            <a:outerShdw blurRad="50800" dist="38100" dir="2700000">
              <a:srgbClr val="000000">
                <a:alpha val="43000"/>
              </a:srgbClr>
            </a:outerShdw>
          </a:effectLst>
        </p:spPr>
      </p:pic>
      <p:sp>
        <p:nvSpPr>
          <p:cNvPr id="31" name="Rectangle 30"/>
          <p:cNvSpPr/>
          <p:nvPr/>
        </p:nvSpPr>
        <p:spPr>
          <a:xfrm>
            <a:off x="0" y="10090660"/>
            <a:ext cx="7562849" cy="394944"/>
          </a:xfrm>
          <a:prstGeom prst="rect">
            <a:avLst/>
          </a:prstGeom>
          <a:solidFill>
            <a:srgbClr val="000000"/>
          </a:solidFill>
          <a:ln w="254000" cap="flat" cmpd="sng" algn="ctr">
            <a:no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Avenir"/>
            </a:endParaRPr>
          </a:p>
        </p:txBody>
      </p:sp>
      <p:sp>
        <p:nvSpPr>
          <p:cNvPr id="32" name="TextBox 31"/>
          <p:cNvSpPr txBox="1"/>
          <p:nvPr/>
        </p:nvSpPr>
        <p:spPr>
          <a:xfrm>
            <a:off x="459368" y="10079722"/>
            <a:ext cx="1264657" cy="323165"/>
          </a:xfrm>
          <a:prstGeom prst="rect">
            <a:avLst/>
          </a:prstGeom>
          <a:noFill/>
        </p:spPr>
        <p:txBody>
          <a:bodyPr wrap="square" rtlCol="0">
            <a:spAutoFit/>
          </a:bodyPr>
          <a:lstStyle/>
          <a:p>
            <a:r>
              <a:rPr lang="en-US" sz="1500" dirty="0" smtClean="0">
                <a:solidFill>
                  <a:schemeClr val="bg1"/>
                </a:solidFill>
                <a:latin typeface="Avenir"/>
                <a:cs typeface="Avenir"/>
              </a:rPr>
              <a:t>11</a:t>
            </a:r>
            <a:endParaRPr lang="en-US" sz="1500" b="1" dirty="0">
              <a:solidFill>
                <a:schemeClr val="bg1"/>
              </a:solidFill>
              <a:latin typeface="Avenir"/>
              <a:cs typeface="Avenir"/>
            </a:endParaRPr>
          </a:p>
        </p:txBody>
      </p:sp>
      <p:sp>
        <p:nvSpPr>
          <p:cNvPr id="65" name="TextBox 64"/>
          <p:cNvSpPr txBox="1"/>
          <p:nvPr/>
        </p:nvSpPr>
        <p:spPr>
          <a:xfrm>
            <a:off x="259170" y="6605587"/>
            <a:ext cx="1292074" cy="923330"/>
          </a:xfrm>
          <a:prstGeom prst="rect">
            <a:avLst/>
          </a:prstGeom>
          <a:noFill/>
        </p:spPr>
        <p:txBody>
          <a:bodyPr wrap="square" rtlCol="0">
            <a:spAutoFit/>
          </a:bodyPr>
          <a:lstStyle/>
          <a:p>
            <a:r>
              <a:rPr lang="en-US" sz="900" b="1" dirty="0" smtClean="0">
                <a:latin typeface="Avenir"/>
                <a:cs typeface="Avenir"/>
              </a:rPr>
              <a:t>City &amp; Guilds global </a:t>
            </a:r>
          </a:p>
          <a:p>
            <a:r>
              <a:rPr lang="en-US" sz="900" b="1" dirty="0" smtClean="0">
                <a:latin typeface="Avenir"/>
                <a:cs typeface="Avenir"/>
              </a:rPr>
              <a:t>average</a:t>
            </a:r>
            <a:endParaRPr lang="en-US" sz="900" dirty="0" smtClean="0">
              <a:latin typeface="Avenir"/>
              <a:cs typeface="Avenir"/>
            </a:endParaRPr>
          </a:p>
          <a:p>
            <a:r>
              <a:rPr lang="en-US" sz="900" dirty="0" smtClean="0">
                <a:latin typeface="Avenir"/>
                <a:cs typeface="Avenir"/>
              </a:rPr>
              <a:t>This chart compares centre test results  with City &amp; Guilds’ global average</a:t>
            </a:r>
            <a:endParaRPr lang="en-US" sz="900" dirty="0">
              <a:latin typeface="Avenir"/>
              <a:cs typeface="Avenir"/>
            </a:endParaRPr>
          </a:p>
        </p:txBody>
      </p:sp>
      <p:sp>
        <p:nvSpPr>
          <p:cNvPr id="68" name="TextBox 67"/>
          <p:cNvSpPr txBox="1"/>
          <p:nvPr/>
        </p:nvSpPr>
        <p:spPr>
          <a:xfrm>
            <a:off x="1495425" y="2573507"/>
            <a:ext cx="2209800" cy="507831"/>
          </a:xfrm>
          <a:prstGeom prst="rect">
            <a:avLst/>
          </a:prstGeom>
          <a:noFill/>
        </p:spPr>
        <p:txBody>
          <a:bodyPr wrap="square" rtlCol="0">
            <a:spAutoFit/>
          </a:bodyPr>
          <a:lstStyle/>
          <a:p>
            <a:r>
              <a:rPr lang="en-US" sz="900" b="1" dirty="0" smtClean="0">
                <a:latin typeface="Avenir"/>
                <a:cs typeface="Avenir"/>
              </a:rPr>
              <a:t>Results breakdown</a:t>
            </a:r>
          </a:p>
          <a:p>
            <a:r>
              <a:rPr lang="en-US" sz="900" dirty="0" smtClean="0">
                <a:latin typeface="Avenir"/>
                <a:cs typeface="Avenir"/>
              </a:rPr>
              <a:t>Click on + to expand horizontal data bar; click on – to collapse</a:t>
            </a:r>
          </a:p>
        </p:txBody>
      </p:sp>
      <p:sp>
        <p:nvSpPr>
          <p:cNvPr id="86" name="TextBox 85"/>
          <p:cNvSpPr txBox="1"/>
          <p:nvPr/>
        </p:nvSpPr>
        <p:spPr>
          <a:xfrm>
            <a:off x="1091696" y="7321939"/>
            <a:ext cx="1735667" cy="646331"/>
          </a:xfrm>
          <a:prstGeom prst="rect">
            <a:avLst/>
          </a:prstGeom>
          <a:noFill/>
        </p:spPr>
        <p:txBody>
          <a:bodyPr wrap="square" rtlCol="0">
            <a:spAutoFit/>
          </a:bodyPr>
          <a:lstStyle/>
          <a:p>
            <a:pPr algn="r"/>
            <a:r>
              <a:rPr lang="en-US" sz="900" b="1" dirty="0" smtClean="0">
                <a:latin typeface="Avenir"/>
                <a:cs typeface="Avenir"/>
              </a:rPr>
              <a:t>Mark distribution</a:t>
            </a:r>
            <a:endParaRPr lang="en-US" sz="900" dirty="0" smtClean="0">
              <a:latin typeface="Avenir"/>
              <a:cs typeface="Avenir"/>
            </a:endParaRPr>
          </a:p>
          <a:p>
            <a:pPr algn="r"/>
            <a:r>
              <a:rPr lang="en-US" sz="900" dirty="0" smtClean="0">
                <a:latin typeface="Avenir"/>
                <a:cs typeface="Avenir"/>
              </a:rPr>
              <a:t>Click here to </a:t>
            </a:r>
          </a:p>
          <a:p>
            <a:pPr algn="r"/>
            <a:r>
              <a:rPr lang="en-US" sz="900" dirty="0" smtClean="0">
                <a:latin typeface="Avenir"/>
                <a:cs typeface="Avenir"/>
              </a:rPr>
              <a:t>show results in percentage bands for selected test</a:t>
            </a:r>
            <a:endParaRPr lang="en-US" sz="900" dirty="0">
              <a:latin typeface="Avenir"/>
              <a:cs typeface="Avenir"/>
            </a:endParaRPr>
          </a:p>
        </p:txBody>
      </p:sp>
      <p:sp>
        <p:nvSpPr>
          <p:cNvPr id="89" name="TextBox 88"/>
          <p:cNvSpPr txBox="1"/>
          <p:nvPr/>
        </p:nvSpPr>
        <p:spPr>
          <a:xfrm>
            <a:off x="2779403" y="8533817"/>
            <a:ext cx="2138892" cy="784830"/>
          </a:xfrm>
          <a:prstGeom prst="rect">
            <a:avLst/>
          </a:prstGeom>
          <a:noFill/>
        </p:spPr>
        <p:txBody>
          <a:bodyPr wrap="square" rtlCol="0">
            <a:spAutoFit/>
          </a:bodyPr>
          <a:lstStyle/>
          <a:p>
            <a:pPr algn="r"/>
            <a:r>
              <a:rPr lang="en-US" sz="900" b="1" dirty="0" smtClean="0">
                <a:latin typeface="Avenir"/>
                <a:cs typeface="Avenir"/>
              </a:rPr>
              <a:t>No show</a:t>
            </a:r>
            <a:endParaRPr lang="en-US" sz="900" dirty="0" smtClean="0">
              <a:latin typeface="Avenir"/>
              <a:cs typeface="Avenir"/>
            </a:endParaRPr>
          </a:p>
          <a:p>
            <a:pPr algn="r"/>
            <a:r>
              <a:rPr lang="en-US" sz="900" dirty="0" smtClean="0">
                <a:latin typeface="Avenir"/>
                <a:cs typeface="Avenir"/>
              </a:rPr>
              <a:t>Click here to find out how many candidates did not take selected test</a:t>
            </a:r>
          </a:p>
          <a:p>
            <a:pPr algn="r"/>
            <a:endParaRPr lang="en-US" sz="900" dirty="0" smtClean="0">
              <a:latin typeface="Avenir"/>
              <a:cs typeface="Avenir"/>
            </a:endParaRPr>
          </a:p>
          <a:p>
            <a:pPr algn="r"/>
            <a:endParaRPr lang="en-US" sz="900" dirty="0">
              <a:latin typeface="Avenir"/>
              <a:cs typeface="Avenir"/>
            </a:endParaRPr>
          </a:p>
        </p:txBody>
      </p:sp>
      <p:sp>
        <p:nvSpPr>
          <p:cNvPr id="94" name="TextBox 93"/>
          <p:cNvSpPr txBox="1"/>
          <p:nvPr/>
        </p:nvSpPr>
        <p:spPr>
          <a:xfrm>
            <a:off x="3651935" y="6852618"/>
            <a:ext cx="1633008" cy="784830"/>
          </a:xfrm>
          <a:prstGeom prst="rect">
            <a:avLst/>
          </a:prstGeom>
          <a:noFill/>
        </p:spPr>
        <p:txBody>
          <a:bodyPr wrap="square" rtlCol="0">
            <a:spAutoFit/>
          </a:bodyPr>
          <a:lstStyle/>
          <a:p>
            <a:r>
              <a:rPr lang="en-US" sz="900" b="1" dirty="0" smtClean="0">
                <a:latin typeface="Avenir"/>
                <a:cs typeface="Avenir"/>
              </a:rPr>
              <a:t>Retake</a:t>
            </a:r>
            <a:endParaRPr lang="en-US" sz="900" dirty="0" smtClean="0">
              <a:latin typeface="Avenir"/>
              <a:cs typeface="Avenir"/>
            </a:endParaRPr>
          </a:p>
          <a:p>
            <a:r>
              <a:rPr lang="en-US" sz="900" dirty="0" smtClean="0">
                <a:latin typeface="Avenir"/>
                <a:cs typeface="Avenir"/>
              </a:rPr>
              <a:t>Click here to find out how many candidates took selected test again</a:t>
            </a:r>
          </a:p>
          <a:p>
            <a:endParaRPr lang="en-US" sz="900" dirty="0">
              <a:latin typeface="Avenir"/>
              <a:cs typeface="Avenir"/>
            </a:endParaRPr>
          </a:p>
        </p:txBody>
      </p:sp>
      <p:sp>
        <p:nvSpPr>
          <p:cNvPr id="35" name="TextBox 34"/>
          <p:cNvSpPr txBox="1"/>
          <p:nvPr/>
        </p:nvSpPr>
        <p:spPr>
          <a:xfrm>
            <a:off x="504825" y="1635422"/>
            <a:ext cx="5667828" cy="646331"/>
          </a:xfrm>
          <a:prstGeom prst="rect">
            <a:avLst/>
          </a:prstGeom>
          <a:noFill/>
        </p:spPr>
        <p:txBody>
          <a:bodyPr wrap="square" rtlCol="0">
            <a:spAutoFit/>
          </a:bodyPr>
          <a:lstStyle/>
          <a:p>
            <a:r>
              <a:rPr lang="en-GB" sz="1200" dirty="0" smtClean="0">
                <a:latin typeface="Avenir"/>
              </a:rPr>
              <a:t>Here you can find out how your centre performs against the City &amp; Guilds global average. The results for each test can be viewed by category in bar chart format: mark distribution, no-shows and retakes. </a:t>
            </a:r>
          </a:p>
        </p:txBody>
      </p:sp>
      <p:sp>
        <p:nvSpPr>
          <p:cNvPr id="43" name="TextBox 42"/>
          <p:cNvSpPr txBox="1"/>
          <p:nvPr/>
        </p:nvSpPr>
        <p:spPr>
          <a:xfrm>
            <a:off x="5000625" y="2573507"/>
            <a:ext cx="1797231" cy="507831"/>
          </a:xfrm>
          <a:prstGeom prst="rect">
            <a:avLst/>
          </a:prstGeom>
          <a:noFill/>
        </p:spPr>
        <p:txBody>
          <a:bodyPr wrap="square" rtlCol="0">
            <a:spAutoFit/>
          </a:bodyPr>
          <a:lstStyle/>
          <a:p>
            <a:r>
              <a:rPr lang="en-GB" sz="900" b="1" dirty="0" smtClean="0">
                <a:latin typeface="Avenir"/>
              </a:rPr>
              <a:t>Numerical data</a:t>
            </a:r>
          </a:p>
          <a:p>
            <a:r>
              <a:rPr lang="en-GB" sz="900" dirty="0" smtClean="0">
                <a:latin typeface="Avenir"/>
              </a:rPr>
              <a:t>Hover cursor over vertical bar to show data in numbers</a:t>
            </a:r>
          </a:p>
        </p:txBody>
      </p:sp>
      <p:cxnSp>
        <p:nvCxnSpPr>
          <p:cNvPr id="39" name="Straight Connector 38"/>
          <p:cNvCxnSpPr/>
          <p:nvPr/>
        </p:nvCxnSpPr>
        <p:spPr>
          <a:xfrm>
            <a:off x="-638175" y="1833735"/>
            <a:ext cx="1066822" cy="1588"/>
          </a:xfrm>
          <a:prstGeom prst="line">
            <a:avLst/>
          </a:prstGeom>
          <a:ln w="63500" cap="flat" cmpd="sng" algn="ctr">
            <a:solidFill>
              <a:srgbClr val="0033A0">
                <a:alpha val="43000"/>
              </a:srgbClr>
            </a:solidFill>
            <a:prstDash val="solid"/>
            <a:round/>
            <a:headEnd type="none" w="med" len="med"/>
            <a:tailEnd type="stealth" w="med" len="med"/>
          </a:ln>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flipV="1">
            <a:off x="0" y="1106488"/>
            <a:ext cx="5000625" cy="369331"/>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a:endParaRPr>
          </a:p>
        </p:txBody>
      </p:sp>
      <p:sp>
        <p:nvSpPr>
          <p:cNvPr id="38" name="TextBox 37"/>
          <p:cNvSpPr txBox="1"/>
          <p:nvPr/>
        </p:nvSpPr>
        <p:spPr>
          <a:xfrm>
            <a:off x="504825" y="1106487"/>
            <a:ext cx="5105400" cy="369332"/>
          </a:xfrm>
          <a:prstGeom prst="rect">
            <a:avLst/>
          </a:prstGeom>
          <a:noFill/>
        </p:spPr>
        <p:txBody>
          <a:bodyPr wrap="square" rtlCol="0">
            <a:spAutoFit/>
          </a:bodyPr>
          <a:lstStyle/>
          <a:p>
            <a:r>
              <a:rPr lang="en-US" dirty="0" smtClean="0">
                <a:solidFill>
                  <a:schemeClr val="bg1"/>
                </a:solidFill>
                <a:latin typeface="Avenir"/>
              </a:rPr>
              <a:t>Test History: R</a:t>
            </a:r>
            <a:r>
              <a:rPr lang="en-US" dirty="0" smtClean="0">
                <a:solidFill>
                  <a:schemeClr val="bg1">
                    <a:lumMod val="95000"/>
                  </a:schemeClr>
                </a:solidFill>
                <a:latin typeface="Avenir"/>
              </a:rPr>
              <a:t>esults breakdown</a:t>
            </a:r>
            <a:endParaRPr lang="en-US" dirty="0">
              <a:solidFill>
                <a:schemeClr val="bg1">
                  <a:lumMod val="95000"/>
                </a:schemeClr>
              </a:solidFill>
              <a:latin typeface="Avenir"/>
            </a:endParaRPr>
          </a:p>
        </p:txBody>
      </p:sp>
      <p:sp>
        <p:nvSpPr>
          <p:cNvPr id="42" name="Rectangle 41"/>
          <p:cNvSpPr/>
          <p:nvPr/>
        </p:nvSpPr>
        <p:spPr>
          <a:xfrm>
            <a:off x="0" y="-112713"/>
            <a:ext cx="7591425" cy="877886"/>
          </a:xfrm>
          <a:prstGeom prst="rect">
            <a:avLst/>
          </a:prstGeom>
          <a:solidFill>
            <a:srgbClr val="000000"/>
          </a:solidFill>
          <a:ln w="254000" cap="flat" cmpd="sng" algn="ctr">
            <a:no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Avenir"/>
            </a:endParaRPr>
          </a:p>
        </p:txBody>
      </p:sp>
      <p:sp>
        <p:nvSpPr>
          <p:cNvPr id="44" name="TextBox 43"/>
          <p:cNvSpPr txBox="1"/>
          <p:nvPr/>
        </p:nvSpPr>
        <p:spPr>
          <a:xfrm>
            <a:off x="480690" y="268287"/>
            <a:ext cx="6466118" cy="400110"/>
          </a:xfrm>
          <a:prstGeom prst="rect">
            <a:avLst/>
          </a:prstGeom>
          <a:noFill/>
        </p:spPr>
        <p:txBody>
          <a:bodyPr wrap="square" rtlCol="0">
            <a:spAutoFit/>
          </a:bodyPr>
          <a:lstStyle/>
          <a:p>
            <a:r>
              <a:rPr lang="en-US" sz="2000" dirty="0" err="1" smtClean="0">
                <a:solidFill>
                  <a:schemeClr val="bg1"/>
                </a:solidFill>
                <a:latin typeface="Avenir"/>
                <a:cs typeface="Avenir"/>
              </a:rPr>
              <a:t>e-volve</a:t>
            </a:r>
            <a:r>
              <a:rPr lang="en-US" sz="2000" dirty="0" smtClean="0">
                <a:solidFill>
                  <a:schemeClr val="bg1"/>
                </a:solidFill>
                <a:latin typeface="Avenir"/>
                <a:cs typeface="Avenir"/>
              </a:rPr>
              <a:t> Centre Analytics </a:t>
            </a:r>
            <a:r>
              <a:rPr lang="en-US" sz="1600" b="1" dirty="0" smtClean="0">
                <a:solidFill>
                  <a:schemeClr val="bg1"/>
                </a:solidFill>
                <a:latin typeface="Avenir"/>
                <a:cs typeface="Avenir"/>
              </a:rPr>
              <a:t>USER GUIDE</a:t>
            </a:r>
            <a:endParaRPr lang="en-US" sz="1600" b="1" dirty="0">
              <a:solidFill>
                <a:schemeClr val="bg1"/>
              </a:solidFill>
              <a:latin typeface="Avenir"/>
              <a:cs typeface="Avenir"/>
            </a:endParaRPr>
          </a:p>
        </p:txBody>
      </p:sp>
      <p:pic>
        <p:nvPicPr>
          <p:cNvPr id="34" name="Picture 33"/>
          <p:cNvPicPr>
            <a:picLocks noChangeAspect="1"/>
          </p:cNvPicPr>
          <p:nvPr/>
        </p:nvPicPr>
        <p:blipFill>
          <a:blip r:embed="rId4"/>
          <a:stretch>
            <a:fillRect/>
          </a:stretch>
        </p:blipFill>
        <p:spPr>
          <a:xfrm>
            <a:off x="6050064" y="0"/>
            <a:ext cx="954598" cy="649287"/>
          </a:xfrm>
          <a:prstGeom prst="rect">
            <a:avLst/>
          </a:prstGeom>
        </p:spPr>
      </p:pic>
      <p:sp>
        <p:nvSpPr>
          <p:cNvPr id="40" name="TextBox 39"/>
          <p:cNvSpPr txBox="1"/>
          <p:nvPr/>
        </p:nvSpPr>
        <p:spPr>
          <a:xfrm>
            <a:off x="3479800" y="10142021"/>
            <a:ext cx="3850001" cy="230832"/>
          </a:xfrm>
          <a:prstGeom prst="rect">
            <a:avLst/>
          </a:prstGeom>
          <a:noFill/>
        </p:spPr>
        <p:txBody>
          <a:bodyPr wrap="square" rtlCol="0">
            <a:spAutoFit/>
          </a:bodyPr>
          <a:lstStyle/>
          <a:p>
            <a:pPr algn="r"/>
            <a:r>
              <a:rPr lang="en-US" sz="900" dirty="0" smtClean="0">
                <a:solidFill>
                  <a:schemeClr val="bg1"/>
                </a:solidFill>
                <a:latin typeface="Avenir Book"/>
                <a:cs typeface="Avenir Book"/>
              </a:rPr>
              <a:t>© Copyright The City and Guilds of London Institute 2015</a:t>
            </a:r>
            <a:endParaRPr lang="en-US" sz="900" dirty="0">
              <a:solidFill>
                <a:schemeClr val="bg1"/>
              </a:solidFill>
              <a:latin typeface="Avenir Book"/>
              <a:cs typeface="Avenir Book"/>
            </a:endParaRPr>
          </a:p>
        </p:txBody>
      </p:sp>
      <p:pic>
        <p:nvPicPr>
          <p:cNvPr id="4" name="Picture 3"/>
          <p:cNvPicPr>
            <a:picLocks noChangeAspect="1"/>
          </p:cNvPicPr>
          <p:nvPr/>
        </p:nvPicPr>
        <p:blipFill>
          <a:blip r:embed="rId5"/>
          <a:stretch>
            <a:fillRect/>
          </a:stretch>
        </p:blipFill>
        <p:spPr>
          <a:xfrm>
            <a:off x="352424" y="3354539"/>
            <a:ext cx="6907313" cy="3015129"/>
          </a:xfrm>
          <a:prstGeom prst="rect">
            <a:avLst/>
          </a:prstGeom>
          <a:noFill/>
          <a:ln w="12700">
            <a:solidFill>
              <a:schemeClr val="bg1">
                <a:lumMod val="75000"/>
              </a:schemeClr>
            </a:solidFill>
          </a:ln>
          <a:effectLst>
            <a:outerShdw blurRad="50800" dist="38100" dir="2700000" algn="tl" rotWithShape="0">
              <a:prstClr val="black">
                <a:alpha val="40000"/>
              </a:prstClr>
            </a:outerShdw>
          </a:effectLst>
        </p:spPr>
      </p:pic>
      <p:cxnSp>
        <p:nvCxnSpPr>
          <p:cNvPr id="60" name="Straight Connector 59"/>
          <p:cNvCxnSpPr/>
          <p:nvPr/>
        </p:nvCxnSpPr>
        <p:spPr>
          <a:xfrm flipH="1" flipV="1">
            <a:off x="2191925" y="4719826"/>
            <a:ext cx="8579" cy="2597593"/>
          </a:xfrm>
          <a:prstGeom prst="line">
            <a:avLst/>
          </a:prstGeom>
          <a:ln>
            <a:solidFill>
              <a:srgbClr val="FF0000"/>
            </a:solidFill>
            <a:tailEnd type="ova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3795712" y="4716552"/>
            <a:ext cx="5255" cy="2085305"/>
          </a:xfrm>
          <a:prstGeom prst="line">
            <a:avLst/>
          </a:prstGeom>
          <a:ln>
            <a:solidFill>
              <a:srgbClr val="FF0000"/>
            </a:solidFill>
            <a:tailEnd type="ova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H="1" flipV="1">
            <a:off x="3146935" y="4716555"/>
            <a:ext cx="37320" cy="4029880"/>
          </a:xfrm>
          <a:prstGeom prst="line">
            <a:avLst/>
          </a:prstGeom>
          <a:ln>
            <a:solidFill>
              <a:srgbClr val="FF0000"/>
            </a:solidFill>
            <a:tailEnd type="ova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V="1">
            <a:off x="990602" y="4730240"/>
            <a:ext cx="666" cy="1876909"/>
          </a:xfrm>
          <a:prstGeom prst="line">
            <a:avLst/>
          </a:prstGeom>
          <a:ln>
            <a:solidFill>
              <a:srgbClr val="FF0000"/>
            </a:solidFill>
            <a:tailEnd type="ova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486861" y="2769619"/>
            <a:ext cx="0" cy="931902"/>
          </a:xfrm>
          <a:prstGeom prst="line">
            <a:avLst/>
          </a:prstGeom>
          <a:ln>
            <a:solidFill>
              <a:srgbClr val="FF0000"/>
            </a:solidFill>
            <a:tailEnd type="oval"/>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H="1">
            <a:off x="1900362" y="2819274"/>
            <a:ext cx="3004228" cy="2283448"/>
          </a:xfrm>
          <a:prstGeom prst="line">
            <a:avLst/>
          </a:prstGeom>
          <a:ln>
            <a:solidFill>
              <a:srgbClr val="FF0000"/>
            </a:solidFill>
            <a:tailEnd type="oval"/>
          </a:ln>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a:blip r:embed="rId6"/>
          <a:stretch>
            <a:fillRect/>
          </a:stretch>
        </p:blipFill>
        <p:spPr>
          <a:xfrm>
            <a:off x="328144" y="7994261"/>
            <a:ext cx="2592000" cy="82480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7" name="Picture 16"/>
          <p:cNvPicPr>
            <a:picLocks/>
          </p:cNvPicPr>
          <p:nvPr/>
        </p:nvPicPr>
        <p:blipFill>
          <a:blip r:embed="rId7"/>
          <a:stretch>
            <a:fillRect/>
          </a:stretch>
        </p:blipFill>
        <p:spPr>
          <a:xfrm>
            <a:off x="3575520" y="7528917"/>
            <a:ext cx="2592000" cy="81000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8" name="Picture 17"/>
          <p:cNvPicPr>
            <a:picLocks/>
          </p:cNvPicPr>
          <p:nvPr/>
        </p:nvPicPr>
        <p:blipFill>
          <a:blip r:embed="rId8"/>
          <a:stretch>
            <a:fillRect/>
          </a:stretch>
        </p:blipFill>
        <p:spPr>
          <a:xfrm>
            <a:off x="2561368" y="9095684"/>
            <a:ext cx="2836131" cy="81000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1. test calendar expanded page.png"/>
          <p:cNvPicPr>
            <a:picLocks noChangeAspect="1"/>
          </p:cNvPicPr>
          <p:nvPr/>
        </p:nvPicPr>
        <p:blipFill>
          <a:blip r:embed="rId3"/>
          <a:stretch>
            <a:fillRect/>
          </a:stretch>
        </p:blipFill>
        <p:spPr>
          <a:xfrm>
            <a:off x="397118" y="8165499"/>
            <a:ext cx="3910255" cy="965207"/>
          </a:xfrm>
          <a:prstGeom prst="rect">
            <a:avLst/>
          </a:prstGeom>
          <a:ln w="12700" cap="flat" cmpd="sng" algn="ctr">
            <a:solidFill>
              <a:schemeClr val="bg1">
                <a:lumMod val="75000"/>
              </a:schemeClr>
            </a:solidFill>
            <a:prstDash val="solid"/>
            <a:round/>
            <a:headEnd type="none" w="med" len="med"/>
            <a:tailEnd type="none" w="med" len="med"/>
          </a:ln>
          <a:effectLst>
            <a:outerShdw blurRad="50800" dist="38100" dir="2700000">
              <a:srgbClr val="000000">
                <a:alpha val="43000"/>
              </a:srgbClr>
            </a:outerShdw>
          </a:effectLst>
        </p:spPr>
      </p:pic>
      <p:sp>
        <p:nvSpPr>
          <p:cNvPr id="37" name="TextBox 36"/>
          <p:cNvSpPr txBox="1"/>
          <p:nvPr/>
        </p:nvSpPr>
        <p:spPr>
          <a:xfrm>
            <a:off x="459368" y="10021887"/>
            <a:ext cx="1264657" cy="353943"/>
          </a:xfrm>
          <a:prstGeom prst="rect">
            <a:avLst/>
          </a:prstGeom>
          <a:noFill/>
        </p:spPr>
        <p:txBody>
          <a:bodyPr wrap="square" rtlCol="0">
            <a:spAutoFit/>
          </a:bodyPr>
          <a:lstStyle/>
          <a:p>
            <a:r>
              <a:rPr lang="en-US" sz="1700" dirty="0" err="1" smtClean="0">
                <a:solidFill>
                  <a:schemeClr val="bg1"/>
                </a:solidFill>
                <a:latin typeface="Avenir"/>
                <a:cs typeface="Avenir"/>
              </a:rPr>
              <a:t>Pag</a:t>
            </a:r>
            <a:r>
              <a:rPr lang="en-US" sz="1700" dirty="0" smtClean="0">
                <a:solidFill>
                  <a:schemeClr val="bg1"/>
                </a:solidFill>
                <a:latin typeface="Avenir"/>
                <a:cs typeface="Avenir"/>
              </a:rPr>
              <a:t> 6</a:t>
            </a:r>
            <a:endParaRPr lang="en-US" sz="1700" b="1" dirty="0">
              <a:solidFill>
                <a:schemeClr val="bg1"/>
              </a:solidFill>
              <a:latin typeface="Avenir"/>
              <a:cs typeface="Avenir"/>
            </a:endParaRPr>
          </a:p>
        </p:txBody>
      </p:sp>
      <p:sp>
        <p:nvSpPr>
          <p:cNvPr id="51" name="Rectangle 50"/>
          <p:cNvSpPr/>
          <p:nvPr/>
        </p:nvSpPr>
        <p:spPr>
          <a:xfrm>
            <a:off x="0" y="10090660"/>
            <a:ext cx="7562849" cy="394944"/>
          </a:xfrm>
          <a:prstGeom prst="rect">
            <a:avLst/>
          </a:prstGeom>
          <a:solidFill>
            <a:srgbClr val="000000"/>
          </a:solidFill>
          <a:ln w="254000" cap="flat" cmpd="sng" algn="ctr">
            <a:no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Avenir"/>
            </a:endParaRPr>
          </a:p>
        </p:txBody>
      </p:sp>
      <p:sp>
        <p:nvSpPr>
          <p:cNvPr id="52" name="TextBox 51"/>
          <p:cNvSpPr txBox="1"/>
          <p:nvPr/>
        </p:nvSpPr>
        <p:spPr>
          <a:xfrm>
            <a:off x="459368" y="10079722"/>
            <a:ext cx="1264657" cy="323165"/>
          </a:xfrm>
          <a:prstGeom prst="rect">
            <a:avLst/>
          </a:prstGeom>
          <a:noFill/>
        </p:spPr>
        <p:txBody>
          <a:bodyPr wrap="square" rtlCol="0">
            <a:spAutoFit/>
          </a:bodyPr>
          <a:lstStyle/>
          <a:p>
            <a:r>
              <a:rPr lang="en-US" sz="1500" dirty="0" smtClean="0">
                <a:solidFill>
                  <a:schemeClr val="bg1"/>
                </a:solidFill>
                <a:latin typeface="Avenir"/>
                <a:cs typeface="Avenir"/>
              </a:rPr>
              <a:t>12</a:t>
            </a:r>
            <a:endParaRPr lang="en-US" sz="1500" b="1" dirty="0">
              <a:solidFill>
                <a:schemeClr val="bg1"/>
              </a:solidFill>
              <a:latin typeface="Avenir"/>
              <a:cs typeface="Avenir"/>
            </a:endParaRPr>
          </a:p>
        </p:txBody>
      </p:sp>
      <p:pic>
        <p:nvPicPr>
          <p:cNvPr id="95" name="Picture 94" descr="1. test calendar expanded page.png"/>
          <p:cNvPicPr>
            <a:picLocks noChangeAspect="1"/>
          </p:cNvPicPr>
          <p:nvPr/>
        </p:nvPicPr>
        <p:blipFill>
          <a:blip r:embed="rId4" r:link="rId5"/>
          <a:srcRect b="14607"/>
          <a:stretch>
            <a:fillRect/>
          </a:stretch>
        </p:blipFill>
        <p:spPr>
          <a:xfrm>
            <a:off x="397118" y="3140129"/>
            <a:ext cx="2829807" cy="1121534"/>
          </a:xfrm>
          <a:prstGeom prst="rect">
            <a:avLst/>
          </a:prstGeom>
          <a:ln w="12700" cap="flat" cmpd="sng" algn="ctr">
            <a:solidFill>
              <a:schemeClr val="bg1">
                <a:lumMod val="75000"/>
              </a:schemeClr>
            </a:solidFill>
            <a:prstDash val="solid"/>
            <a:round/>
            <a:headEnd type="none" w="med" len="med"/>
            <a:tailEnd type="none" w="med" len="med"/>
          </a:ln>
          <a:effectLst>
            <a:outerShdw blurRad="50800" dist="38100" dir="2700000">
              <a:srgbClr val="000000">
                <a:alpha val="43000"/>
              </a:srgbClr>
            </a:outerShdw>
          </a:effectLst>
        </p:spPr>
      </p:pic>
      <p:cxnSp>
        <p:nvCxnSpPr>
          <p:cNvPr id="99" name="Straight Connector 98"/>
          <p:cNvCxnSpPr/>
          <p:nvPr/>
        </p:nvCxnSpPr>
        <p:spPr>
          <a:xfrm flipH="1">
            <a:off x="3092848" y="2826479"/>
            <a:ext cx="216024" cy="593582"/>
          </a:xfrm>
          <a:prstGeom prst="line">
            <a:avLst/>
          </a:prstGeom>
          <a:ln>
            <a:solidFill>
              <a:srgbClr val="FF0000"/>
            </a:solidFill>
            <a:tailEnd type="oval"/>
          </a:ln>
        </p:spPr>
        <p:style>
          <a:lnRef idx="2">
            <a:schemeClr val="accent1"/>
          </a:lnRef>
          <a:fillRef idx="0">
            <a:schemeClr val="accent1"/>
          </a:fillRef>
          <a:effectRef idx="1">
            <a:schemeClr val="accent1"/>
          </a:effectRef>
          <a:fontRef idx="minor">
            <a:schemeClr val="tx1"/>
          </a:fontRef>
        </p:style>
      </p:cxnSp>
      <p:pic>
        <p:nvPicPr>
          <p:cNvPr id="103" name="Picture 102" descr="1. test calendar expanded page.png"/>
          <p:cNvPicPr>
            <a:picLocks noChangeAspect="1"/>
          </p:cNvPicPr>
          <p:nvPr/>
        </p:nvPicPr>
        <p:blipFill>
          <a:blip r:embed="rId6" r:link="rId7"/>
          <a:stretch>
            <a:fillRect/>
          </a:stretch>
        </p:blipFill>
        <p:spPr>
          <a:xfrm>
            <a:off x="4094159" y="3089041"/>
            <a:ext cx="2068420" cy="1712911"/>
          </a:xfrm>
          <a:prstGeom prst="rect">
            <a:avLst/>
          </a:prstGeom>
          <a:ln w="12700" cap="flat" cmpd="sng" algn="ctr">
            <a:solidFill>
              <a:schemeClr val="bg1">
                <a:lumMod val="75000"/>
              </a:schemeClr>
            </a:solidFill>
            <a:prstDash val="solid"/>
            <a:round/>
            <a:headEnd type="none" w="med" len="med"/>
            <a:tailEnd type="none" w="med" len="med"/>
          </a:ln>
          <a:effectLst>
            <a:outerShdw blurRad="50800" dist="38100" dir="2700000">
              <a:srgbClr val="000000">
                <a:alpha val="43000"/>
              </a:srgbClr>
            </a:outerShdw>
          </a:effectLst>
        </p:spPr>
      </p:pic>
      <p:cxnSp>
        <p:nvCxnSpPr>
          <p:cNvPr id="24" name="Straight Connector 23"/>
          <p:cNvCxnSpPr/>
          <p:nvPr/>
        </p:nvCxnSpPr>
        <p:spPr>
          <a:xfrm>
            <a:off x="-607454" y="1789111"/>
            <a:ext cx="1066822" cy="1588"/>
          </a:xfrm>
          <a:prstGeom prst="line">
            <a:avLst/>
          </a:prstGeom>
          <a:ln w="63500" cap="flat" cmpd="sng" algn="ctr">
            <a:solidFill>
              <a:srgbClr val="0033A0">
                <a:alpha val="43000"/>
              </a:srgbClr>
            </a:solidFill>
            <a:prstDash val="solid"/>
            <a:round/>
            <a:headEnd type="none" w="med" len="med"/>
            <a:tailEnd type="stealth" w="med" len="med"/>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504825" y="1639887"/>
            <a:ext cx="6117596" cy="830997"/>
          </a:xfrm>
          <a:prstGeom prst="rect">
            <a:avLst/>
          </a:prstGeom>
          <a:noFill/>
        </p:spPr>
        <p:txBody>
          <a:bodyPr wrap="square" rtlCol="0">
            <a:spAutoFit/>
          </a:bodyPr>
          <a:lstStyle/>
          <a:p>
            <a:r>
              <a:rPr lang="en-GB" sz="1200" dirty="0" smtClean="0">
                <a:latin typeface="Avenir"/>
              </a:rPr>
              <a:t>Here you can view a list of candidates, near pass results and an overall centre performance for selected test. These can be downloaded and printed.</a:t>
            </a:r>
          </a:p>
          <a:p>
            <a:endParaRPr lang="en-GB" sz="1200" dirty="0" smtClean="0">
              <a:latin typeface="Avenir"/>
            </a:endParaRPr>
          </a:p>
          <a:p>
            <a:endParaRPr lang="en-GB" sz="1200" dirty="0" smtClean="0">
              <a:latin typeface="Avenir"/>
            </a:endParaRPr>
          </a:p>
        </p:txBody>
      </p:sp>
      <p:sp>
        <p:nvSpPr>
          <p:cNvPr id="25" name="Rectangle 24"/>
          <p:cNvSpPr/>
          <p:nvPr/>
        </p:nvSpPr>
        <p:spPr>
          <a:xfrm flipV="1">
            <a:off x="0" y="1106487"/>
            <a:ext cx="5352847" cy="378332"/>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a:endParaRPr>
          </a:p>
        </p:txBody>
      </p:sp>
      <p:sp>
        <p:nvSpPr>
          <p:cNvPr id="27" name="TextBox 26"/>
          <p:cNvSpPr txBox="1"/>
          <p:nvPr/>
        </p:nvSpPr>
        <p:spPr>
          <a:xfrm>
            <a:off x="504825" y="1106487"/>
            <a:ext cx="5105400" cy="369332"/>
          </a:xfrm>
          <a:prstGeom prst="rect">
            <a:avLst/>
          </a:prstGeom>
          <a:noFill/>
        </p:spPr>
        <p:txBody>
          <a:bodyPr wrap="square" rtlCol="0">
            <a:spAutoFit/>
          </a:bodyPr>
          <a:lstStyle/>
          <a:p>
            <a:r>
              <a:rPr lang="en-US" dirty="0" smtClean="0">
                <a:solidFill>
                  <a:srgbClr val="EDEDED"/>
                </a:solidFill>
                <a:latin typeface="Avenir"/>
              </a:rPr>
              <a:t>Test History: Candidate/centre performance</a:t>
            </a:r>
            <a:endParaRPr lang="en-US" dirty="0">
              <a:solidFill>
                <a:srgbClr val="EDEDED"/>
              </a:solidFill>
              <a:latin typeface="Avenir"/>
            </a:endParaRPr>
          </a:p>
        </p:txBody>
      </p:sp>
      <p:sp>
        <p:nvSpPr>
          <p:cNvPr id="28" name="Rectangle 27"/>
          <p:cNvSpPr/>
          <p:nvPr/>
        </p:nvSpPr>
        <p:spPr>
          <a:xfrm>
            <a:off x="4929782" y="8195244"/>
            <a:ext cx="945232" cy="507831"/>
          </a:xfrm>
          <a:prstGeom prst="rect">
            <a:avLst/>
          </a:prstGeom>
        </p:spPr>
        <p:txBody>
          <a:bodyPr wrap="square">
            <a:spAutoFit/>
          </a:bodyPr>
          <a:lstStyle/>
          <a:p>
            <a:r>
              <a:rPr lang="en-GB" sz="900" b="1" dirty="0" smtClean="0">
                <a:solidFill>
                  <a:srgbClr val="000000"/>
                </a:solidFill>
                <a:latin typeface="Avenir"/>
                <a:cs typeface="Avenir"/>
              </a:rPr>
              <a:t>CSV file </a:t>
            </a:r>
            <a:endParaRPr lang="en-GB" sz="900" dirty="0" smtClean="0">
              <a:solidFill>
                <a:srgbClr val="000000"/>
              </a:solidFill>
              <a:latin typeface="Avenir"/>
              <a:cs typeface="Avenir"/>
            </a:endParaRPr>
          </a:p>
          <a:p>
            <a:r>
              <a:rPr lang="en-GB" sz="900" dirty="0" smtClean="0">
                <a:solidFill>
                  <a:srgbClr val="000000"/>
                </a:solidFill>
                <a:latin typeface="Avenir"/>
                <a:cs typeface="Avenir"/>
              </a:rPr>
              <a:t>To print see page 18</a:t>
            </a:r>
          </a:p>
        </p:txBody>
      </p:sp>
      <p:sp>
        <p:nvSpPr>
          <p:cNvPr id="29" name="Rectangle 28"/>
          <p:cNvSpPr/>
          <p:nvPr/>
        </p:nvSpPr>
        <p:spPr>
          <a:xfrm>
            <a:off x="6267099" y="2855877"/>
            <a:ext cx="936104" cy="1477328"/>
          </a:xfrm>
          <a:prstGeom prst="rect">
            <a:avLst/>
          </a:prstGeom>
        </p:spPr>
        <p:txBody>
          <a:bodyPr wrap="square">
            <a:spAutoFit/>
          </a:bodyPr>
          <a:lstStyle/>
          <a:p>
            <a:r>
              <a:rPr lang="en-GB" sz="900" b="1" dirty="0" smtClean="0">
                <a:latin typeface="Avenir"/>
                <a:cs typeface="Avenir"/>
              </a:rPr>
              <a:t>Print</a:t>
            </a:r>
            <a:endParaRPr lang="en-GB" sz="900" dirty="0" smtClean="0">
              <a:latin typeface="Avenir"/>
              <a:cs typeface="Avenir"/>
            </a:endParaRPr>
          </a:p>
          <a:p>
            <a:r>
              <a:rPr lang="en-GB" sz="900" dirty="0" smtClean="0">
                <a:latin typeface="Avenir"/>
              </a:rPr>
              <a:t>This report shows overall performance  of particular centre; from menu on top click Print icon to print</a:t>
            </a:r>
            <a:endParaRPr lang="en-GB" sz="900" dirty="0" smtClean="0">
              <a:latin typeface="Avenir"/>
              <a:cs typeface="Avenir"/>
            </a:endParaRPr>
          </a:p>
          <a:p>
            <a:endParaRPr lang="en-GB" sz="900" dirty="0" smtClean="0">
              <a:latin typeface="Avenir"/>
              <a:cs typeface="Avenir"/>
            </a:endParaRPr>
          </a:p>
        </p:txBody>
      </p:sp>
      <p:sp>
        <p:nvSpPr>
          <p:cNvPr id="30" name="Rectangle 29"/>
          <p:cNvSpPr/>
          <p:nvPr/>
        </p:nvSpPr>
        <p:spPr>
          <a:xfrm>
            <a:off x="3315992" y="2343963"/>
            <a:ext cx="936103" cy="507831"/>
          </a:xfrm>
          <a:prstGeom prst="rect">
            <a:avLst/>
          </a:prstGeom>
        </p:spPr>
        <p:txBody>
          <a:bodyPr wrap="square">
            <a:spAutoFit/>
          </a:bodyPr>
          <a:lstStyle/>
          <a:p>
            <a:r>
              <a:rPr lang="en-GB" sz="900" b="1" dirty="0" smtClean="0">
                <a:solidFill>
                  <a:srgbClr val="000000"/>
                </a:solidFill>
                <a:latin typeface="Avenir"/>
                <a:cs typeface="Avenir"/>
              </a:rPr>
              <a:t>CSV file </a:t>
            </a:r>
            <a:endParaRPr lang="en-GB" sz="900" dirty="0" smtClean="0">
              <a:solidFill>
                <a:srgbClr val="000000"/>
              </a:solidFill>
              <a:latin typeface="Avenir"/>
              <a:cs typeface="Avenir"/>
            </a:endParaRPr>
          </a:p>
          <a:p>
            <a:r>
              <a:rPr lang="en-GB" sz="900" dirty="0" smtClean="0">
                <a:solidFill>
                  <a:srgbClr val="000000"/>
                </a:solidFill>
                <a:latin typeface="Avenir"/>
                <a:cs typeface="Avenir"/>
              </a:rPr>
              <a:t>To print see page 18</a:t>
            </a:r>
          </a:p>
        </p:txBody>
      </p:sp>
      <p:sp>
        <p:nvSpPr>
          <p:cNvPr id="31" name="TextBox 30"/>
          <p:cNvSpPr txBox="1"/>
          <p:nvPr/>
        </p:nvSpPr>
        <p:spPr>
          <a:xfrm>
            <a:off x="1307009" y="2350313"/>
            <a:ext cx="1693193" cy="507831"/>
          </a:xfrm>
          <a:prstGeom prst="rect">
            <a:avLst/>
          </a:prstGeom>
          <a:noFill/>
        </p:spPr>
        <p:txBody>
          <a:bodyPr wrap="square" rtlCol="0">
            <a:spAutoFit/>
          </a:bodyPr>
          <a:lstStyle/>
          <a:p>
            <a:r>
              <a:rPr lang="en-US" sz="900" b="1" dirty="0" smtClean="0">
                <a:latin typeface="Avenir"/>
                <a:cs typeface="Avenir"/>
              </a:rPr>
              <a:t>Search string</a:t>
            </a:r>
          </a:p>
          <a:p>
            <a:r>
              <a:rPr lang="en-US" sz="900" dirty="0" smtClean="0">
                <a:latin typeface="Avenir"/>
                <a:cs typeface="Avenir"/>
              </a:rPr>
              <a:t>Candidate list search string is displayed at top of screen</a:t>
            </a:r>
            <a:endParaRPr lang="en-US" sz="900" dirty="0">
              <a:latin typeface="Avenir"/>
              <a:cs typeface="Avenir"/>
            </a:endParaRPr>
          </a:p>
        </p:txBody>
      </p:sp>
      <p:sp>
        <p:nvSpPr>
          <p:cNvPr id="33" name="TextBox 32"/>
          <p:cNvSpPr txBox="1"/>
          <p:nvPr/>
        </p:nvSpPr>
        <p:spPr>
          <a:xfrm>
            <a:off x="1330568" y="9225767"/>
            <a:ext cx="2474912" cy="507831"/>
          </a:xfrm>
          <a:prstGeom prst="rect">
            <a:avLst/>
          </a:prstGeom>
          <a:noFill/>
        </p:spPr>
        <p:txBody>
          <a:bodyPr wrap="square" rtlCol="0">
            <a:spAutoFit/>
          </a:bodyPr>
          <a:lstStyle/>
          <a:p>
            <a:r>
              <a:rPr lang="en-US" sz="900" b="1" dirty="0" smtClean="0">
                <a:latin typeface="Avenir"/>
                <a:cs typeface="Avenir"/>
              </a:rPr>
              <a:t>Search string</a:t>
            </a:r>
          </a:p>
          <a:p>
            <a:r>
              <a:rPr lang="en-US" sz="900" dirty="0" smtClean="0">
                <a:latin typeface="Avenir"/>
                <a:cs typeface="Avenir"/>
              </a:rPr>
              <a:t>Candidate near pass results search string is displayed at top of screen</a:t>
            </a:r>
            <a:endParaRPr lang="en-US" sz="900" dirty="0">
              <a:latin typeface="Avenir"/>
              <a:cs typeface="Avenir"/>
            </a:endParaRPr>
          </a:p>
        </p:txBody>
      </p:sp>
      <p:cxnSp>
        <p:nvCxnSpPr>
          <p:cNvPr id="34" name="Straight Connector 33"/>
          <p:cNvCxnSpPr/>
          <p:nvPr/>
        </p:nvCxnSpPr>
        <p:spPr>
          <a:xfrm rot="5400000" flipH="1" flipV="1">
            <a:off x="736429" y="9050494"/>
            <a:ext cx="1222221" cy="1588"/>
          </a:xfrm>
          <a:prstGeom prst="line">
            <a:avLst/>
          </a:prstGeom>
          <a:ln>
            <a:solidFill>
              <a:srgbClr val="FF0000"/>
            </a:solidFill>
            <a:tailEnd type="ova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16200000" flipH="1">
            <a:off x="1902277" y="3056304"/>
            <a:ext cx="343933" cy="8281"/>
          </a:xfrm>
          <a:prstGeom prst="line">
            <a:avLst/>
          </a:prstGeom>
          <a:ln>
            <a:solidFill>
              <a:srgbClr val="FF0000"/>
            </a:solidFill>
            <a:tailEnd type="ova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10800000">
            <a:off x="4682924" y="3223618"/>
            <a:ext cx="1562497" cy="18137"/>
          </a:xfrm>
          <a:prstGeom prst="line">
            <a:avLst/>
          </a:prstGeom>
          <a:ln>
            <a:solidFill>
              <a:srgbClr val="FF0000"/>
            </a:solidFill>
            <a:tailEnd type="ova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H="1">
            <a:off x="4191223" y="8498333"/>
            <a:ext cx="648072" cy="127418"/>
          </a:xfrm>
          <a:prstGeom prst="line">
            <a:avLst/>
          </a:prstGeom>
          <a:ln>
            <a:solidFill>
              <a:srgbClr val="FF0000"/>
            </a:solidFill>
            <a:tailEnd type="oval"/>
          </a:ln>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0" y="-112713"/>
            <a:ext cx="7591425" cy="877886"/>
          </a:xfrm>
          <a:prstGeom prst="rect">
            <a:avLst/>
          </a:prstGeom>
          <a:solidFill>
            <a:srgbClr val="000000"/>
          </a:solidFill>
          <a:ln w="254000" cap="flat" cmpd="sng" algn="ctr">
            <a:no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Avenir"/>
            </a:endParaRPr>
          </a:p>
        </p:txBody>
      </p:sp>
      <p:sp>
        <p:nvSpPr>
          <p:cNvPr id="39" name="TextBox 38"/>
          <p:cNvSpPr txBox="1"/>
          <p:nvPr/>
        </p:nvSpPr>
        <p:spPr>
          <a:xfrm>
            <a:off x="480690" y="268287"/>
            <a:ext cx="6466118" cy="400110"/>
          </a:xfrm>
          <a:prstGeom prst="rect">
            <a:avLst/>
          </a:prstGeom>
          <a:noFill/>
        </p:spPr>
        <p:txBody>
          <a:bodyPr wrap="square" rtlCol="0">
            <a:spAutoFit/>
          </a:bodyPr>
          <a:lstStyle/>
          <a:p>
            <a:r>
              <a:rPr lang="en-US" sz="2000" dirty="0" err="1" smtClean="0">
                <a:solidFill>
                  <a:schemeClr val="bg1"/>
                </a:solidFill>
                <a:latin typeface="Avenir"/>
                <a:cs typeface="Avenir"/>
              </a:rPr>
              <a:t>e-volve</a:t>
            </a:r>
            <a:r>
              <a:rPr lang="en-US" sz="2000" dirty="0" smtClean="0">
                <a:solidFill>
                  <a:schemeClr val="bg1"/>
                </a:solidFill>
                <a:latin typeface="Avenir"/>
                <a:cs typeface="Avenir"/>
              </a:rPr>
              <a:t> Centre Analytics </a:t>
            </a:r>
            <a:r>
              <a:rPr lang="en-US" sz="1600" b="1" dirty="0" smtClean="0">
                <a:solidFill>
                  <a:schemeClr val="bg1"/>
                </a:solidFill>
                <a:latin typeface="Avenir"/>
                <a:cs typeface="Avenir"/>
              </a:rPr>
              <a:t>USER GUIDE</a:t>
            </a:r>
            <a:endParaRPr lang="en-US" sz="1600" b="1" dirty="0">
              <a:solidFill>
                <a:schemeClr val="bg1"/>
              </a:solidFill>
              <a:latin typeface="Avenir"/>
              <a:cs typeface="Avenir"/>
            </a:endParaRPr>
          </a:p>
        </p:txBody>
      </p:sp>
      <p:sp>
        <p:nvSpPr>
          <p:cNvPr id="43" name="TextBox 42"/>
          <p:cNvSpPr txBox="1"/>
          <p:nvPr/>
        </p:nvSpPr>
        <p:spPr>
          <a:xfrm>
            <a:off x="320675" y="2915632"/>
            <a:ext cx="1676400" cy="507831"/>
          </a:xfrm>
          <a:prstGeom prst="rect">
            <a:avLst/>
          </a:prstGeom>
          <a:noFill/>
        </p:spPr>
        <p:txBody>
          <a:bodyPr wrap="square" rtlCol="0">
            <a:spAutoFit/>
          </a:bodyPr>
          <a:lstStyle/>
          <a:p>
            <a:r>
              <a:rPr lang="en-GB" sz="900" b="1" dirty="0" smtClean="0">
                <a:latin typeface="Avenir"/>
                <a:cs typeface="Avenir"/>
              </a:rPr>
              <a:t>Candidate list</a:t>
            </a:r>
            <a:endParaRPr lang="en-GB" sz="900" dirty="0" smtClean="0">
              <a:latin typeface="Avenir"/>
              <a:cs typeface="Avenir"/>
            </a:endParaRPr>
          </a:p>
          <a:p>
            <a:endParaRPr lang="en-US" dirty="0">
              <a:latin typeface="Avenir"/>
            </a:endParaRPr>
          </a:p>
        </p:txBody>
      </p:sp>
      <p:sp>
        <p:nvSpPr>
          <p:cNvPr id="44" name="TextBox 43"/>
          <p:cNvSpPr txBox="1"/>
          <p:nvPr/>
        </p:nvSpPr>
        <p:spPr>
          <a:xfrm>
            <a:off x="4031675" y="2849641"/>
            <a:ext cx="1676400" cy="230832"/>
          </a:xfrm>
          <a:prstGeom prst="rect">
            <a:avLst/>
          </a:prstGeom>
          <a:noFill/>
        </p:spPr>
        <p:txBody>
          <a:bodyPr wrap="square" rtlCol="0">
            <a:spAutoFit/>
          </a:bodyPr>
          <a:lstStyle/>
          <a:p>
            <a:r>
              <a:rPr lang="en-GB" sz="900" b="1" dirty="0" smtClean="0">
                <a:latin typeface="Avenir"/>
                <a:cs typeface="Avenir"/>
              </a:rPr>
              <a:t>Centre performance</a:t>
            </a:r>
            <a:endParaRPr lang="en-GB" sz="900" dirty="0" smtClean="0">
              <a:latin typeface="Avenir"/>
              <a:cs typeface="Avenir"/>
            </a:endParaRPr>
          </a:p>
        </p:txBody>
      </p:sp>
      <p:sp>
        <p:nvSpPr>
          <p:cNvPr id="46" name="TextBox 45"/>
          <p:cNvSpPr txBox="1"/>
          <p:nvPr/>
        </p:nvSpPr>
        <p:spPr>
          <a:xfrm>
            <a:off x="308218" y="7916941"/>
            <a:ext cx="1676400" cy="230832"/>
          </a:xfrm>
          <a:prstGeom prst="rect">
            <a:avLst/>
          </a:prstGeom>
          <a:noFill/>
        </p:spPr>
        <p:txBody>
          <a:bodyPr wrap="square" rtlCol="0">
            <a:spAutoFit/>
          </a:bodyPr>
          <a:lstStyle/>
          <a:p>
            <a:r>
              <a:rPr lang="en-GB" sz="900" b="1" dirty="0" smtClean="0">
                <a:latin typeface="Avenir"/>
                <a:cs typeface="Avenir"/>
              </a:rPr>
              <a:t>Near pass</a:t>
            </a:r>
            <a:endParaRPr lang="en-GB" sz="900" dirty="0" smtClean="0">
              <a:latin typeface="Avenir"/>
              <a:cs typeface="Avenir"/>
            </a:endParaRPr>
          </a:p>
        </p:txBody>
      </p:sp>
      <p:pic>
        <p:nvPicPr>
          <p:cNvPr id="35" name="Picture 34"/>
          <p:cNvPicPr>
            <a:picLocks noChangeAspect="1"/>
          </p:cNvPicPr>
          <p:nvPr/>
        </p:nvPicPr>
        <p:blipFill>
          <a:blip r:embed="rId8"/>
          <a:stretch>
            <a:fillRect/>
          </a:stretch>
        </p:blipFill>
        <p:spPr>
          <a:xfrm>
            <a:off x="6050064" y="0"/>
            <a:ext cx="954598" cy="649287"/>
          </a:xfrm>
          <a:prstGeom prst="rect">
            <a:avLst/>
          </a:prstGeom>
        </p:spPr>
      </p:pic>
      <p:sp>
        <p:nvSpPr>
          <p:cNvPr id="42" name="TextBox 41"/>
          <p:cNvSpPr txBox="1"/>
          <p:nvPr/>
        </p:nvSpPr>
        <p:spPr>
          <a:xfrm>
            <a:off x="3479800" y="10142021"/>
            <a:ext cx="3850001" cy="230832"/>
          </a:xfrm>
          <a:prstGeom prst="rect">
            <a:avLst/>
          </a:prstGeom>
          <a:noFill/>
        </p:spPr>
        <p:txBody>
          <a:bodyPr wrap="square" rtlCol="0">
            <a:spAutoFit/>
          </a:bodyPr>
          <a:lstStyle/>
          <a:p>
            <a:pPr algn="r"/>
            <a:r>
              <a:rPr lang="en-US" sz="900" dirty="0" smtClean="0">
                <a:solidFill>
                  <a:schemeClr val="bg1"/>
                </a:solidFill>
                <a:latin typeface="Avenir Book"/>
                <a:cs typeface="Avenir Book"/>
              </a:rPr>
              <a:t>© Copyright The City and Guilds of London Institute 2015</a:t>
            </a:r>
            <a:endParaRPr lang="en-US" sz="900" dirty="0">
              <a:solidFill>
                <a:schemeClr val="bg1"/>
              </a:solidFill>
              <a:latin typeface="Avenir Book"/>
              <a:cs typeface="Avenir Book"/>
            </a:endParaRPr>
          </a:p>
        </p:txBody>
      </p:sp>
      <p:pic>
        <p:nvPicPr>
          <p:cNvPr id="3" name="Picture 2"/>
          <p:cNvPicPr>
            <a:picLocks noChangeAspect="1"/>
          </p:cNvPicPr>
          <p:nvPr/>
        </p:nvPicPr>
        <p:blipFill>
          <a:blip r:embed="rId9"/>
          <a:stretch>
            <a:fillRect/>
          </a:stretch>
        </p:blipFill>
        <p:spPr>
          <a:xfrm>
            <a:off x="368243" y="4954149"/>
            <a:ext cx="6834960" cy="2692330"/>
          </a:xfrm>
          <a:prstGeom prst="rect">
            <a:avLst/>
          </a:prstGeom>
          <a:effectLst>
            <a:outerShdw blurRad="50800" dist="38100" dir="2700000" algn="tl" rotWithShape="0">
              <a:prstClr val="black">
                <a:alpha val="40000"/>
              </a:prstClr>
            </a:outerShdw>
          </a:effectLst>
        </p:spPr>
      </p:pic>
      <p:cxnSp>
        <p:nvCxnSpPr>
          <p:cNvPr id="55" name="Straight Connector 54"/>
          <p:cNvCxnSpPr/>
          <p:nvPr/>
        </p:nvCxnSpPr>
        <p:spPr>
          <a:xfrm flipH="1">
            <a:off x="1088353" y="3942648"/>
            <a:ext cx="3343" cy="1445405"/>
          </a:xfrm>
          <a:prstGeom prst="line">
            <a:avLst/>
          </a:prstGeom>
          <a:ln>
            <a:solidFill>
              <a:srgbClr val="FF0000"/>
            </a:solidFill>
            <a:tailEnd type="ova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2806235" y="4872261"/>
            <a:ext cx="1596674" cy="559468"/>
          </a:xfrm>
          <a:prstGeom prst="line">
            <a:avLst/>
          </a:prstGeom>
          <a:ln>
            <a:solidFill>
              <a:srgbClr val="FF0000"/>
            </a:solidFill>
            <a:tailEnd type="oval"/>
          </a:ln>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1628591" y="5568233"/>
            <a:ext cx="95434" cy="2464124"/>
          </a:xfrm>
          <a:prstGeom prst="line">
            <a:avLst/>
          </a:prstGeom>
          <a:ln>
            <a:solidFill>
              <a:srgbClr val="FF0000"/>
            </a:solidFill>
            <a:headEnd type="oval"/>
            <a:tailEnd type="none"/>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ounded Rectangle 65"/>
          <p:cNvSpPr/>
          <p:nvPr/>
        </p:nvSpPr>
        <p:spPr>
          <a:xfrm>
            <a:off x="3965653" y="5437350"/>
            <a:ext cx="1565722" cy="561202"/>
          </a:xfrm>
          <a:prstGeom prst="roundRect">
            <a:avLst/>
          </a:prstGeom>
          <a:solidFill>
            <a:srgbClr val="DA291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a:endParaRPr>
          </a:p>
        </p:txBody>
      </p:sp>
      <p:sp>
        <p:nvSpPr>
          <p:cNvPr id="67" name="TextBox 66"/>
          <p:cNvSpPr txBox="1"/>
          <p:nvPr/>
        </p:nvSpPr>
        <p:spPr>
          <a:xfrm>
            <a:off x="4066497" y="5436556"/>
            <a:ext cx="1340906" cy="507831"/>
          </a:xfrm>
          <a:prstGeom prst="rect">
            <a:avLst/>
          </a:prstGeom>
          <a:noFill/>
        </p:spPr>
        <p:txBody>
          <a:bodyPr wrap="square" rtlCol="0">
            <a:spAutoFit/>
          </a:bodyPr>
          <a:lstStyle/>
          <a:p>
            <a:r>
              <a:rPr lang="en-US" sz="900" b="1" dirty="0" smtClean="0">
                <a:solidFill>
                  <a:schemeClr val="bg1"/>
                </a:solidFill>
                <a:latin typeface="Avenir"/>
                <a:cs typeface="Avenir"/>
              </a:rPr>
              <a:t>SEARCH: Click after entering any new data to refresh page</a:t>
            </a:r>
            <a:endParaRPr lang="en-US" sz="900" dirty="0" smtClean="0">
              <a:latin typeface="Avenir"/>
              <a:cs typeface="Avenir"/>
            </a:endParaRPr>
          </a:p>
        </p:txBody>
      </p:sp>
      <p:sp>
        <p:nvSpPr>
          <p:cNvPr id="37" name="TextBox 36"/>
          <p:cNvSpPr txBox="1"/>
          <p:nvPr/>
        </p:nvSpPr>
        <p:spPr>
          <a:xfrm>
            <a:off x="459368" y="10021887"/>
            <a:ext cx="1264657" cy="353943"/>
          </a:xfrm>
          <a:prstGeom prst="rect">
            <a:avLst/>
          </a:prstGeom>
          <a:noFill/>
        </p:spPr>
        <p:txBody>
          <a:bodyPr wrap="square" rtlCol="0">
            <a:spAutoFit/>
          </a:bodyPr>
          <a:lstStyle/>
          <a:p>
            <a:r>
              <a:rPr lang="en-US" sz="1700" dirty="0" err="1" smtClean="0">
                <a:solidFill>
                  <a:schemeClr val="bg1"/>
                </a:solidFill>
                <a:latin typeface="Avenir"/>
                <a:cs typeface="Avenir"/>
              </a:rPr>
              <a:t>Pag</a:t>
            </a:r>
            <a:r>
              <a:rPr lang="en-US" sz="1700" dirty="0" smtClean="0">
                <a:solidFill>
                  <a:schemeClr val="bg1"/>
                </a:solidFill>
                <a:latin typeface="Avenir"/>
                <a:cs typeface="Avenir"/>
              </a:rPr>
              <a:t> 6</a:t>
            </a:r>
            <a:endParaRPr lang="en-US" sz="1700" b="1" dirty="0">
              <a:solidFill>
                <a:schemeClr val="bg1"/>
              </a:solidFill>
              <a:latin typeface="Avenir"/>
              <a:cs typeface="Avenir"/>
            </a:endParaRPr>
          </a:p>
        </p:txBody>
      </p:sp>
      <p:sp>
        <p:nvSpPr>
          <p:cNvPr id="43" name="TextBox 42"/>
          <p:cNvSpPr txBox="1"/>
          <p:nvPr/>
        </p:nvSpPr>
        <p:spPr>
          <a:xfrm>
            <a:off x="5509617" y="7813575"/>
            <a:ext cx="1340906" cy="507831"/>
          </a:xfrm>
          <a:prstGeom prst="rect">
            <a:avLst/>
          </a:prstGeom>
          <a:noFill/>
        </p:spPr>
        <p:txBody>
          <a:bodyPr wrap="square" rtlCol="0">
            <a:spAutoFit/>
          </a:bodyPr>
          <a:lstStyle/>
          <a:p>
            <a:endParaRPr lang="en-US" sz="900" dirty="0" smtClean="0">
              <a:latin typeface="Avenir"/>
              <a:cs typeface="Avenir"/>
            </a:endParaRPr>
          </a:p>
          <a:p>
            <a:endParaRPr lang="en-US" sz="900" dirty="0" smtClean="0">
              <a:latin typeface="Avenir"/>
              <a:cs typeface="Avenir"/>
            </a:endParaRPr>
          </a:p>
          <a:p>
            <a:endParaRPr lang="en-US" sz="900" dirty="0">
              <a:latin typeface="Avenir"/>
              <a:cs typeface="Avenir"/>
            </a:endParaRPr>
          </a:p>
        </p:txBody>
      </p:sp>
      <p:sp>
        <p:nvSpPr>
          <p:cNvPr id="51" name="Rectangle 50"/>
          <p:cNvSpPr/>
          <p:nvPr/>
        </p:nvSpPr>
        <p:spPr>
          <a:xfrm>
            <a:off x="0" y="10090660"/>
            <a:ext cx="7562849" cy="394944"/>
          </a:xfrm>
          <a:prstGeom prst="rect">
            <a:avLst/>
          </a:prstGeom>
          <a:solidFill>
            <a:srgbClr val="000000"/>
          </a:solidFill>
          <a:ln w="254000" cap="flat" cmpd="sng" algn="ctr">
            <a:no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Avenir"/>
            </a:endParaRPr>
          </a:p>
        </p:txBody>
      </p:sp>
      <p:sp>
        <p:nvSpPr>
          <p:cNvPr id="52" name="TextBox 51"/>
          <p:cNvSpPr txBox="1"/>
          <p:nvPr/>
        </p:nvSpPr>
        <p:spPr>
          <a:xfrm>
            <a:off x="459368" y="10079722"/>
            <a:ext cx="1264657" cy="323165"/>
          </a:xfrm>
          <a:prstGeom prst="rect">
            <a:avLst/>
          </a:prstGeom>
          <a:noFill/>
        </p:spPr>
        <p:txBody>
          <a:bodyPr wrap="square" rtlCol="0">
            <a:spAutoFit/>
          </a:bodyPr>
          <a:lstStyle/>
          <a:p>
            <a:r>
              <a:rPr lang="en-US" sz="1500" dirty="0" smtClean="0">
                <a:solidFill>
                  <a:schemeClr val="bg1"/>
                </a:solidFill>
                <a:latin typeface="Avenir"/>
                <a:cs typeface="Avenir"/>
              </a:rPr>
              <a:t>13</a:t>
            </a:r>
            <a:endParaRPr lang="en-US" sz="1500" b="1" dirty="0">
              <a:solidFill>
                <a:schemeClr val="bg1"/>
              </a:solidFill>
              <a:latin typeface="Avenir"/>
              <a:cs typeface="Avenir"/>
            </a:endParaRPr>
          </a:p>
        </p:txBody>
      </p:sp>
      <p:sp>
        <p:nvSpPr>
          <p:cNvPr id="34" name="TextBox 33"/>
          <p:cNvSpPr txBox="1"/>
          <p:nvPr/>
        </p:nvSpPr>
        <p:spPr>
          <a:xfrm>
            <a:off x="489833" y="1723790"/>
            <a:ext cx="6008917" cy="1015663"/>
          </a:xfrm>
          <a:prstGeom prst="rect">
            <a:avLst/>
          </a:prstGeom>
          <a:noFill/>
        </p:spPr>
        <p:txBody>
          <a:bodyPr wrap="square" rtlCol="0">
            <a:spAutoFit/>
          </a:bodyPr>
          <a:lstStyle/>
          <a:p>
            <a:pPr>
              <a:spcBef>
                <a:spcPts val="600"/>
              </a:spcBef>
            </a:pPr>
            <a:r>
              <a:rPr lang="en-GB" sz="1200" dirty="0" smtClean="0">
                <a:solidFill>
                  <a:srgbClr val="000000"/>
                </a:solidFill>
                <a:latin typeface="Avenir"/>
              </a:rPr>
              <a:t>This is the default view. Here you can search for candidates using different criteria. Enter details in empty fields to generate candidate lists</a:t>
            </a:r>
            <a:r>
              <a:rPr lang="en-GB" sz="1200" dirty="0" smtClean="0">
                <a:latin typeface="Avenir"/>
              </a:rPr>
              <a:t>. Before a search can be carried out, one of these fields must be completed: First Name, Last Name or Enrolment No.</a:t>
            </a:r>
            <a:endParaRPr lang="en-US" sz="1200" dirty="0" smtClean="0">
              <a:latin typeface="Avenir"/>
              <a:cs typeface="Avenir"/>
            </a:endParaRPr>
          </a:p>
          <a:p>
            <a:endParaRPr lang="en-US" sz="1200" dirty="0">
              <a:latin typeface="Avenir"/>
              <a:cs typeface="Avenir"/>
            </a:endParaRPr>
          </a:p>
        </p:txBody>
      </p:sp>
      <p:cxnSp>
        <p:nvCxnSpPr>
          <p:cNvPr id="36" name="Straight Connector 35"/>
          <p:cNvCxnSpPr/>
          <p:nvPr/>
        </p:nvCxnSpPr>
        <p:spPr>
          <a:xfrm>
            <a:off x="-410591" y="1932740"/>
            <a:ext cx="821182" cy="1588"/>
          </a:xfrm>
          <a:prstGeom prst="line">
            <a:avLst/>
          </a:prstGeom>
          <a:ln w="63500" cap="flat" cmpd="sng" algn="ctr">
            <a:solidFill>
              <a:srgbClr val="0033A0">
                <a:alpha val="43000"/>
              </a:srgbClr>
            </a:solidFill>
            <a:prstDash val="solid"/>
            <a:round/>
            <a:headEnd type="none" w="med" len="med"/>
            <a:tailEnd type="stealth" w="med" len="med"/>
          </a:ln>
        </p:spPr>
        <p:style>
          <a:lnRef idx="2">
            <a:schemeClr val="accent1"/>
          </a:lnRef>
          <a:fillRef idx="0">
            <a:schemeClr val="accent1"/>
          </a:fillRef>
          <a:effectRef idx="1">
            <a:schemeClr val="accent1"/>
          </a:effectRef>
          <a:fontRef idx="minor">
            <a:schemeClr val="tx1"/>
          </a:fontRef>
        </p:style>
      </p:cxnSp>
      <p:pic>
        <p:nvPicPr>
          <p:cNvPr id="38" name="Picture 37" descr="1. test calendar expanded page.png"/>
          <p:cNvPicPr>
            <a:picLocks noChangeAspect="1"/>
          </p:cNvPicPr>
          <p:nvPr/>
        </p:nvPicPr>
        <p:blipFill>
          <a:blip r:embed="rId3" r:link="rId4"/>
          <a:srcRect b="36342"/>
          <a:stretch>
            <a:fillRect/>
          </a:stretch>
        </p:blipFill>
        <p:spPr>
          <a:xfrm>
            <a:off x="763516" y="3486779"/>
            <a:ext cx="6183292" cy="1656184"/>
          </a:xfrm>
          <a:prstGeom prst="rect">
            <a:avLst/>
          </a:prstGeom>
          <a:ln w="12700" cap="flat" cmpd="sng" algn="ctr">
            <a:solidFill>
              <a:schemeClr val="bg1">
                <a:lumMod val="75000"/>
              </a:schemeClr>
            </a:solidFill>
            <a:prstDash val="solid"/>
            <a:round/>
            <a:headEnd type="none" w="med" len="med"/>
            <a:tailEnd type="none" w="med" len="med"/>
          </a:ln>
          <a:effectLst>
            <a:outerShdw blurRad="50800" dist="38100" dir="2700000">
              <a:srgbClr val="000000">
                <a:alpha val="43000"/>
              </a:srgbClr>
            </a:outerShdw>
          </a:effectLst>
        </p:spPr>
      </p:pic>
      <p:sp>
        <p:nvSpPr>
          <p:cNvPr id="47" name="TextBox 46"/>
          <p:cNvSpPr txBox="1"/>
          <p:nvPr/>
        </p:nvSpPr>
        <p:spPr>
          <a:xfrm>
            <a:off x="2568275" y="2747849"/>
            <a:ext cx="1444775" cy="784830"/>
          </a:xfrm>
          <a:prstGeom prst="rect">
            <a:avLst/>
          </a:prstGeom>
          <a:noFill/>
        </p:spPr>
        <p:txBody>
          <a:bodyPr wrap="square" rtlCol="0">
            <a:spAutoFit/>
          </a:bodyPr>
          <a:lstStyle/>
          <a:p>
            <a:r>
              <a:rPr lang="en-US" sz="900" b="1" dirty="0" smtClean="0">
                <a:latin typeface="Avenir"/>
                <a:cs typeface="Avenir"/>
              </a:rPr>
              <a:t>Last Name</a:t>
            </a:r>
            <a:endParaRPr lang="en-US" sz="900" dirty="0" smtClean="0">
              <a:latin typeface="Avenir"/>
              <a:cs typeface="Avenir"/>
            </a:endParaRPr>
          </a:p>
          <a:p>
            <a:r>
              <a:rPr lang="en-US" sz="900" dirty="0" smtClean="0">
                <a:latin typeface="Avenir"/>
                <a:cs typeface="Avenir"/>
              </a:rPr>
              <a:t>Enter name in field </a:t>
            </a:r>
            <a:r>
              <a:rPr lang="en-GB" sz="900" dirty="0" smtClean="0">
                <a:latin typeface="Avenir"/>
              </a:rPr>
              <a:t>and click Search</a:t>
            </a:r>
            <a:endParaRPr lang="en-US" sz="900" dirty="0" smtClean="0">
              <a:latin typeface="Avenir"/>
              <a:cs typeface="Avenir"/>
            </a:endParaRPr>
          </a:p>
          <a:p>
            <a:endParaRPr lang="en-US" sz="900" dirty="0" smtClean="0">
              <a:latin typeface="Avenir"/>
              <a:cs typeface="Avenir"/>
            </a:endParaRPr>
          </a:p>
          <a:p>
            <a:endParaRPr lang="en-US" sz="900" dirty="0">
              <a:latin typeface="Avenir"/>
              <a:cs typeface="Avenir"/>
            </a:endParaRPr>
          </a:p>
        </p:txBody>
      </p:sp>
      <p:sp>
        <p:nvSpPr>
          <p:cNvPr id="56" name="TextBox 55"/>
          <p:cNvSpPr txBox="1"/>
          <p:nvPr/>
        </p:nvSpPr>
        <p:spPr>
          <a:xfrm>
            <a:off x="4165450" y="2778449"/>
            <a:ext cx="1444775" cy="784830"/>
          </a:xfrm>
          <a:prstGeom prst="rect">
            <a:avLst/>
          </a:prstGeom>
          <a:noFill/>
        </p:spPr>
        <p:txBody>
          <a:bodyPr wrap="square" rtlCol="0">
            <a:spAutoFit/>
          </a:bodyPr>
          <a:lstStyle/>
          <a:p>
            <a:r>
              <a:rPr lang="en-US" sz="900" b="1" dirty="0" err="1" smtClean="0">
                <a:latin typeface="Avenir"/>
                <a:cs typeface="Avenir"/>
              </a:rPr>
              <a:t>KeyCode</a:t>
            </a:r>
            <a:endParaRPr lang="en-US" sz="900" dirty="0" smtClean="0">
              <a:latin typeface="Avenir"/>
              <a:cs typeface="Avenir"/>
            </a:endParaRPr>
          </a:p>
          <a:p>
            <a:r>
              <a:rPr lang="en-US" sz="900" dirty="0" smtClean="0">
                <a:latin typeface="Avenir"/>
                <a:cs typeface="Avenir"/>
              </a:rPr>
              <a:t>Enter </a:t>
            </a:r>
            <a:r>
              <a:rPr lang="en-GB" sz="900" dirty="0" smtClean="0">
                <a:latin typeface="Avenir"/>
                <a:cs typeface="Avenir"/>
              </a:rPr>
              <a:t>unique test code </a:t>
            </a:r>
            <a:r>
              <a:rPr lang="en-US" sz="900" dirty="0" smtClean="0">
                <a:latin typeface="Avenir"/>
                <a:cs typeface="Avenir"/>
              </a:rPr>
              <a:t>in field</a:t>
            </a:r>
            <a:r>
              <a:rPr lang="en-GB" sz="900" dirty="0" smtClean="0">
                <a:latin typeface="Avenir"/>
                <a:cs typeface="Avenir"/>
              </a:rPr>
              <a:t> </a:t>
            </a:r>
            <a:r>
              <a:rPr lang="en-GB" sz="900" dirty="0" smtClean="0">
                <a:latin typeface="Avenir"/>
              </a:rPr>
              <a:t>and click Search</a:t>
            </a:r>
            <a:endParaRPr lang="en-US" sz="900" dirty="0" smtClean="0">
              <a:latin typeface="Avenir"/>
              <a:cs typeface="Avenir"/>
            </a:endParaRPr>
          </a:p>
          <a:p>
            <a:endParaRPr lang="en-US" sz="900" dirty="0" smtClean="0">
              <a:latin typeface="Avenir"/>
              <a:cs typeface="Avenir"/>
            </a:endParaRPr>
          </a:p>
          <a:p>
            <a:endParaRPr lang="en-US" sz="900" dirty="0">
              <a:latin typeface="Avenir"/>
              <a:cs typeface="Avenir"/>
            </a:endParaRPr>
          </a:p>
        </p:txBody>
      </p:sp>
      <p:sp>
        <p:nvSpPr>
          <p:cNvPr id="59" name="TextBox 58"/>
          <p:cNvSpPr txBox="1"/>
          <p:nvPr/>
        </p:nvSpPr>
        <p:spPr>
          <a:xfrm>
            <a:off x="5777563" y="2778449"/>
            <a:ext cx="1444775" cy="784830"/>
          </a:xfrm>
          <a:prstGeom prst="rect">
            <a:avLst/>
          </a:prstGeom>
          <a:noFill/>
        </p:spPr>
        <p:txBody>
          <a:bodyPr wrap="square" rtlCol="0">
            <a:spAutoFit/>
          </a:bodyPr>
          <a:lstStyle/>
          <a:p>
            <a:r>
              <a:rPr lang="en-US" sz="900" b="1" dirty="0" smtClean="0">
                <a:latin typeface="Avenir"/>
                <a:cs typeface="Avenir"/>
              </a:rPr>
              <a:t>Qualification</a:t>
            </a:r>
            <a:endParaRPr lang="en-US" sz="900" dirty="0" smtClean="0">
              <a:latin typeface="Avenir"/>
              <a:cs typeface="Avenir"/>
            </a:endParaRPr>
          </a:p>
          <a:p>
            <a:r>
              <a:rPr lang="en-US" sz="900" dirty="0" smtClean="0">
                <a:latin typeface="Avenir"/>
                <a:cs typeface="Avenir"/>
              </a:rPr>
              <a:t>Enter code or name in field </a:t>
            </a:r>
            <a:r>
              <a:rPr lang="en-GB" sz="900" dirty="0" smtClean="0">
                <a:latin typeface="Avenir"/>
              </a:rPr>
              <a:t>and click Search</a:t>
            </a:r>
            <a:endParaRPr lang="en-US" sz="900" dirty="0" smtClean="0">
              <a:latin typeface="Avenir"/>
              <a:cs typeface="Avenir"/>
            </a:endParaRPr>
          </a:p>
          <a:p>
            <a:endParaRPr lang="en-US" sz="900" dirty="0" smtClean="0">
              <a:latin typeface="Avenir"/>
              <a:cs typeface="Avenir"/>
            </a:endParaRPr>
          </a:p>
          <a:p>
            <a:endParaRPr lang="en-US" sz="900" dirty="0">
              <a:latin typeface="Avenir"/>
              <a:cs typeface="Avenir"/>
            </a:endParaRPr>
          </a:p>
        </p:txBody>
      </p:sp>
      <p:cxnSp>
        <p:nvCxnSpPr>
          <p:cNvPr id="60" name="Straight Connector 59"/>
          <p:cNvCxnSpPr/>
          <p:nvPr/>
        </p:nvCxnSpPr>
        <p:spPr>
          <a:xfrm flipV="1">
            <a:off x="1355043" y="4665260"/>
            <a:ext cx="0" cy="1166265"/>
          </a:xfrm>
          <a:prstGeom prst="line">
            <a:avLst/>
          </a:prstGeom>
          <a:ln>
            <a:solidFill>
              <a:srgbClr val="FF0000"/>
            </a:solidFill>
            <a:tailEnd type="oval"/>
          </a:ln>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a:off x="635793" y="5860852"/>
            <a:ext cx="1561456" cy="923330"/>
          </a:xfrm>
          <a:prstGeom prst="rect">
            <a:avLst/>
          </a:prstGeom>
          <a:noFill/>
        </p:spPr>
        <p:txBody>
          <a:bodyPr wrap="square" rtlCol="0">
            <a:spAutoFit/>
          </a:bodyPr>
          <a:lstStyle/>
          <a:p>
            <a:r>
              <a:rPr lang="en-GB" sz="900" b="1" dirty="0" smtClean="0">
                <a:latin typeface="Avenir"/>
                <a:cs typeface="Avenir"/>
              </a:rPr>
              <a:t>Date Range</a:t>
            </a:r>
          </a:p>
          <a:p>
            <a:pPr>
              <a:buFont typeface="Arial" pitchFamily="34" charset="0"/>
              <a:buChar char="•"/>
            </a:pPr>
            <a:r>
              <a:rPr lang="en-GB" sz="900" dirty="0" smtClean="0">
                <a:latin typeface="Avenir"/>
                <a:cs typeface="Avenir"/>
              </a:rPr>
              <a:t> Default view is six-month    period  prior to current date</a:t>
            </a:r>
          </a:p>
          <a:p>
            <a:pPr>
              <a:buFont typeface="Arial" pitchFamily="34" charset="0"/>
              <a:buChar char="•"/>
            </a:pPr>
            <a:r>
              <a:rPr lang="en-GB" sz="900" dirty="0" smtClean="0">
                <a:latin typeface="Avenir"/>
              </a:rPr>
              <a:t> Enter dates</a:t>
            </a:r>
            <a:r>
              <a:rPr lang="en-GB" sz="900" dirty="0" smtClean="0">
                <a:solidFill>
                  <a:srgbClr val="FF0000"/>
                </a:solidFill>
                <a:latin typeface="Avenir"/>
              </a:rPr>
              <a:t> </a:t>
            </a:r>
            <a:r>
              <a:rPr lang="en-GB" sz="900" dirty="0" smtClean="0">
                <a:latin typeface="Avenir"/>
              </a:rPr>
              <a:t>required  manually or click to show calendar balloon</a:t>
            </a:r>
            <a:endParaRPr lang="en-US" sz="900" dirty="0">
              <a:latin typeface="Avenir"/>
              <a:cs typeface="Avenir"/>
            </a:endParaRPr>
          </a:p>
        </p:txBody>
      </p:sp>
      <p:cxnSp>
        <p:nvCxnSpPr>
          <p:cNvPr id="68" name="Straight Connector 67"/>
          <p:cNvCxnSpPr/>
          <p:nvPr/>
        </p:nvCxnSpPr>
        <p:spPr>
          <a:xfrm flipV="1">
            <a:off x="4165450" y="4665260"/>
            <a:ext cx="0" cy="652873"/>
          </a:xfrm>
          <a:prstGeom prst="line">
            <a:avLst/>
          </a:prstGeom>
          <a:ln>
            <a:solidFill>
              <a:srgbClr val="FF0000"/>
            </a:solidFill>
            <a:tailEnd type="oval"/>
          </a:ln>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2269257" y="5365303"/>
            <a:ext cx="974574" cy="784830"/>
          </a:xfrm>
          <a:prstGeom prst="rect">
            <a:avLst/>
          </a:prstGeom>
          <a:noFill/>
        </p:spPr>
        <p:txBody>
          <a:bodyPr wrap="square" rtlCol="0">
            <a:spAutoFit/>
          </a:bodyPr>
          <a:lstStyle/>
          <a:p>
            <a:r>
              <a:rPr lang="en-US" sz="900" b="1" dirty="0" smtClean="0">
                <a:latin typeface="Avenir"/>
                <a:cs typeface="Avenir"/>
              </a:rPr>
              <a:t>Enrolment No.</a:t>
            </a:r>
            <a:endParaRPr lang="en-US" sz="900" dirty="0" smtClean="0">
              <a:latin typeface="Avenir"/>
              <a:cs typeface="Avenir"/>
            </a:endParaRPr>
          </a:p>
          <a:p>
            <a:r>
              <a:rPr lang="en-US" sz="900" dirty="0" smtClean="0">
                <a:latin typeface="Avenir"/>
                <a:cs typeface="Avenir"/>
              </a:rPr>
              <a:t>Enter number in field </a:t>
            </a:r>
            <a:r>
              <a:rPr lang="en-GB" sz="900" dirty="0" smtClean="0">
                <a:latin typeface="Avenir"/>
              </a:rPr>
              <a:t>and click Search</a:t>
            </a:r>
            <a:endParaRPr lang="en-US" sz="900" dirty="0" smtClean="0">
              <a:latin typeface="Avenir"/>
              <a:cs typeface="Avenir"/>
            </a:endParaRPr>
          </a:p>
          <a:p>
            <a:endParaRPr lang="en-US" sz="900" dirty="0">
              <a:latin typeface="Avenir"/>
              <a:cs typeface="Avenir"/>
            </a:endParaRPr>
          </a:p>
        </p:txBody>
      </p:sp>
      <p:sp>
        <p:nvSpPr>
          <p:cNvPr id="44" name="TextBox 43"/>
          <p:cNvSpPr txBox="1"/>
          <p:nvPr/>
        </p:nvSpPr>
        <p:spPr>
          <a:xfrm>
            <a:off x="1261145" y="2751399"/>
            <a:ext cx="1282266" cy="507831"/>
          </a:xfrm>
          <a:prstGeom prst="rect">
            <a:avLst/>
          </a:prstGeom>
          <a:noFill/>
        </p:spPr>
        <p:txBody>
          <a:bodyPr wrap="square" rtlCol="0">
            <a:spAutoFit/>
          </a:bodyPr>
          <a:lstStyle/>
          <a:p>
            <a:r>
              <a:rPr lang="en-US" sz="900" b="1" dirty="0" smtClean="0">
                <a:latin typeface="Avenir"/>
                <a:cs typeface="Avenir"/>
              </a:rPr>
              <a:t>First Name</a:t>
            </a:r>
            <a:endParaRPr lang="en-US" sz="900" dirty="0" smtClean="0">
              <a:latin typeface="Avenir"/>
              <a:cs typeface="Avenir"/>
            </a:endParaRPr>
          </a:p>
          <a:p>
            <a:r>
              <a:rPr lang="en-US" sz="900" dirty="0" smtClean="0">
                <a:latin typeface="Avenir"/>
                <a:cs typeface="Avenir"/>
              </a:rPr>
              <a:t>Enter name in field </a:t>
            </a:r>
            <a:r>
              <a:rPr lang="en-GB" sz="900" dirty="0" smtClean="0">
                <a:latin typeface="Avenir"/>
              </a:rPr>
              <a:t>and click Search</a:t>
            </a:r>
            <a:endParaRPr lang="en-US" sz="900" dirty="0">
              <a:latin typeface="Avenir"/>
              <a:cs typeface="Avenir"/>
            </a:endParaRPr>
          </a:p>
        </p:txBody>
      </p:sp>
      <p:pic>
        <p:nvPicPr>
          <p:cNvPr id="1026" name="Picture 2" descr="G:\Candidates date range.PNG"/>
          <p:cNvPicPr>
            <a:picLocks noChangeAspect="1" noChangeArrowheads="1"/>
          </p:cNvPicPr>
          <p:nvPr/>
        </p:nvPicPr>
        <p:blipFill>
          <a:blip r:embed="rId5"/>
          <a:srcRect t="1198" r="5017"/>
          <a:stretch>
            <a:fillRect/>
          </a:stretch>
        </p:blipFill>
        <p:spPr bwMode="auto">
          <a:xfrm>
            <a:off x="635794" y="7093495"/>
            <a:ext cx="4020262" cy="2664295"/>
          </a:xfrm>
          <a:prstGeom prst="rect">
            <a:avLst/>
          </a:prstGeom>
          <a:noFill/>
        </p:spPr>
      </p:pic>
      <p:cxnSp>
        <p:nvCxnSpPr>
          <p:cNvPr id="39" name="Straight Connector 38"/>
          <p:cNvCxnSpPr/>
          <p:nvPr/>
        </p:nvCxnSpPr>
        <p:spPr>
          <a:xfrm rot="10800000" flipV="1">
            <a:off x="1355043" y="9029322"/>
            <a:ext cx="3353828" cy="8389"/>
          </a:xfrm>
          <a:prstGeom prst="line">
            <a:avLst/>
          </a:prstGeom>
          <a:ln>
            <a:solidFill>
              <a:srgbClr val="FF0000"/>
            </a:solidFill>
            <a:tailEnd type="ova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a:off x="4357489" y="8245623"/>
            <a:ext cx="1080120" cy="0"/>
          </a:xfrm>
          <a:prstGeom prst="line">
            <a:avLst/>
          </a:prstGeom>
          <a:ln>
            <a:solidFill>
              <a:srgbClr val="FF0000"/>
            </a:solidFill>
            <a:tailEnd type="oval"/>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rot="16200000" flipH="1">
            <a:off x="1383485" y="3796485"/>
            <a:ext cx="1059946" cy="8483"/>
          </a:xfrm>
          <a:prstGeom prst="line">
            <a:avLst/>
          </a:prstGeom>
          <a:ln>
            <a:solidFill>
              <a:srgbClr val="FF0000"/>
            </a:solidFill>
            <a:tailEnd type="oval"/>
          </a:ln>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a:off x="4832612" y="8948604"/>
            <a:ext cx="2184226" cy="507831"/>
          </a:xfrm>
          <a:prstGeom prst="rect">
            <a:avLst/>
          </a:prstGeom>
          <a:solidFill>
            <a:schemeClr val="bg1"/>
          </a:solidFill>
          <a:ln>
            <a:noFill/>
          </a:ln>
        </p:spPr>
        <p:txBody>
          <a:bodyPr wrap="square" rtlCol="0">
            <a:spAutoFit/>
          </a:bodyPr>
          <a:lstStyle/>
          <a:p>
            <a:r>
              <a:rPr lang="en-US" sz="900" b="1" dirty="0" err="1" smtClean="0">
                <a:latin typeface="Avenir"/>
                <a:cs typeface="Avenir"/>
              </a:rPr>
              <a:t>Customise</a:t>
            </a:r>
            <a:r>
              <a:rPr lang="en-US" sz="900" b="1" dirty="0" smtClean="0">
                <a:latin typeface="Avenir"/>
                <a:cs typeface="Avenir"/>
              </a:rPr>
              <a:t> range</a:t>
            </a:r>
            <a:endParaRPr lang="en-US" sz="900" dirty="0" smtClean="0">
              <a:latin typeface="Avenir"/>
              <a:cs typeface="Avenir"/>
            </a:endParaRPr>
          </a:p>
          <a:p>
            <a:r>
              <a:rPr lang="en-US" sz="900" dirty="0" smtClean="0">
                <a:latin typeface="Avenir"/>
                <a:cs typeface="Avenir"/>
              </a:rPr>
              <a:t>Enter dates in FROM/TO fields </a:t>
            </a:r>
            <a:r>
              <a:rPr lang="en-GB" sz="900" dirty="0" smtClean="0">
                <a:latin typeface="Avenir"/>
              </a:rPr>
              <a:t>and click Submit</a:t>
            </a:r>
            <a:endParaRPr lang="en-US" sz="900" dirty="0">
              <a:latin typeface="Avenir"/>
              <a:cs typeface="Avenir"/>
            </a:endParaRPr>
          </a:p>
        </p:txBody>
      </p:sp>
      <p:sp>
        <p:nvSpPr>
          <p:cNvPr id="77" name="TextBox 76"/>
          <p:cNvSpPr txBox="1"/>
          <p:nvPr/>
        </p:nvSpPr>
        <p:spPr>
          <a:xfrm>
            <a:off x="5509617" y="7885583"/>
            <a:ext cx="1512168" cy="646331"/>
          </a:xfrm>
          <a:prstGeom prst="rect">
            <a:avLst/>
          </a:prstGeom>
          <a:noFill/>
        </p:spPr>
        <p:txBody>
          <a:bodyPr wrap="square" rtlCol="0">
            <a:spAutoFit/>
          </a:bodyPr>
          <a:lstStyle/>
          <a:p>
            <a:r>
              <a:rPr lang="en-US" sz="900" b="1" dirty="0" smtClean="0">
                <a:latin typeface="Avenir"/>
                <a:cs typeface="Avenir"/>
              </a:rPr>
              <a:t>Date range</a:t>
            </a:r>
            <a:endParaRPr lang="en-US" sz="900" dirty="0" smtClean="0">
              <a:latin typeface="Avenir"/>
              <a:cs typeface="Avenir"/>
            </a:endParaRPr>
          </a:p>
          <a:p>
            <a:r>
              <a:rPr lang="en-GB" sz="900" dirty="0" smtClean="0">
                <a:latin typeface="Avenir"/>
              </a:rPr>
              <a:t>To select range enter dates required from  two calendars</a:t>
            </a:r>
            <a:endParaRPr lang="en-US" sz="900" dirty="0">
              <a:latin typeface="Avenir"/>
              <a:cs typeface="Avenir"/>
            </a:endParaRPr>
          </a:p>
        </p:txBody>
      </p:sp>
      <p:sp>
        <p:nvSpPr>
          <p:cNvPr id="35" name="Rectangle 34"/>
          <p:cNvSpPr/>
          <p:nvPr/>
        </p:nvSpPr>
        <p:spPr>
          <a:xfrm>
            <a:off x="0" y="-112713"/>
            <a:ext cx="7591425" cy="877886"/>
          </a:xfrm>
          <a:prstGeom prst="rect">
            <a:avLst/>
          </a:prstGeom>
          <a:solidFill>
            <a:srgbClr val="000000"/>
          </a:solidFill>
          <a:ln w="254000" cap="flat" cmpd="sng" algn="ctr">
            <a:no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Avenir"/>
            </a:endParaRPr>
          </a:p>
        </p:txBody>
      </p:sp>
      <p:sp>
        <p:nvSpPr>
          <p:cNvPr id="41" name="TextBox 40"/>
          <p:cNvSpPr txBox="1"/>
          <p:nvPr/>
        </p:nvSpPr>
        <p:spPr>
          <a:xfrm>
            <a:off x="480690" y="268287"/>
            <a:ext cx="6466118" cy="400110"/>
          </a:xfrm>
          <a:prstGeom prst="rect">
            <a:avLst/>
          </a:prstGeom>
          <a:noFill/>
        </p:spPr>
        <p:txBody>
          <a:bodyPr wrap="square" rtlCol="0">
            <a:spAutoFit/>
          </a:bodyPr>
          <a:lstStyle/>
          <a:p>
            <a:r>
              <a:rPr lang="en-US" sz="2000" dirty="0" err="1" smtClean="0">
                <a:solidFill>
                  <a:schemeClr val="bg1"/>
                </a:solidFill>
                <a:latin typeface="Avenir"/>
                <a:cs typeface="Avenir"/>
              </a:rPr>
              <a:t>e-volve</a:t>
            </a:r>
            <a:r>
              <a:rPr lang="en-US" sz="2000" dirty="0" smtClean="0">
                <a:solidFill>
                  <a:schemeClr val="bg1"/>
                </a:solidFill>
                <a:latin typeface="Avenir"/>
                <a:cs typeface="Avenir"/>
              </a:rPr>
              <a:t> Centre Analytics </a:t>
            </a:r>
            <a:r>
              <a:rPr lang="en-US" sz="1600" b="1" dirty="0" smtClean="0">
                <a:solidFill>
                  <a:schemeClr val="bg1"/>
                </a:solidFill>
                <a:latin typeface="Avenir"/>
                <a:cs typeface="Avenir"/>
              </a:rPr>
              <a:t>USER GUIDE</a:t>
            </a:r>
            <a:endParaRPr lang="en-US" sz="1600" b="1" dirty="0">
              <a:solidFill>
                <a:schemeClr val="bg1"/>
              </a:solidFill>
              <a:latin typeface="Avenir"/>
              <a:cs typeface="Avenir"/>
            </a:endParaRPr>
          </a:p>
        </p:txBody>
      </p:sp>
      <p:sp>
        <p:nvSpPr>
          <p:cNvPr id="55" name="Rectangle 54"/>
          <p:cNvSpPr/>
          <p:nvPr/>
        </p:nvSpPr>
        <p:spPr>
          <a:xfrm flipV="1">
            <a:off x="0" y="1106487"/>
            <a:ext cx="5000625" cy="369331"/>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a:endParaRPr>
          </a:p>
        </p:txBody>
      </p:sp>
      <p:sp>
        <p:nvSpPr>
          <p:cNvPr id="57" name="TextBox 56"/>
          <p:cNvSpPr txBox="1"/>
          <p:nvPr/>
        </p:nvSpPr>
        <p:spPr>
          <a:xfrm>
            <a:off x="504825" y="1106487"/>
            <a:ext cx="5105400" cy="369332"/>
          </a:xfrm>
          <a:prstGeom prst="rect">
            <a:avLst/>
          </a:prstGeom>
          <a:noFill/>
        </p:spPr>
        <p:txBody>
          <a:bodyPr wrap="square" rtlCol="0">
            <a:spAutoFit/>
          </a:bodyPr>
          <a:lstStyle/>
          <a:p>
            <a:r>
              <a:rPr lang="en-US" dirty="0" smtClean="0">
                <a:solidFill>
                  <a:schemeClr val="bg1"/>
                </a:solidFill>
                <a:latin typeface="Avenir"/>
              </a:rPr>
              <a:t>Candidates: Default view</a:t>
            </a:r>
            <a:endParaRPr lang="en-US" dirty="0">
              <a:solidFill>
                <a:schemeClr val="bg1"/>
              </a:solidFill>
              <a:latin typeface="Avenir"/>
            </a:endParaRPr>
          </a:p>
        </p:txBody>
      </p:sp>
      <p:sp>
        <p:nvSpPr>
          <p:cNvPr id="61" name="Rounded Rectangle 60"/>
          <p:cNvSpPr/>
          <p:nvPr/>
        </p:nvSpPr>
        <p:spPr>
          <a:xfrm>
            <a:off x="4746106" y="8908668"/>
            <a:ext cx="2317202" cy="554584"/>
          </a:xfrm>
          <a:prstGeom prst="roundRect">
            <a:avLst>
              <a:gd name="adj" fmla="val 0"/>
            </a:avLst>
          </a:prstGeom>
          <a:solidFill>
            <a:schemeClr val="accent1">
              <a:lumMod val="60000"/>
              <a:lumOff val="40000"/>
              <a:alpha val="1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a:endParaRPr>
          </a:p>
        </p:txBody>
      </p:sp>
      <p:cxnSp>
        <p:nvCxnSpPr>
          <p:cNvPr id="50" name="Straight Connector 49"/>
          <p:cNvCxnSpPr/>
          <p:nvPr/>
        </p:nvCxnSpPr>
        <p:spPr>
          <a:xfrm rot="16200000" flipH="1">
            <a:off x="2755087" y="3803921"/>
            <a:ext cx="1059946" cy="8483"/>
          </a:xfrm>
          <a:prstGeom prst="line">
            <a:avLst/>
          </a:prstGeom>
          <a:ln>
            <a:solidFill>
              <a:srgbClr val="FF0000"/>
            </a:solidFill>
            <a:tailEnd type="ova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rot="16200000" flipH="1">
            <a:off x="4272740" y="3803921"/>
            <a:ext cx="1059946" cy="8483"/>
          </a:xfrm>
          <a:prstGeom prst="line">
            <a:avLst/>
          </a:prstGeom>
          <a:ln>
            <a:solidFill>
              <a:srgbClr val="FF0000"/>
            </a:solidFill>
            <a:tailEnd type="ova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rot="16200000" flipH="1">
            <a:off x="5872942" y="3803921"/>
            <a:ext cx="1059946" cy="8483"/>
          </a:xfrm>
          <a:prstGeom prst="line">
            <a:avLst/>
          </a:prstGeom>
          <a:ln>
            <a:solidFill>
              <a:srgbClr val="FF0000"/>
            </a:solidFill>
            <a:tailEnd type="oval"/>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flipV="1">
            <a:off x="2755750" y="4665260"/>
            <a:ext cx="0" cy="652873"/>
          </a:xfrm>
          <a:prstGeom prst="line">
            <a:avLst/>
          </a:prstGeom>
          <a:ln>
            <a:solidFill>
              <a:srgbClr val="FF0000"/>
            </a:solidFill>
            <a:tailEnd type="oval"/>
          </a:ln>
        </p:spPr>
        <p:style>
          <a:lnRef idx="2">
            <a:schemeClr val="accent1"/>
          </a:lnRef>
          <a:fillRef idx="0">
            <a:schemeClr val="accent1"/>
          </a:fillRef>
          <a:effectRef idx="1">
            <a:schemeClr val="accent1"/>
          </a:effectRef>
          <a:fontRef idx="minor">
            <a:schemeClr val="tx1"/>
          </a:fontRef>
        </p:style>
      </p:cxnSp>
      <p:pic>
        <p:nvPicPr>
          <p:cNvPr id="42" name="Picture 41"/>
          <p:cNvPicPr>
            <a:picLocks noChangeAspect="1"/>
          </p:cNvPicPr>
          <p:nvPr/>
        </p:nvPicPr>
        <p:blipFill>
          <a:blip r:embed="rId6"/>
          <a:stretch>
            <a:fillRect/>
          </a:stretch>
        </p:blipFill>
        <p:spPr>
          <a:xfrm>
            <a:off x="6050064" y="0"/>
            <a:ext cx="954598" cy="649287"/>
          </a:xfrm>
          <a:prstGeom prst="rect">
            <a:avLst/>
          </a:prstGeom>
        </p:spPr>
      </p:pic>
      <p:sp>
        <p:nvSpPr>
          <p:cNvPr id="45" name="TextBox 44"/>
          <p:cNvSpPr txBox="1"/>
          <p:nvPr/>
        </p:nvSpPr>
        <p:spPr>
          <a:xfrm>
            <a:off x="3479800" y="10142021"/>
            <a:ext cx="3850001" cy="230832"/>
          </a:xfrm>
          <a:prstGeom prst="rect">
            <a:avLst/>
          </a:prstGeom>
          <a:noFill/>
        </p:spPr>
        <p:txBody>
          <a:bodyPr wrap="square" rtlCol="0">
            <a:spAutoFit/>
          </a:bodyPr>
          <a:lstStyle/>
          <a:p>
            <a:pPr algn="r"/>
            <a:r>
              <a:rPr lang="en-US" sz="900" dirty="0" smtClean="0">
                <a:solidFill>
                  <a:schemeClr val="bg1"/>
                </a:solidFill>
                <a:latin typeface="Avenir Book"/>
                <a:cs typeface="Avenir Book"/>
              </a:rPr>
              <a:t>© Copyright The City and Guilds of London Institute 2015</a:t>
            </a:r>
            <a:endParaRPr lang="en-US" sz="900" dirty="0">
              <a:solidFill>
                <a:schemeClr val="bg1"/>
              </a:solidFill>
              <a:latin typeface="Avenir Book"/>
              <a:cs typeface="Avenir Book"/>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1074477" y="5969060"/>
            <a:ext cx="4862809" cy="1392344"/>
          </a:xfrm>
          <a:prstGeom prst="roundRect">
            <a:avLst/>
          </a:prstGeom>
          <a:gradFill flip="none" rotWithShape="1">
            <a:gsLst>
              <a:gs pos="0">
                <a:schemeClr val="accent1">
                  <a:tint val="100000"/>
                  <a:shade val="100000"/>
                  <a:satMod val="130000"/>
                  <a:alpha val="13000"/>
                </a:schemeClr>
              </a:gs>
              <a:gs pos="100000">
                <a:schemeClr val="accent1">
                  <a:tint val="50000"/>
                  <a:shade val="100000"/>
                  <a:satMod val="350000"/>
                  <a:alpha val="13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a:endParaRPr>
          </a:p>
        </p:txBody>
      </p:sp>
      <p:sp>
        <p:nvSpPr>
          <p:cNvPr id="35" name="TextBox 34"/>
          <p:cNvSpPr txBox="1"/>
          <p:nvPr/>
        </p:nvSpPr>
        <p:spPr>
          <a:xfrm>
            <a:off x="1231900" y="6414673"/>
            <a:ext cx="2142909" cy="784830"/>
          </a:xfrm>
          <a:prstGeom prst="rect">
            <a:avLst/>
          </a:prstGeom>
          <a:noFill/>
        </p:spPr>
        <p:txBody>
          <a:bodyPr wrap="square" rtlCol="0">
            <a:spAutoFit/>
          </a:bodyPr>
          <a:lstStyle/>
          <a:p>
            <a:r>
              <a:rPr lang="en-GB" sz="900" b="1" dirty="0" smtClean="0">
                <a:latin typeface="Avenir"/>
                <a:cs typeface="Avenir"/>
              </a:rPr>
              <a:t>Printing candidate profile</a:t>
            </a:r>
          </a:p>
          <a:p>
            <a:r>
              <a:rPr lang="en-GB" sz="900" dirty="0" smtClean="0">
                <a:latin typeface="Avenir"/>
                <a:cs typeface="Avenir"/>
              </a:rPr>
              <a:t>Click Profile icon to download document; </a:t>
            </a:r>
            <a:r>
              <a:rPr lang="en-GB" sz="900" dirty="0" smtClean="0">
                <a:latin typeface="Avenir"/>
              </a:rPr>
              <a:t>from menu on top click Print icon to print, then click Back button to return to previous page</a:t>
            </a:r>
            <a:endParaRPr lang="en-GB" sz="900" dirty="0" smtClean="0">
              <a:solidFill>
                <a:srgbClr val="0070C0"/>
              </a:solidFill>
              <a:latin typeface="Avenir"/>
            </a:endParaRPr>
          </a:p>
        </p:txBody>
      </p:sp>
      <p:sp>
        <p:nvSpPr>
          <p:cNvPr id="37" name="TextBox 36"/>
          <p:cNvSpPr txBox="1"/>
          <p:nvPr/>
        </p:nvSpPr>
        <p:spPr>
          <a:xfrm>
            <a:off x="459368" y="10021887"/>
            <a:ext cx="1264657" cy="353943"/>
          </a:xfrm>
          <a:prstGeom prst="rect">
            <a:avLst/>
          </a:prstGeom>
          <a:noFill/>
        </p:spPr>
        <p:txBody>
          <a:bodyPr wrap="square" rtlCol="0">
            <a:spAutoFit/>
          </a:bodyPr>
          <a:lstStyle/>
          <a:p>
            <a:r>
              <a:rPr lang="en-US" sz="1700" dirty="0" err="1" smtClean="0">
                <a:solidFill>
                  <a:schemeClr val="bg1"/>
                </a:solidFill>
                <a:latin typeface="Avenir"/>
                <a:cs typeface="Avenir"/>
              </a:rPr>
              <a:t>Pag</a:t>
            </a:r>
            <a:r>
              <a:rPr lang="en-US" sz="1700" dirty="0" smtClean="0">
                <a:solidFill>
                  <a:schemeClr val="bg1"/>
                </a:solidFill>
                <a:latin typeface="Avenir"/>
                <a:cs typeface="Avenir"/>
              </a:rPr>
              <a:t> 6</a:t>
            </a:r>
            <a:endParaRPr lang="en-US" sz="1700" b="1" dirty="0">
              <a:solidFill>
                <a:schemeClr val="bg1"/>
              </a:solidFill>
              <a:latin typeface="Avenir"/>
              <a:cs typeface="Avenir"/>
            </a:endParaRPr>
          </a:p>
        </p:txBody>
      </p:sp>
      <p:sp>
        <p:nvSpPr>
          <p:cNvPr id="43" name="TextBox 42"/>
          <p:cNvSpPr txBox="1"/>
          <p:nvPr/>
        </p:nvSpPr>
        <p:spPr>
          <a:xfrm>
            <a:off x="5881432" y="7865457"/>
            <a:ext cx="1340906" cy="784830"/>
          </a:xfrm>
          <a:prstGeom prst="rect">
            <a:avLst/>
          </a:prstGeom>
          <a:noFill/>
        </p:spPr>
        <p:txBody>
          <a:bodyPr wrap="square" rtlCol="0">
            <a:spAutoFit/>
          </a:bodyPr>
          <a:lstStyle/>
          <a:p>
            <a:r>
              <a:rPr lang="en-US" sz="900" b="1" dirty="0" smtClean="0">
                <a:solidFill>
                  <a:schemeClr val="bg1"/>
                </a:solidFill>
                <a:latin typeface="Avenir"/>
                <a:cs typeface="Avenir"/>
              </a:rPr>
              <a:t>SEARCH: Click after entering any new data to refresh page</a:t>
            </a:r>
            <a:endParaRPr lang="en-US" sz="800" b="1" i="1" dirty="0" smtClean="0">
              <a:solidFill>
                <a:schemeClr val="bg1"/>
              </a:solidFill>
              <a:latin typeface="Avenir"/>
              <a:cs typeface="Avenir"/>
            </a:endParaRPr>
          </a:p>
          <a:p>
            <a:endParaRPr lang="en-US" sz="900" dirty="0" smtClean="0">
              <a:latin typeface="Avenir"/>
              <a:cs typeface="Avenir"/>
            </a:endParaRPr>
          </a:p>
          <a:p>
            <a:endParaRPr lang="en-US" sz="900" dirty="0">
              <a:latin typeface="Avenir"/>
              <a:cs typeface="Avenir"/>
            </a:endParaRPr>
          </a:p>
        </p:txBody>
      </p:sp>
      <p:sp>
        <p:nvSpPr>
          <p:cNvPr id="51" name="Rectangle 50"/>
          <p:cNvSpPr/>
          <p:nvPr/>
        </p:nvSpPr>
        <p:spPr>
          <a:xfrm>
            <a:off x="0" y="10090660"/>
            <a:ext cx="7562849" cy="394944"/>
          </a:xfrm>
          <a:prstGeom prst="rect">
            <a:avLst/>
          </a:prstGeom>
          <a:solidFill>
            <a:srgbClr val="000000"/>
          </a:solidFill>
          <a:ln w="254000" cap="flat" cmpd="sng" algn="ctr">
            <a:no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Avenir"/>
            </a:endParaRPr>
          </a:p>
        </p:txBody>
      </p:sp>
      <p:sp>
        <p:nvSpPr>
          <p:cNvPr id="52" name="TextBox 51"/>
          <p:cNvSpPr txBox="1"/>
          <p:nvPr/>
        </p:nvSpPr>
        <p:spPr>
          <a:xfrm>
            <a:off x="459368" y="10079722"/>
            <a:ext cx="1264657" cy="323165"/>
          </a:xfrm>
          <a:prstGeom prst="rect">
            <a:avLst/>
          </a:prstGeom>
          <a:noFill/>
        </p:spPr>
        <p:txBody>
          <a:bodyPr wrap="square" rtlCol="0">
            <a:spAutoFit/>
          </a:bodyPr>
          <a:lstStyle/>
          <a:p>
            <a:r>
              <a:rPr lang="en-US" sz="1500" dirty="0" smtClean="0">
                <a:solidFill>
                  <a:schemeClr val="bg1"/>
                </a:solidFill>
                <a:latin typeface="Avenir"/>
                <a:cs typeface="Avenir"/>
              </a:rPr>
              <a:t>14</a:t>
            </a:r>
            <a:endParaRPr lang="en-US" sz="1500" b="1" dirty="0">
              <a:solidFill>
                <a:schemeClr val="bg1"/>
              </a:solidFill>
              <a:latin typeface="Avenir"/>
              <a:cs typeface="Avenir"/>
            </a:endParaRPr>
          </a:p>
        </p:txBody>
      </p:sp>
      <p:sp>
        <p:nvSpPr>
          <p:cNvPr id="34" name="TextBox 33"/>
          <p:cNvSpPr txBox="1"/>
          <p:nvPr/>
        </p:nvSpPr>
        <p:spPr>
          <a:xfrm>
            <a:off x="515708" y="1680756"/>
            <a:ext cx="6008917" cy="646331"/>
          </a:xfrm>
          <a:prstGeom prst="rect">
            <a:avLst/>
          </a:prstGeom>
          <a:noFill/>
        </p:spPr>
        <p:txBody>
          <a:bodyPr wrap="square" rtlCol="0">
            <a:spAutoFit/>
          </a:bodyPr>
          <a:lstStyle/>
          <a:p>
            <a:pPr>
              <a:spcBef>
                <a:spcPts val="600"/>
              </a:spcBef>
            </a:pPr>
            <a:r>
              <a:rPr lang="en-GB" sz="1200" dirty="0" smtClean="0">
                <a:solidFill>
                  <a:srgbClr val="000000"/>
                </a:solidFill>
                <a:latin typeface="Avenir"/>
              </a:rPr>
              <a:t>This page shows an example of a candidate list for selected tests. Here, candidate profiles and provisional score reports can be viewed, downloaded and printed.</a:t>
            </a:r>
            <a:endParaRPr lang="en-US" sz="1200" dirty="0" smtClean="0">
              <a:latin typeface="Avenir"/>
              <a:cs typeface="Avenir"/>
            </a:endParaRPr>
          </a:p>
          <a:p>
            <a:endParaRPr lang="en-US" sz="1200" dirty="0">
              <a:latin typeface="Avenir"/>
              <a:cs typeface="Avenir"/>
            </a:endParaRPr>
          </a:p>
        </p:txBody>
      </p:sp>
      <p:cxnSp>
        <p:nvCxnSpPr>
          <p:cNvPr id="36" name="Straight Connector 35"/>
          <p:cNvCxnSpPr/>
          <p:nvPr/>
        </p:nvCxnSpPr>
        <p:spPr>
          <a:xfrm>
            <a:off x="-322514" y="1793249"/>
            <a:ext cx="821182" cy="1588"/>
          </a:xfrm>
          <a:prstGeom prst="line">
            <a:avLst/>
          </a:prstGeom>
          <a:ln w="63500" cap="flat" cmpd="sng" algn="ctr">
            <a:solidFill>
              <a:srgbClr val="0033A0">
                <a:alpha val="43000"/>
              </a:srgbClr>
            </a:solidFill>
            <a:prstDash val="solid"/>
            <a:round/>
            <a:headEnd type="none" w="med" len="med"/>
            <a:tailEnd type="stealth" w="med" len="med"/>
          </a:ln>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flipV="1">
            <a:off x="0" y="1106488"/>
            <a:ext cx="5000625" cy="369331"/>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a:endParaRPr>
          </a:p>
        </p:txBody>
      </p:sp>
      <p:sp>
        <p:nvSpPr>
          <p:cNvPr id="27" name="TextBox 26"/>
          <p:cNvSpPr txBox="1"/>
          <p:nvPr/>
        </p:nvSpPr>
        <p:spPr>
          <a:xfrm>
            <a:off x="504825" y="1106487"/>
            <a:ext cx="5105400" cy="369332"/>
          </a:xfrm>
          <a:prstGeom prst="rect">
            <a:avLst/>
          </a:prstGeom>
          <a:noFill/>
        </p:spPr>
        <p:txBody>
          <a:bodyPr wrap="square" rtlCol="0">
            <a:spAutoFit/>
          </a:bodyPr>
          <a:lstStyle/>
          <a:p>
            <a:r>
              <a:rPr lang="en-US" dirty="0" smtClean="0">
                <a:solidFill>
                  <a:schemeClr val="bg1"/>
                </a:solidFill>
                <a:latin typeface="Avenir"/>
              </a:rPr>
              <a:t>Candidates: </a:t>
            </a:r>
            <a:r>
              <a:rPr lang="en-US" dirty="0" smtClean="0">
                <a:solidFill>
                  <a:schemeClr val="bg1">
                    <a:lumMod val="95000"/>
                  </a:schemeClr>
                </a:solidFill>
                <a:latin typeface="Avenir"/>
              </a:rPr>
              <a:t>Example of candidate list</a:t>
            </a:r>
            <a:endParaRPr lang="en-US" dirty="0">
              <a:solidFill>
                <a:schemeClr val="bg1">
                  <a:lumMod val="95000"/>
                </a:schemeClr>
              </a:solidFill>
              <a:latin typeface="Avenir"/>
            </a:endParaRPr>
          </a:p>
        </p:txBody>
      </p:sp>
      <p:pic>
        <p:nvPicPr>
          <p:cNvPr id="39" name="Picture 38" descr="1. test calendar expanded page.png"/>
          <p:cNvPicPr>
            <a:picLocks noChangeAspect="1"/>
          </p:cNvPicPr>
          <p:nvPr/>
        </p:nvPicPr>
        <p:blipFill>
          <a:blip r:embed="rId3" r:link="rId4"/>
          <a:srcRect l="87446" t="88017" r="5742" b="9419"/>
          <a:stretch>
            <a:fillRect/>
          </a:stretch>
        </p:blipFill>
        <p:spPr>
          <a:xfrm>
            <a:off x="1341290" y="6104588"/>
            <a:ext cx="687389" cy="203200"/>
          </a:xfrm>
          <a:prstGeom prst="rect">
            <a:avLst/>
          </a:prstGeom>
          <a:ln w="12700" cap="flat" cmpd="sng" algn="ctr">
            <a:solidFill>
              <a:schemeClr val="bg1">
                <a:lumMod val="75000"/>
              </a:schemeClr>
            </a:solidFill>
            <a:prstDash val="solid"/>
            <a:round/>
            <a:headEnd type="none" w="med" len="med"/>
            <a:tailEnd type="none" w="med" len="med"/>
          </a:ln>
          <a:effectLst>
            <a:outerShdw blurRad="50800" dist="38100" dir="2700000">
              <a:srgbClr val="000000">
                <a:alpha val="43000"/>
              </a:srgbClr>
            </a:outerShdw>
          </a:effectLst>
        </p:spPr>
      </p:pic>
      <p:sp>
        <p:nvSpPr>
          <p:cNvPr id="40" name="Rounded Rectangle 39"/>
          <p:cNvSpPr/>
          <p:nvPr/>
        </p:nvSpPr>
        <p:spPr>
          <a:xfrm>
            <a:off x="1074478" y="7912101"/>
            <a:ext cx="4860000" cy="1600178"/>
          </a:xfrm>
          <a:prstGeom prst="roundRect">
            <a:avLst/>
          </a:prstGeom>
          <a:gradFill flip="none" rotWithShape="1">
            <a:gsLst>
              <a:gs pos="0">
                <a:schemeClr val="accent1">
                  <a:tint val="100000"/>
                  <a:shade val="100000"/>
                  <a:satMod val="130000"/>
                  <a:alpha val="13000"/>
                </a:schemeClr>
              </a:gs>
              <a:gs pos="100000">
                <a:schemeClr val="accent1">
                  <a:tint val="50000"/>
                  <a:shade val="100000"/>
                  <a:satMod val="350000"/>
                  <a:alpha val="13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a:endParaRPr>
          </a:p>
        </p:txBody>
      </p:sp>
      <p:sp>
        <p:nvSpPr>
          <p:cNvPr id="42" name="TextBox 41"/>
          <p:cNvSpPr txBox="1"/>
          <p:nvPr/>
        </p:nvSpPr>
        <p:spPr>
          <a:xfrm>
            <a:off x="1231900" y="8346260"/>
            <a:ext cx="2349500" cy="1338828"/>
          </a:xfrm>
          <a:prstGeom prst="rect">
            <a:avLst/>
          </a:prstGeom>
          <a:noFill/>
        </p:spPr>
        <p:txBody>
          <a:bodyPr wrap="square" rtlCol="0">
            <a:spAutoFit/>
          </a:bodyPr>
          <a:lstStyle/>
          <a:p>
            <a:r>
              <a:rPr lang="en-GB" sz="900" b="1" dirty="0" smtClean="0">
                <a:latin typeface="Avenir"/>
                <a:cs typeface="Avenir"/>
              </a:rPr>
              <a:t>Printing score report</a:t>
            </a:r>
          </a:p>
          <a:p>
            <a:r>
              <a:rPr lang="en-GB" sz="900" dirty="0" smtClean="0">
                <a:latin typeface="Avenir"/>
              </a:rPr>
              <a:t>Click on hyperlink in last column of Profile report to open Provisional Score Report generated immediately after test was completed. From menu on top click </a:t>
            </a:r>
            <a:br>
              <a:rPr lang="en-GB" sz="900" dirty="0" smtClean="0">
                <a:latin typeface="Avenir"/>
              </a:rPr>
            </a:br>
            <a:r>
              <a:rPr lang="en-GB" sz="900" dirty="0" smtClean="0">
                <a:latin typeface="Avenir"/>
              </a:rPr>
              <a:t>Print icon to print, then click Back button to return to previous page</a:t>
            </a:r>
          </a:p>
          <a:p>
            <a:endParaRPr lang="en-GB" sz="900" dirty="0" smtClean="0">
              <a:latin typeface="Avenir"/>
            </a:endParaRPr>
          </a:p>
          <a:p>
            <a:endParaRPr lang="en-US" sz="900" dirty="0">
              <a:latin typeface="Avenir"/>
              <a:cs typeface="Avenir"/>
            </a:endParaRPr>
          </a:p>
        </p:txBody>
      </p:sp>
      <p:pic>
        <p:nvPicPr>
          <p:cNvPr id="45" name="Picture 44" descr="attendance register.png"/>
          <p:cNvPicPr>
            <a:picLocks noChangeAspect="1"/>
          </p:cNvPicPr>
          <p:nvPr/>
        </p:nvPicPr>
        <p:blipFill>
          <a:blip r:embed="rId5" r:link="rId6"/>
          <a:srcRect l="78554" t="48205" r="9902" b="49230"/>
          <a:stretch>
            <a:fillRect/>
          </a:stretch>
        </p:blipFill>
        <p:spPr>
          <a:xfrm>
            <a:off x="1341290" y="8102579"/>
            <a:ext cx="1008112" cy="1645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8" name="Rectangle 27"/>
          <p:cNvSpPr/>
          <p:nvPr/>
        </p:nvSpPr>
        <p:spPr>
          <a:xfrm>
            <a:off x="0" y="-112713"/>
            <a:ext cx="7591425" cy="877886"/>
          </a:xfrm>
          <a:prstGeom prst="rect">
            <a:avLst/>
          </a:prstGeom>
          <a:solidFill>
            <a:srgbClr val="000000"/>
          </a:solidFill>
          <a:ln w="254000" cap="flat" cmpd="sng" algn="ctr">
            <a:no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Avenir"/>
            </a:endParaRPr>
          </a:p>
        </p:txBody>
      </p:sp>
      <p:sp>
        <p:nvSpPr>
          <p:cNvPr id="29" name="TextBox 28"/>
          <p:cNvSpPr txBox="1"/>
          <p:nvPr/>
        </p:nvSpPr>
        <p:spPr>
          <a:xfrm>
            <a:off x="480690" y="268287"/>
            <a:ext cx="6466118" cy="400110"/>
          </a:xfrm>
          <a:prstGeom prst="rect">
            <a:avLst/>
          </a:prstGeom>
          <a:noFill/>
        </p:spPr>
        <p:txBody>
          <a:bodyPr wrap="square" rtlCol="0">
            <a:spAutoFit/>
          </a:bodyPr>
          <a:lstStyle/>
          <a:p>
            <a:r>
              <a:rPr lang="en-US" sz="2000" dirty="0" err="1" smtClean="0">
                <a:solidFill>
                  <a:schemeClr val="bg1"/>
                </a:solidFill>
                <a:latin typeface="Avenir"/>
                <a:cs typeface="Avenir"/>
              </a:rPr>
              <a:t>e-volve</a:t>
            </a:r>
            <a:r>
              <a:rPr lang="en-US" sz="2000" dirty="0" smtClean="0">
                <a:solidFill>
                  <a:schemeClr val="bg1"/>
                </a:solidFill>
                <a:latin typeface="Avenir"/>
                <a:cs typeface="Avenir"/>
              </a:rPr>
              <a:t> Centre Analytics </a:t>
            </a:r>
            <a:r>
              <a:rPr lang="en-US" sz="1600" b="1" dirty="0" smtClean="0">
                <a:solidFill>
                  <a:schemeClr val="bg1"/>
                </a:solidFill>
                <a:latin typeface="Avenir"/>
                <a:cs typeface="Avenir"/>
              </a:rPr>
              <a:t>USER GUIDE</a:t>
            </a:r>
            <a:endParaRPr lang="en-US" sz="1600" b="1" dirty="0">
              <a:solidFill>
                <a:schemeClr val="bg1"/>
              </a:solidFill>
              <a:latin typeface="Avenir"/>
              <a:cs typeface="Avenir"/>
            </a:endParaRPr>
          </a:p>
        </p:txBody>
      </p:sp>
      <p:pic>
        <p:nvPicPr>
          <p:cNvPr id="48" name="Picture 47" descr="1. test calendar expanded page.png"/>
          <p:cNvPicPr>
            <a:picLocks noChangeAspect="1"/>
          </p:cNvPicPr>
          <p:nvPr/>
        </p:nvPicPr>
        <p:blipFill>
          <a:blip r:embed="rId7"/>
          <a:srcRect t="6350" r="2852" b="10322"/>
          <a:stretch>
            <a:fillRect/>
          </a:stretch>
        </p:blipFill>
        <p:spPr>
          <a:xfrm>
            <a:off x="414310" y="3036686"/>
            <a:ext cx="6435768" cy="2322714"/>
          </a:xfrm>
          <a:prstGeom prst="rect">
            <a:avLst/>
          </a:prstGeom>
          <a:ln w="12700" cap="flat" cmpd="sng" algn="ctr">
            <a:solidFill>
              <a:schemeClr val="bg1">
                <a:lumMod val="75000"/>
              </a:schemeClr>
            </a:solidFill>
            <a:prstDash val="solid"/>
            <a:round/>
            <a:headEnd type="none" w="med" len="med"/>
            <a:tailEnd type="none" w="med" len="med"/>
          </a:ln>
          <a:effectLst>
            <a:outerShdw blurRad="50800" dist="38100" dir="2700000">
              <a:srgbClr val="000000">
                <a:alpha val="43000"/>
              </a:srgbClr>
            </a:outerShdw>
          </a:effectLst>
        </p:spPr>
      </p:pic>
      <p:pic>
        <p:nvPicPr>
          <p:cNvPr id="61" name="Picture 60" descr="attendance register.png"/>
          <p:cNvPicPr>
            <a:picLocks noChangeAspect="1"/>
          </p:cNvPicPr>
          <p:nvPr/>
        </p:nvPicPr>
        <p:blipFill>
          <a:blip r:embed="rId8"/>
          <a:srcRect t="4504" b="16831"/>
          <a:stretch>
            <a:fillRect/>
          </a:stretch>
        </p:blipFill>
        <p:spPr>
          <a:xfrm>
            <a:off x="3654425" y="7621957"/>
            <a:ext cx="2185151" cy="2222123"/>
          </a:xfrm>
          <a:prstGeom prst="rect">
            <a:avLst/>
          </a:prstGeom>
          <a:ln>
            <a:noFill/>
          </a:ln>
          <a:effectLst>
            <a:outerShdw blurRad="101600" dist="12700" dir="2700000" algn="tl" rotWithShape="0">
              <a:srgbClr val="333333">
                <a:alpha val="90000"/>
              </a:srgbClr>
            </a:outerShdw>
          </a:effectLst>
        </p:spPr>
      </p:pic>
      <p:pic>
        <p:nvPicPr>
          <p:cNvPr id="65" name="Picture 64" descr="attendance register.png"/>
          <p:cNvPicPr>
            <a:picLocks noChangeAspect="1"/>
          </p:cNvPicPr>
          <p:nvPr/>
        </p:nvPicPr>
        <p:blipFill>
          <a:blip r:embed="rId9"/>
          <a:srcRect r="7279" b="7348"/>
          <a:stretch>
            <a:fillRect/>
          </a:stretch>
        </p:blipFill>
        <p:spPr>
          <a:xfrm>
            <a:off x="3626822" y="5668268"/>
            <a:ext cx="2197155" cy="1612899"/>
          </a:xfrm>
          <a:prstGeom prst="rect">
            <a:avLst/>
          </a:prstGeom>
          <a:ln>
            <a:noFill/>
          </a:ln>
          <a:effectLst>
            <a:outerShdw blurRad="50800" dist="38100" dir="2700000">
              <a:srgbClr val="000000">
                <a:alpha val="66000"/>
              </a:srgbClr>
            </a:outerShdw>
          </a:effectLst>
        </p:spPr>
      </p:pic>
      <p:cxnSp>
        <p:nvCxnSpPr>
          <p:cNvPr id="33" name="Straight Connector 32"/>
          <p:cNvCxnSpPr/>
          <p:nvPr/>
        </p:nvCxnSpPr>
        <p:spPr>
          <a:xfrm rot="5400000">
            <a:off x="5417950" y="5605219"/>
            <a:ext cx="541713" cy="1588"/>
          </a:xfrm>
          <a:prstGeom prst="line">
            <a:avLst/>
          </a:prstGeom>
          <a:ln>
            <a:solidFill>
              <a:srgbClr val="FF0000"/>
            </a:solidFill>
            <a:headEnd type="oval"/>
            <a:tailEnd type="none"/>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16200000" flipV="1">
            <a:off x="5385529" y="7479574"/>
            <a:ext cx="512244" cy="5695"/>
          </a:xfrm>
          <a:prstGeom prst="line">
            <a:avLst/>
          </a:prstGeom>
          <a:ln>
            <a:solidFill>
              <a:srgbClr val="FF0000"/>
            </a:solidFill>
            <a:headEnd type="none"/>
            <a:tailEnd type="oval"/>
          </a:ln>
        </p:spPr>
        <p:style>
          <a:lnRef idx="2">
            <a:schemeClr val="accent1"/>
          </a:lnRef>
          <a:fillRef idx="0">
            <a:schemeClr val="accent1"/>
          </a:fillRef>
          <a:effectRef idx="1">
            <a:schemeClr val="accent1"/>
          </a:effectRef>
          <a:fontRef idx="minor">
            <a:schemeClr val="tx1"/>
          </a:fontRef>
        </p:style>
      </p:cxnSp>
      <p:sp>
        <p:nvSpPr>
          <p:cNvPr id="54" name="Rounded Rectangle 53"/>
          <p:cNvSpPr/>
          <p:nvPr/>
        </p:nvSpPr>
        <p:spPr>
          <a:xfrm>
            <a:off x="3733799" y="2336800"/>
            <a:ext cx="3133969" cy="584200"/>
          </a:xfrm>
          <a:prstGeom prst="roundRect">
            <a:avLst>
              <a:gd name="adj" fmla="val 0"/>
            </a:avLst>
          </a:prstGeom>
          <a:solidFill>
            <a:schemeClr val="accent1">
              <a:lumMod val="60000"/>
              <a:lumOff val="40000"/>
              <a:alpha val="30000"/>
            </a:schemeClr>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a:endParaRPr>
          </a:p>
        </p:txBody>
      </p:sp>
      <p:sp>
        <p:nvSpPr>
          <p:cNvPr id="55" name="TextBox 54"/>
          <p:cNvSpPr txBox="1"/>
          <p:nvPr/>
        </p:nvSpPr>
        <p:spPr>
          <a:xfrm>
            <a:off x="3786351" y="2371247"/>
            <a:ext cx="3000334" cy="507831"/>
          </a:xfrm>
          <a:prstGeom prst="rect">
            <a:avLst/>
          </a:prstGeom>
          <a:noFill/>
        </p:spPr>
        <p:txBody>
          <a:bodyPr wrap="square" rtlCol="0">
            <a:spAutoFit/>
          </a:bodyPr>
          <a:lstStyle/>
          <a:p>
            <a:r>
              <a:rPr lang="en-US" sz="900" b="1" dirty="0" smtClean="0">
                <a:latin typeface="Avenir"/>
                <a:cs typeface="Avenir"/>
              </a:rPr>
              <a:t>Note: </a:t>
            </a:r>
            <a:r>
              <a:rPr lang="en-US" sz="900" dirty="0" smtClean="0">
                <a:latin typeface="Avenir"/>
                <a:cs typeface="Avenir"/>
              </a:rPr>
              <a:t>When searching for large groups of candidates, you may have to wait </a:t>
            </a:r>
            <a:r>
              <a:rPr lang="en-GB" sz="900" dirty="0" smtClean="0">
                <a:latin typeface="Avenir"/>
              </a:rPr>
              <a:t>as system may take longer to upload large quantities of data</a:t>
            </a:r>
            <a:endParaRPr lang="en-US" sz="900" dirty="0">
              <a:latin typeface="Avenir"/>
              <a:cs typeface="Avenir"/>
            </a:endParaRPr>
          </a:p>
        </p:txBody>
      </p:sp>
      <p:pic>
        <p:nvPicPr>
          <p:cNvPr id="30" name="Picture 29"/>
          <p:cNvPicPr>
            <a:picLocks noChangeAspect="1"/>
          </p:cNvPicPr>
          <p:nvPr/>
        </p:nvPicPr>
        <p:blipFill>
          <a:blip r:embed="rId10"/>
          <a:stretch>
            <a:fillRect/>
          </a:stretch>
        </p:blipFill>
        <p:spPr>
          <a:xfrm>
            <a:off x="6050064" y="0"/>
            <a:ext cx="954598" cy="649287"/>
          </a:xfrm>
          <a:prstGeom prst="rect">
            <a:avLst/>
          </a:prstGeom>
        </p:spPr>
      </p:pic>
      <p:sp>
        <p:nvSpPr>
          <p:cNvPr id="32" name="TextBox 31"/>
          <p:cNvSpPr txBox="1"/>
          <p:nvPr/>
        </p:nvSpPr>
        <p:spPr>
          <a:xfrm>
            <a:off x="3479800" y="10142021"/>
            <a:ext cx="3850001" cy="230832"/>
          </a:xfrm>
          <a:prstGeom prst="rect">
            <a:avLst/>
          </a:prstGeom>
          <a:noFill/>
        </p:spPr>
        <p:txBody>
          <a:bodyPr wrap="square" rtlCol="0">
            <a:spAutoFit/>
          </a:bodyPr>
          <a:lstStyle/>
          <a:p>
            <a:pPr algn="r"/>
            <a:r>
              <a:rPr lang="en-US" sz="900" dirty="0" smtClean="0">
                <a:solidFill>
                  <a:schemeClr val="bg1"/>
                </a:solidFill>
                <a:latin typeface="Avenir Book"/>
                <a:cs typeface="Avenir Book"/>
              </a:rPr>
              <a:t>© Copyright The City and Guilds of London Institute 2015</a:t>
            </a:r>
            <a:endParaRPr lang="en-US" sz="900" dirty="0">
              <a:solidFill>
                <a:schemeClr val="bg1"/>
              </a:solidFill>
              <a:latin typeface="Avenir Book"/>
              <a:cs typeface="Avenir Book"/>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flipV="1">
            <a:off x="0" y="2176918"/>
            <a:ext cx="5000625" cy="369331"/>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a:endParaRPr>
          </a:p>
        </p:txBody>
      </p:sp>
      <p:sp>
        <p:nvSpPr>
          <p:cNvPr id="9" name="Rectangle 8"/>
          <p:cNvSpPr/>
          <p:nvPr/>
        </p:nvSpPr>
        <p:spPr>
          <a:xfrm>
            <a:off x="0" y="10090660"/>
            <a:ext cx="7562849" cy="394944"/>
          </a:xfrm>
          <a:prstGeom prst="rect">
            <a:avLst/>
          </a:prstGeom>
          <a:solidFill>
            <a:srgbClr val="000000"/>
          </a:solidFill>
          <a:ln w="254000" cap="flat" cmpd="sng" algn="ctr">
            <a:no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Avenir"/>
            </a:endParaRPr>
          </a:p>
        </p:txBody>
      </p:sp>
      <p:sp>
        <p:nvSpPr>
          <p:cNvPr id="10" name="TextBox 9"/>
          <p:cNvSpPr txBox="1"/>
          <p:nvPr/>
        </p:nvSpPr>
        <p:spPr>
          <a:xfrm>
            <a:off x="459368" y="10079722"/>
            <a:ext cx="1264657" cy="323165"/>
          </a:xfrm>
          <a:prstGeom prst="rect">
            <a:avLst/>
          </a:prstGeom>
          <a:noFill/>
        </p:spPr>
        <p:txBody>
          <a:bodyPr wrap="square" rtlCol="0">
            <a:spAutoFit/>
          </a:bodyPr>
          <a:lstStyle/>
          <a:p>
            <a:r>
              <a:rPr lang="en-US" sz="1500" dirty="0" smtClean="0">
                <a:solidFill>
                  <a:schemeClr val="bg1"/>
                </a:solidFill>
                <a:latin typeface="Avenir"/>
                <a:cs typeface="Avenir"/>
              </a:rPr>
              <a:t>15</a:t>
            </a:r>
            <a:endParaRPr lang="en-US" sz="1500" b="1" dirty="0">
              <a:solidFill>
                <a:schemeClr val="bg1"/>
              </a:solidFill>
              <a:latin typeface="Avenir"/>
              <a:cs typeface="Avenir"/>
            </a:endParaRPr>
          </a:p>
        </p:txBody>
      </p:sp>
      <p:sp>
        <p:nvSpPr>
          <p:cNvPr id="12" name="TextBox 11"/>
          <p:cNvSpPr txBox="1"/>
          <p:nvPr/>
        </p:nvSpPr>
        <p:spPr>
          <a:xfrm>
            <a:off x="520437" y="2770534"/>
            <a:ext cx="5102327" cy="969496"/>
          </a:xfrm>
          <a:prstGeom prst="rect">
            <a:avLst/>
          </a:prstGeom>
          <a:noFill/>
        </p:spPr>
        <p:txBody>
          <a:bodyPr wrap="square" rtlCol="0">
            <a:spAutoFit/>
          </a:bodyPr>
          <a:lstStyle/>
          <a:p>
            <a:r>
              <a:rPr lang="en-GB" sz="1200" dirty="0" smtClean="0">
                <a:latin typeface="Avenir"/>
              </a:rPr>
              <a:t>The calendar tool, which can be activated in all sections, provides a powerful means of searching recent and historical data. You can find out which candidates are taking which tests on which day and retrieve archived results for centres and candidates by day/month/year.</a:t>
            </a:r>
            <a:endParaRPr lang="en-US" sz="1200" dirty="0" smtClean="0">
              <a:latin typeface="Avenir"/>
              <a:cs typeface="Avenir"/>
            </a:endParaRPr>
          </a:p>
          <a:p>
            <a:endParaRPr lang="en-US" sz="900" dirty="0">
              <a:latin typeface="Avenir"/>
              <a:cs typeface="Avenir"/>
            </a:endParaRPr>
          </a:p>
        </p:txBody>
      </p:sp>
      <p:cxnSp>
        <p:nvCxnSpPr>
          <p:cNvPr id="13" name="Straight Connector 12"/>
          <p:cNvCxnSpPr/>
          <p:nvPr/>
        </p:nvCxnSpPr>
        <p:spPr>
          <a:xfrm>
            <a:off x="-348389" y="2913627"/>
            <a:ext cx="821182" cy="1588"/>
          </a:xfrm>
          <a:prstGeom prst="line">
            <a:avLst/>
          </a:prstGeom>
          <a:ln w="63500" cap="flat" cmpd="sng" algn="ctr">
            <a:solidFill>
              <a:srgbClr val="0033A0">
                <a:alpha val="43000"/>
              </a:srgbClr>
            </a:solidFill>
            <a:prstDash val="solid"/>
            <a:round/>
            <a:headEnd type="none" w="med" len="med"/>
            <a:tailEnd type="stealth" w="med" len="med"/>
          </a:ln>
        </p:spPr>
        <p:style>
          <a:lnRef idx="2">
            <a:schemeClr val="accent1"/>
          </a:lnRef>
          <a:fillRef idx="0">
            <a:schemeClr val="accent1"/>
          </a:fillRef>
          <a:effectRef idx="1">
            <a:schemeClr val="accent1"/>
          </a:effectRef>
          <a:fontRef idx="minor">
            <a:schemeClr val="tx1"/>
          </a:fontRef>
        </p:style>
      </p:cxnSp>
      <p:pic>
        <p:nvPicPr>
          <p:cNvPr id="19" name="Month.PNG" descr="/Users/snowy/Desktop/city and guilds Evolve SG/CG screen shots/C&amp;G screen shots/13 July 2015/Month.PNG"/>
          <p:cNvPicPr>
            <a:picLocks noChangeAspect="1"/>
          </p:cNvPicPr>
          <p:nvPr/>
        </p:nvPicPr>
        <p:blipFill>
          <a:blip r:embed="rId3"/>
          <a:stretch>
            <a:fillRect/>
          </a:stretch>
        </p:blipFill>
        <p:spPr>
          <a:xfrm>
            <a:off x="578821" y="5360456"/>
            <a:ext cx="1419312" cy="20290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 name="TextBox 24"/>
          <p:cNvSpPr txBox="1"/>
          <p:nvPr/>
        </p:nvSpPr>
        <p:spPr>
          <a:xfrm>
            <a:off x="3036808" y="4396903"/>
            <a:ext cx="3480921" cy="584775"/>
          </a:xfrm>
          <a:prstGeom prst="rect">
            <a:avLst/>
          </a:prstGeom>
          <a:noFill/>
        </p:spPr>
        <p:txBody>
          <a:bodyPr wrap="square" rtlCol="0">
            <a:spAutoFit/>
          </a:bodyPr>
          <a:lstStyle/>
          <a:p>
            <a:pPr marL="228600" indent="-228600">
              <a:spcBef>
                <a:spcPts val="600"/>
              </a:spcBef>
            </a:pPr>
            <a:r>
              <a:rPr lang="en-GB" sz="900" b="1" dirty="0" smtClean="0">
                <a:latin typeface="Avenir"/>
                <a:cs typeface="Avenir"/>
              </a:rPr>
              <a:t>A.  </a:t>
            </a:r>
            <a:r>
              <a:rPr lang="en-GB" sz="900" dirty="0" smtClean="0">
                <a:latin typeface="Avenir"/>
                <a:cs typeface="Avenir"/>
              </a:rPr>
              <a:t>Click on calendar icon to </a:t>
            </a:r>
            <a:r>
              <a:rPr lang="en-GB" sz="900" dirty="0" smtClean="0">
                <a:latin typeface="Avenir"/>
              </a:rPr>
              <a:t>open calendar balloon showing month-to-view; select day</a:t>
            </a:r>
          </a:p>
          <a:p>
            <a:pPr marL="228600" indent="-228600">
              <a:spcBef>
                <a:spcPts val="600"/>
              </a:spcBef>
            </a:pPr>
            <a:endParaRPr lang="en-GB" sz="900" dirty="0" smtClean="0">
              <a:latin typeface="Avenir"/>
            </a:endParaRPr>
          </a:p>
        </p:txBody>
      </p:sp>
      <p:cxnSp>
        <p:nvCxnSpPr>
          <p:cNvPr id="32" name="Straight Connector 31"/>
          <p:cNvCxnSpPr/>
          <p:nvPr/>
        </p:nvCxnSpPr>
        <p:spPr>
          <a:xfrm rot="10800000">
            <a:off x="1724025" y="5589145"/>
            <a:ext cx="1330354" cy="1588"/>
          </a:xfrm>
          <a:prstGeom prst="line">
            <a:avLst/>
          </a:prstGeom>
          <a:ln>
            <a:solidFill>
              <a:srgbClr val="FF0000"/>
            </a:solidFill>
            <a:tailEnd type="oval"/>
          </a:ln>
        </p:spPr>
        <p:style>
          <a:lnRef idx="2">
            <a:schemeClr val="accent1"/>
          </a:lnRef>
          <a:fillRef idx="0">
            <a:schemeClr val="accent1"/>
          </a:fillRef>
          <a:effectRef idx="1">
            <a:schemeClr val="accent1"/>
          </a:effectRef>
          <a:fontRef idx="minor">
            <a:schemeClr val="tx1"/>
          </a:fontRef>
        </p:style>
      </p:cxnSp>
      <p:pic>
        <p:nvPicPr>
          <p:cNvPr id="35" name="computer finger.psd" descr="/Users/snowy/Desktop/city and guilds Evolve SG/CG screen shots/computer finger.psd"/>
          <p:cNvPicPr>
            <a:picLocks noChangeAspect="1"/>
          </p:cNvPicPr>
          <p:nvPr/>
        </p:nvPicPr>
        <p:blipFill>
          <a:blip r:embed="rId4" r:link="rId5"/>
          <a:stretch>
            <a:fillRect/>
          </a:stretch>
        </p:blipFill>
        <p:spPr>
          <a:xfrm>
            <a:off x="885825" y="5589145"/>
            <a:ext cx="116999" cy="155178"/>
          </a:xfrm>
          <a:prstGeom prst="rect">
            <a:avLst/>
          </a:prstGeom>
        </p:spPr>
      </p:pic>
      <p:pic>
        <p:nvPicPr>
          <p:cNvPr id="28" name="Month.PNG" descr="/Users/snowy/Desktop/city and guilds Evolve SG/CG screen shots/C&amp;G screen shots/13 July 2015/Month.PNG"/>
          <p:cNvPicPr>
            <a:picLocks noChangeAspect="1"/>
          </p:cNvPicPr>
          <p:nvPr/>
        </p:nvPicPr>
        <p:blipFill>
          <a:blip r:embed="rId6"/>
          <a:stretch>
            <a:fillRect/>
          </a:stretch>
        </p:blipFill>
        <p:spPr>
          <a:xfrm>
            <a:off x="2343929" y="6428734"/>
            <a:ext cx="1419312" cy="17768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3" name="Rectangle 42"/>
          <p:cNvSpPr/>
          <p:nvPr/>
        </p:nvSpPr>
        <p:spPr>
          <a:xfrm>
            <a:off x="5997312" y="8425422"/>
            <a:ext cx="1472598" cy="646331"/>
          </a:xfrm>
          <a:prstGeom prst="rect">
            <a:avLst/>
          </a:prstGeom>
        </p:spPr>
        <p:txBody>
          <a:bodyPr wrap="square">
            <a:spAutoFit/>
          </a:bodyPr>
          <a:lstStyle/>
          <a:p>
            <a:r>
              <a:rPr lang="en-GB" sz="900" b="1" dirty="0" smtClean="0">
                <a:latin typeface="Avenir"/>
                <a:cs typeface="Avenir"/>
              </a:rPr>
              <a:t>D. </a:t>
            </a:r>
            <a:r>
              <a:rPr lang="en-GB" sz="900" dirty="0" smtClean="0">
                <a:latin typeface="Avenir"/>
                <a:cs typeface="Avenir"/>
              </a:rPr>
              <a:t>Click on required </a:t>
            </a:r>
          </a:p>
          <a:p>
            <a:pPr>
              <a:buFont typeface="Arial"/>
              <a:buChar char="•"/>
            </a:pPr>
            <a:r>
              <a:rPr lang="en-GB" sz="900" dirty="0" smtClean="0">
                <a:latin typeface="Avenir"/>
                <a:cs typeface="Avenir"/>
              </a:rPr>
              <a:t> year </a:t>
            </a:r>
          </a:p>
          <a:p>
            <a:pPr>
              <a:buFont typeface="Arial"/>
              <a:buChar char="•"/>
            </a:pPr>
            <a:r>
              <a:rPr lang="en-GB" sz="900" dirty="0" smtClean="0">
                <a:latin typeface="Avenir"/>
                <a:cs typeface="Avenir"/>
              </a:rPr>
              <a:t> then month</a:t>
            </a:r>
          </a:p>
          <a:p>
            <a:pPr>
              <a:buFont typeface="Arial"/>
              <a:buChar char="•"/>
            </a:pPr>
            <a:r>
              <a:rPr lang="en-GB" sz="900" dirty="0" smtClean="0">
                <a:latin typeface="Avenir"/>
                <a:cs typeface="Avenir"/>
              </a:rPr>
              <a:t> then date </a:t>
            </a:r>
          </a:p>
        </p:txBody>
      </p:sp>
      <p:cxnSp>
        <p:nvCxnSpPr>
          <p:cNvPr id="46" name="Straight Connector 45"/>
          <p:cNvCxnSpPr/>
          <p:nvPr/>
        </p:nvCxnSpPr>
        <p:spPr>
          <a:xfrm rot="5400000">
            <a:off x="2744369" y="6054333"/>
            <a:ext cx="621608" cy="1588"/>
          </a:xfrm>
          <a:prstGeom prst="line">
            <a:avLst/>
          </a:prstGeom>
          <a:ln>
            <a:solidFill>
              <a:srgbClr val="0033A0"/>
            </a:solidFill>
            <a:tailEnd type="triangle"/>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10800000">
            <a:off x="3267638" y="6657334"/>
            <a:ext cx="991206" cy="1588"/>
          </a:xfrm>
          <a:prstGeom prst="line">
            <a:avLst/>
          </a:prstGeom>
          <a:ln>
            <a:solidFill>
              <a:srgbClr val="FF0000"/>
            </a:solidFill>
            <a:tailEnd type="oval"/>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3019425" y="5435902"/>
            <a:ext cx="3657600" cy="230832"/>
          </a:xfrm>
          <a:prstGeom prst="rect">
            <a:avLst/>
          </a:prstGeom>
          <a:noFill/>
        </p:spPr>
        <p:txBody>
          <a:bodyPr wrap="square" rtlCol="0">
            <a:spAutoFit/>
          </a:bodyPr>
          <a:lstStyle/>
          <a:p>
            <a:pPr>
              <a:spcBef>
                <a:spcPts val="600"/>
              </a:spcBef>
            </a:pPr>
            <a:r>
              <a:rPr lang="en-GB" sz="900" b="1" dirty="0" smtClean="0">
                <a:latin typeface="Avenir"/>
                <a:cs typeface="Avenir"/>
              </a:rPr>
              <a:t>B. </a:t>
            </a:r>
            <a:r>
              <a:rPr lang="en-GB" sz="900" dirty="0" smtClean="0">
                <a:latin typeface="Avenir"/>
                <a:cs typeface="Avenir"/>
              </a:rPr>
              <a:t>Click on month-year bar to open year-to-view; select month</a:t>
            </a:r>
          </a:p>
        </p:txBody>
      </p:sp>
      <p:pic>
        <p:nvPicPr>
          <p:cNvPr id="58" name="Month.PNG" descr="/Users/snowy/Desktop/city and guilds Evolve SG/CG screen shots/C&amp;G screen shots/13 July 2015/Month.PNG"/>
          <p:cNvPicPr>
            <a:picLocks noChangeAspect="1"/>
          </p:cNvPicPr>
          <p:nvPr/>
        </p:nvPicPr>
        <p:blipFill>
          <a:blip r:embed="rId3"/>
          <a:srcRect b="88592"/>
          <a:stretch>
            <a:fillRect/>
          </a:stretch>
        </p:blipFill>
        <p:spPr>
          <a:xfrm>
            <a:off x="578821" y="4447534"/>
            <a:ext cx="1419312" cy="2314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21" name="Straight Connector 20"/>
          <p:cNvCxnSpPr/>
          <p:nvPr/>
        </p:nvCxnSpPr>
        <p:spPr>
          <a:xfrm rot="10800000">
            <a:off x="1731065" y="4519256"/>
            <a:ext cx="1323314" cy="1588"/>
          </a:xfrm>
          <a:prstGeom prst="line">
            <a:avLst/>
          </a:prstGeom>
          <a:ln>
            <a:solidFill>
              <a:srgbClr val="FF0000"/>
            </a:solidFill>
            <a:tailEnd type="oval"/>
          </a:ln>
        </p:spPr>
        <p:style>
          <a:lnRef idx="2">
            <a:schemeClr val="accent1"/>
          </a:lnRef>
          <a:fillRef idx="0">
            <a:schemeClr val="accent1"/>
          </a:fillRef>
          <a:effectRef idx="1">
            <a:schemeClr val="accent1"/>
          </a:effectRef>
          <a:fontRef idx="minor">
            <a:schemeClr val="tx1"/>
          </a:fontRef>
        </p:style>
      </p:cxnSp>
      <p:pic>
        <p:nvPicPr>
          <p:cNvPr id="59" name="computer finger.psd" descr="/Users/snowy/Desktop/city and guilds Evolve SG/CG screen shots/computer finger.psd"/>
          <p:cNvPicPr>
            <a:picLocks noChangeAspect="1"/>
          </p:cNvPicPr>
          <p:nvPr/>
        </p:nvPicPr>
        <p:blipFill>
          <a:blip r:embed="rId4" r:link="rId5"/>
          <a:stretch>
            <a:fillRect/>
          </a:stretch>
        </p:blipFill>
        <p:spPr>
          <a:xfrm>
            <a:off x="1155224" y="4519256"/>
            <a:ext cx="116999" cy="155178"/>
          </a:xfrm>
          <a:prstGeom prst="rect">
            <a:avLst/>
          </a:prstGeom>
        </p:spPr>
      </p:pic>
      <p:pic>
        <p:nvPicPr>
          <p:cNvPr id="61" name="computer finger.psd" descr="/Users/snowy/Desktop/city and guilds Evolve SG/CG screen shots/computer finger.psd"/>
          <p:cNvPicPr>
            <a:picLocks noChangeAspect="1"/>
          </p:cNvPicPr>
          <p:nvPr/>
        </p:nvPicPr>
        <p:blipFill>
          <a:blip r:embed="rId4" r:link="rId5"/>
          <a:stretch>
            <a:fillRect/>
          </a:stretch>
        </p:blipFill>
        <p:spPr>
          <a:xfrm>
            <a:off x="2714625" y="6657334"/>
            <a:ext cx="116999" cy="155178"/>
          </a:xfrm>
          <a:prstGeom prst="rect">
            <a:avLst/>
          </a:prstGeom>
        </p:spPr>
      </p:pic>
      <p:pic>
        <p:nvPicPr>
          <p:cNvPr id="62" name="Month.PNG" descr="/Users/snowy/Desktop/city and guilds Evolve SG/CG screen shots/C&amp;G screen shots/13 July 2015/Month.PNG"/>
          <p:cNvPicPr>
            <a:picLocks noChangeAspect="1"/>
          </p:cNvPicPr>
          <p:nvPr/>
        </p:nvPicPr>
        <p:blipFill>
          <a:blip r:embed="rId7"/>
          <a:stretch>
            <a:fillRect/>
          </a:stretch>
        </p:blipFill>
        <p:spPr>
          <a:xfrm>
            <a:off x="4097867" y="7657824"/>
            <a:ext cx="1419312" cy="17550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3" name="TextBox 62"/>
          <p:cNvSpPr txBox="1"/>
          <p:nvPr/>
        </p:nvSpPr>
        <p:spPr>
          <a:xfrm>
            <a:off x="4249595" y="6550167"/>
            <a:ext cx="3657600" cy="230832"/>
          </a:xfrm>
          <a:prstGeom prst="rect">
            <a:avLst/>
          </a:prstGeom>
          <a:noFill/>
        </p:spPr>
        <p:txBody>
          <a:bodyPr wrap="square" rtlCol="0">
            <a:spAutoFit/>
          </a:bodyPr>
          <a:lstStyle/>
          <a:p>
            <a:pPr>
              <a:spcBef>
                <a:spcPts val="600"/>
              </a:spcBef>
            </a:pPr>
            <a:r>
              <a:rPr lang="en-GB" sz="900" b="1" dirty="0" smtClean="0">
                <a:latin typeface="Avenir"/>
                <a:cs typeface="Avenir"/>
              </a:rPr>
              <a:t>C. </a:t>
            </a:r>
            <a:r>
              <a:rPr lang="en-GB" sz="900" dirty="0" smtClean="0">
                <a:latin typeface="Avenir"/>
                <a:cs typeface="Avenir"/>
              </a:rPr>
              <a:t>Click on year bar to open decade-to-view; select year</a:t>
            </a:r>
          </a:p>
        </p:txBody>
      </p:sp>
      <p:cxnSp>
        <p:nvCxnSpPr>
          <p:cNvPr id="64" name="Straight Connector 63"/>
          <p:cNvCxnSpPr/>
          <p:nvPr/>
        </p:nvCxnSpPr>
        <p:spPr>
          <a:xfrm rot="5400000">
            <a:off x="3975107" y="7152834"/>
            <a:ext cx="682231" cy="1588"/>
          </a:xfrm>
          <a:prstGeom prst="line">
            <a:avLst/>
          </a:prstGeom>
          <a:ln>
            <a:solidFill>
              <a:srgbClr val="0033A0"/>
            </a:solidFill>
            <a:tailEnd type="triangle"/>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rot="10800000">
            <a:off x="4315431" y="8567555"/>
            <a:ext cx="1675795" cy="1588"/>
          </a:xfrm>
          <a:prstGeom prst="line">
            <a:avLst/>
          </a:prstGeom>
          <a:ln>
            <a:solidFill>
              <a:srgbClr val="FF0000"/>
            </a:solidFill>
            <a:tailEnd type="oval"/>
          </a:ln>
        </p:spPr>
        <p:style>
          <a:lnRef idx="2">
            <a:schemeClr val="accent1"/>
          </a:lnRef>
          <a:fillRef idx="0">
            <a:schemeClr val="accent1"/>
          </a:fillRef>
          <a:effectRef idx="1">
            <a:schemeClr val="accent1"/>
          </a:effectRef>
          <a:fontRef idx="minor">
            <a:schemeClr val="tx1"/>
          </a:fontRef>
        </p:style>
      </p:cxnSp>
      <p:pic>
        <p:nvPicPr>
          <p:cNvPr id="70" name="computer finger.psd" descr="/Users/snowy/Desktop/city and guilds Evolve SG/CG screen shots/computer finger.psd"/>
          <p:cNvPicPr>
            <a:picLocks noChangeAspect="1"/>
          </p:cNvPicPr>
          <p:nvPr/>
        </p:nvPicPr>
        <p:blipFill>
          <a:blip r:embed="rId4" r:link="rId5"/>
          <a:stretch>
            <a:fillRect/>
          </a:stretch>
        </p:blipFill>
        <p:spPr>
          <a:xfrm>
            <a:off x="4502626" y="8018614"/>
            <a:ext cx="116999" cy="155178"/>
          </a:xfrm>
          <a:prstGeom prst="rect">
            <a:avLst/>
          </a:prstGeom>
        </p:spPr>
      </p:pic>
      <p:sp>
        <p:nvSpPr>
          <p:cNvPr id="36" name="TextBox 35"/>
          <p:cNvSpPr txBox="1"/>
          <p:nvPr/>
        </p:nvSpPr>
        <p:spPr>
          <a:xfrm>
            <a:off x="504825" y="2161010"/>
            <a:ext cx="5105400" cy="369332"/>
          </a:xfrm>
          <a:prstGeom prst="rect">
            <a:avLst/>
          </a:prstGeom>
          <a:noFill/>
        </p:spPr>
        <p:txBody>
          <a:bodyPr wrap="square" rtlCol="0">
            <a:spAutoFit/>
          </a:bodyPr>
          <a:lstStyle/>
          <a:p>
            <a:r>
              <a:rPr lang="en-US" dirty="0" smtClean="0">
                <a:solidFill>
                  <a:schemeClr val="bg1"/>
                </a:solidFill>
                <a:latin typeface="Avenir"/>
              </a:rPr>
              <a:t>Data search: calendar tool</a:t>
            </a:r>
            <a:endParaRPr lang="en-US" dirty="0">
              <a:solidFill>
                <a:schemeClr val="bg1"/>
              </a:solidFill>
              <a:latin typeface="Avenir"/>
            </a:endParaRPr>
          </a:p>
        </p:txBody>
      </p:sp>
      <p:sp>
        <p:nvSpPr>
          <p:cNvPr id="41" name="Rectangle 40"/>
          <p:cNvSpPr/>
          <p:nvPr/>
        </p:nvSpPr>
        <p:spPr>
          <a:xfrm>
            <a:off x="0" y="-112713"/>
            <a:ext cx="7591425" cy="877886"/>
          </a:xfrm>
          <a:prstGeom prst="rect">
            <a:avLst/>
          </a:prstGeom>
          <a:solidFill>
            <a:srgbClr val="000000"/>
          </a:solidFill>
          <a:ln w="254000" cap="flat" cmpd="sng" algn="ctr">
            <a:no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Avenir"/>
            </a:endParaRPr>
          </a:p>
        </p:txBody>
      </p:sp>
      <p:sp>
        <p:nvSpPr>
          <p:cNvPr id="42" name="TextBox 41"/>
          <p:cNvSpPr txBox="1"/>
          <p:nvPr/>
        </p:nvSpPr>
        <p:spPr>
          <a:xfrm>
            <a:off x="480690" y="268287"/>
            <a:ext cx="6466118" cy="400110"/>
          </a:xfrm>
          <a:prstGeom prst="rect">
            <a:avLst/>
          </a:prstGeom>
          <a:noFill/>
        </p:spPr>
        <p:txBody>
          <a:bodyPr wrap="square" rtlCol="0">
            <a:spAutoFit/>
          </a:bodyPr>
          <a:lstStyle/>
          <a:p>
            <a:r>
              <a:rPr lang="en-US" sz="2000" dirty="0" err="1" smtClean="0">
                <a:solidFill>
                  <a:schemeClr val="bg1"/>
                </a:solidFill>
                <a:latin typeface="Avenir"/>
                <a:cs typeface="Avenir"/>
              </a:rPr>
              <a:t>e-volve</a:t>
            </a:r>
            <a:r>
              <a:rPr lang="en-US" sz="2000" dirty="0" smtClean="0">
                <a:solidFill>
                  <a:schemeClr val="bg1"/>
                </a:solidFill>
                <a:latin typeface="Avenir"/>
                <a:cs typeface="Avenir"/>
              </a:rPr>
              <a:t> Centre Analytics </a:t>
            </a:r>
            <a:r>
              <a:rPr lang="en-US" sz="1600" b="1" dirty="0" smtClean="0">
                <a:solidFill>
                  <a:schemeClr val="bg1"/>
                </a:solidFill>
                <a:latin typeface="Avenir"/>
                <a:cs typeface="Avenir"/>
              </a:rPr>
              <a:t>USER GUIDE</a:t>
            </a:r>
            <a:endParaRPr lang="en-US" sz="1600" b="1" dirty="0">
              <a:solidFill>
                <a:schemeClr val="bg1"/>
              </a:solidFill>
              <a:latin typeface="Avenir"/>
              <a:cs typeface="Avenir"/>
            </a:endParaRPr>
          </a:p>
        </p:txBody>
      </p:sp>
      <p:sp>
        <p:nvSpPr>
          <p:cNvPr id="45" name="TextBox 44"/>
          <p:cNvSpPr txBox="1"/>
          <p:nvPr/>
        </p:nvSpPr>
        <p:spPr>
          <a:xfrm>
            <a:off x="2773313" y="3809903"/>
            <a:ext cx="2592288" cy="369332"/>
          </a:xfrm>
          <a:prstGeom prst="rect">
            <a:avLst/>
          </a:prstGeom>
          <a:noFill/>
        </p:spPr>
        <p:txBody>
          <a:bodyPr wrap="square" rtlCol="0">
            <a:spAutoFit/>
          </a:bodyPr>
          <a:lstStyle/>
          <a:p>
            <a:r>
              <a:rPr lang="en-GB" sz="900" dirty="0" smtClean="0">
                <a:latin typeface="Avenir"/>
              </a:rPr>
              <a:t>You can also simply type dates required directly into fields</a:t>
            </a:r>
            <a:endParaRPr lang="en-GB" sz="900" dirty="0">
              <a:latin typeface="Avenir"/>
            </a:endParaRPr>
          </a:p>
        </p:txBody>
      </p:sp>
      <p:cxnSp>
        <p:nvCxnSpPr>
          <p:cNvPr id="47" name="Straight Connector 46"/>
          <p:cNvCxnSpPr/>
          <p:nvPr/>
        </p:nvCxnSpPr>
        <p:spPr>
          <a:xfrm flipH="1">
            <a:off x="901105" y="3947984"/>
            <a:ext cx="1817381" cy="562207"/>
          </a:xfrm>
          <a:prstGeom prst="line">
            <a:avLst/>
          </a:prstGeom>
          <a:ln>
            <a:solidFill>
              <a:srgbClr val="FF0000"/>
            </a:solidFill>
            <a:tailEnd type="oval"/>
          </a:ln>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469057" y="8470631"/>
            <a:ext cx="1584176" cy="646331"/>
          </a:xfrm>
          <a:prstGeom prst="rect">
            <a:avLst/>
          </a:prstGeom>
          <a:noFill/>
        </p:spPr>
        <p:txBody>
          <a:bodyPr wrap="square" rtlCol="0">
            <a:spAutoFit/>
          </a:bodyPr>
          <a:lstStyle/>
          <a:p>
            <a:r>
              <a:rPr lang="en-US" sz="900" dirty="0" smtClean="0">
                <a:latin typeface="Avenir"/>
                <a:cs typeface="Avenir"/>
              </a:rPr>
              <a:t>Click on left or right arrow to go back or forward in time</a:t>
            </a:r>
          </a:p>
          <a:p>
            <a:endParaRPr lang="en-US" sz="900" dirty="0">
              <a:latin typeface="Avenir"/>
              <a:cs typeface="Avenir"/>
            </a:endParaRPr>
          </a:p>
        </p:txBody>
      </p:sp>
      <p:cxnSp>
        <p:nvCxnSpPr>
          <p:cNvPr id="55" name="Straight Connector 54"/>
          <p:cNvCxnSpPr/>
          <p:nvPr/>
        </p:nvCxnSpPr>
        <p:spPr>
          <a:xfrm flipH="1" flipV="1">
            <a:off x="685081" y="5734327"/>
            <a:ext cx="504056" cy="2664296"/>
          </a:xfrm>
          <a:prstGeom prst="line">
            <a:avLst/>
          </a:prstGeom>
          <a:ln>
            <a:solidFill>
              <a:srgbClr val="FF0000"/>
            </a:solidFill>
            <a:tailEnd type="ova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1189137" y="6814447"/>
            <a:ext cx="1224136" cy="1584176"/>
          </a:xfrm>
          <a:prstGeom prst="line">
            <a:avLst/>
          </a:prstGeom>
          <a:ln>
            <a:solidFill>
              <a:srgbClr val="FF0000"/>
            </a:solidFill>
            <a:tailEnd type="oval"/>
          </a:ln>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flipV="1">
            <a:off x="0" y="1137087"/>
            <a:ext cx="5000625" cy="369331"/>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a:endParaRPr>
          </a:p>
        </p:txBody>
      </p:sp>
      <p:sp>
        <p:nvSpPr>
          <p:cNvPr id="50" name="TextBox 49"/>
          <p:cNvSpPr txBox="1"/>
          <p:nvPr/>
        </p:nvSpPr>
        <p:spPr>
          <a:xfrm>
            <a:off x="504825" y="1137087"/>
            <a:ext cx="5105400" cy="369332"/>
          </a:xfrm>
          <a:prstGeom prst="rect">
            <a:avLst/>
          </a:prstGeom>
          <a:noFill/>
        </p:spPr>
        <p:txBody>
          <a:bodyPr wrap="square" rtlCol="0">
            <a:spAutoFit/>
          </a:bodyPr>
          <a:lstStyle/>
          <a:p>
            <a:r>
              <a:rPr lang="en-US" dirty="0" smtClean="0">
                <a:solidFill>
                  <a:schemeClr val="bg1"/>
                </a:solidFill>
                <a:latin typeface="Avenir"/>
              </a:rPr>
              <a:t>Key Features</a:t>
            </a:r>
            <a:endParaRPr lang="en-US" dirty="0">
              <a:solidFill>
                <a:schemeClr val="bg1"/>
              </a:solidFill>
              <a:latin typeface="Avenir"/>
            </a:endParaRPr>
          </a:p>
        </p:txBody>
      </p:sp>
      <p:pic>
        <p:nvPicPr>
          <p:cNvPr id="38" name="Picture 37"/>
          <p:cNvPicPr>
            <a:picLocks noChangeAspect="1"/>
          </p:cNvPicPr>
          <p:nvPr/>
        </p:nvPicPr>
        <p:blipFill>
          <a:blip r:embed="rId8"/>
          <a:stretch>
            <a:fillRect/>
          </a:stretch>
        </p:blipFill>
        <p:spPr>
          <a:xfrm>
            <a:off x="6050064" y="0"/>
            <a:ext cx="954598" cy="649287"/>
          </a:xfrm>
          <a:prstGeom prst="rect">
            <a:avLst/>
          </a:prstGeom>
        </p:spPr>
      </p:pic>
      <p:sp>
        <p:nvSpPr>
          <p:cNvPr id="39" name="TextBox 38"/>
          <p:cNvSpPr txBox="1"/>
          <p:nvPr/>
        </p:nvSpPr>
        <p:spPr>
          <a:xfrm>
            <a:off x="3479800" y="10142021"/>
            <a:ext cx="3850001" cy="230832"/>
          </a:xfrm>
          <a:prstGeom prst="rect">
            <a:avLst/>
          </a:prstGeom>
          <a:noFill/>
        </p:spPr>
        <p:txBody>
          <a:bodyPr wrap="square" rtlCol="0">
            <a:spAutoFit/>
          </a:bodyPr>
          <a:lstStyle/>
          <a:p>
            <a:pPr algn="r"/>
            <a:r>
              <a:rPr lang="en-US" sz="900" dirty="0" smtClean="0">
                <a:solidFill>
                  <a:schemeClr val="bg1"/>
                </a:solidFill>
                <a:latin typeface="Avenir Book"/>
                <a:cs typeface="Avenir Book"/>
              </a:rPr>
              <a:t>© Copyright The City and Guilds of London Institute 2015</a:t>
            </a:r>
            <a:endParaRPr lang="en-US" sz="900" dirty="0">
              <a:solidFill>
                <a:schemeClr val="bg1"/>
              </a:solidFill>
              <a:latin typeface="Avenir Book"/>
              <a:cs typeface="Avenir Book"/>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0090660"/>
            <a:ext cx="7562849" cy="394944"/>
          </a:xfrm>
          <a:prstGeom prst="rect">
            <a:avLst/>
          </a:prstGeom>
          <a:solidFill>
            <a:srgbClr val="000000"/>
          </a:solidFill>
          <a:ln w="254000" cap="flat" cmpd="sng" algn="ctr">
            <a:no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Avenir"/>
            </a:endParaRPr>
          </a:p>
        </p:txBody>
      </p:sp>
      <p:sp>
        <p:nvSpPr>
          <p:cNvPr id="10" name="TextBox 9"/>
          <p:cNvSpPr txBox="1"/>
          <p:nvPr/>
        </p:nvSpPr>
        <p:spPr>
          <a:xfrm>
            <a:off x="459368" y="10079722"/>
            <a:ext cx="1264657" cy="323165"/>
          </a:xfrm>
          <a:prstGeom prst="rect">
            <a:avLst/>
          </a:prstGeom>
          <a:noFill/>
        </p:spPr>
        <p:txBody>
          <a:bodyPr wrap="square" rtlCol="0">
            <a:spAutoFit/>
          </a:bodyPr>
          <a:lstStyle/>
          <a:p>
            <a:r>
              <a:rPr lang="en-US" sz="1500" dirty="0" smtClean="0">
                <a:solidFill>
                  <a:schemeClr val="bg1"/>
                </a:solidFill>
                <a:latin typeface="Avenir"/>
                <a:cs typeface="Avenir"/>
              </a:rPr>
              <a:t>16</a:t>
            </a:r>
            <a:endParaRPr lang="en-US" sz="1500" b="1" dirty="0">
              <a:solidFill>
                <a:schemeClr val="bg1"/>
              </a:solidFill>
              <a:latin typeface="Avenir"/>
              <a:cs typeface="Avenir"/>
            </a:endParaRPr>
          </a:p>
        </p:txBody>
      </p:sp>
      <p:pic>
        <p:nvPicPr>
          <p:cNvPr id="44" name="Picture 43" descr="attendance register.png"/>
          <p:cNvPicPr>
            <a:picLocks noChangeAspect="1"/>
          </p:cNvPicPr>
          <p:nvPr/>
        </p:nvPicPr>
        <p:blipFill>
          <a:blip r:embed="rId3"/>
          <a:srcRect l="5712" t="65952" r="1692" b="9016"/>
          <a:stretch>
            <a:fillRect/>
          </a:stretch>
        </p:blipFill>
        <p:spPr>
          <a:xfrm>
            <a:off x="598488" y="4002087"/>
            <a:ext cx="6459537" cy="1371600"/>
          </a:xfrm>
          <a:prstGeom prst="rect">
            <a:avLst/>
          </a:prstGeom>
          <a:ln>
            <a:noFill/>
          </a:ln>
          <a:effectLst>
            <a:outerShdw blurRad="50800" dist="38100" dir="2700000">
              <a:srgbClr val="000000">
                <a:alpha val="66000"/>
              </a:srgbClr>
            </a:outerShdw>
          </a:effectLst>
        </p:spPr>
      </p:pic>
      <p:sp>
        <p:nvSpPr>
          <p:cNvPr id="46" name="Rectangle 45"/>
          <p:cNvSpPr/>
          <p:nvPr/>
        </p:nvSpPr>
        <p:spPr>
          <a:xfrm>
            <a:off x="2105026" y="5690155"/>
            <a:ext cx="2514600" cy="369332"/>
          </a:xfrm>
          <a:prstGeom prst="rect">
            <a:avLst/>
          </a:prstGeom>
        </p:spPr>
        <p:txBody>
          <a:bodyPr wrap="square">
            <a:spAutoFit/>
          </a:bodyPr>
          <a:lstStyle/>
          <a:p>
            <a:r>
              <a:rPr lang="en-GB" sz="900" b="1" dirty="0" smtClean="0">
                <a:solidFill>
                  <a:srgbClr val="DA291C"/>
                </a:solidFill>
                <a:latin typeface="Avenir"/>
              </a:rPr>
              <a:t>A</a:t>
            </a:r>
            <a:r>
              <a:rPr lang="en-GB" sz="900" dirty="0" smtClean="0">
                <a:solidFill>
                  <a:srgbClr val="DA291C"/>
                </a:solidFill>
                <a:latin typeface="Avenir"/>
              </a:rPr>
              <a:t> </a:t>
            </a:r>
            <a:r>
              <a:rPr lang="en-GB" sz="900" dirty="0" smtClean="0">
                <a:latin typeface="Avenir"/>
              </a:rPr>
              <a:t>Check box on left-hand side of list to select test; multiple boxes can be checked</a:t>
            </a:r>
          </a:p>
        </p:txBody>
      </p:sp>
      <p:sp>
        <p:nvSpPr>
          <p:cNvPr id="47" name="TextBox 46"/>
          <p:cNvSpPr txBox="1"/>
          <p:nvPr/>
        </p:nvSpPr>
        <p:spPr>
          <a:xfrm>
            <a:off x="613073" y="2845023"/>
            <a:ext cx="6216352" cy="307777"/>
          </a:xfrm>
          <a:prstGeom prst="rect">
            <a:avLst/>
          </a:prstGeom>
          <a:noFill/>
        </p:spPr>
        <p:txBody>
          <a:bodyPr wrap="square" rtlCol="0">
            <a:spAutoFit/>
          </a:bodyPr>
          <a:lstStyle/>
          <a:p>
            <a:r>
              <a:rPr lang="en-GB" sz="1400" b="1" dirty="0" smtClean="0">
                <a:solidFill>
                  <a:srgbClr val="000000"/>
                </a:solidFill>
                <a:latin typeface="Avenir"/>
              </a:rPr>
              <a:t>1.  How to print attendance register with </a:t>
            </a:r>
            <a:r>
              <a:rPr lang="en-GB" sz="1400" b="1" dirty="0" err="1" smtClean="0">
                <a:solidFill>
                  <a:srgbClr val="000000"/>
                </a:solidFill>
                <a:latin typeface="Avenir"/>
              </a:rPr>
              <a:t>keycodes</a:t>
            </a:r>
            <a:endParaRPr lang="en-GB" sz="1400" b="1" dirty="0">
              <a:solidFill>
                <a:srgbClr val="000000"/>
              </a:solidFill>
              <a:latin typeface="Avenir"/>
            </a:endParaRPr>
          </a:p>
        </p:txBody>
      </p:sp>
      <p:cxnSp>
        <p:nvCxnSpPr>
          <p:cNvPr id="48" name="Straight Connector 47"/>
          <p:cNvCxnSpPr/>
          <p:nvPr/>
        </p:nvCxnSpPr>
        <p:spPr>
          <a:xfrm>
            <a:off x="438742" y="3214355"/>
            <a:ext cx="6549624" cy="1588"/>
          </a:xfrm>
          <a:prstGeom prst="line">
            <a:avLst/>
          </a:prstGeom>
          <a:ln w="12700" cap="flat" cmpd="sng" algn="ctr">
            <a:solidFill>
              <a:srgbClr val="ADB5C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5400000">
            <a:off x="668267" y="4672981"/>
            <a:ext cx="888452" cy="613465"/>
          </a:xfrm>
          <a:prstGeom prst="line">
            <a:avLst/>
          </a:prstGeom>
          <a:ln>
            <a:solidFill>
              <a:srgbClr val="FF0000"/>
            </a:solidFill>
            <a:tailEnd type="oval"/>
          </a:ln>
        </p:spPr>
        <p:style>
          <a:lnRef idx="2">
            <a:schemeClr val="accent1"/>
          </a:lnRef>
          <a:fillRef idx="0">
            <a:schemeClr val="accent1"/>
          </a:fillRef>
          <a:effectRef idx="1">
            <a:schemeClr val="accent1"/>
          </a:effectRef>
          <a:fontRef idx="minor">
            <a:schemeClr val="tx1"/>
          </a:fontRef>
        </p:style>
      </p:cxnSp>
      <p:pic>
        <p:nvPicPr>
          <p:cNvPr id="54" name="Picture 53" descr="1. test calendar expanded page.png"/>
          <p:cNvPicPr>
            <a:picLocks noChangeAspect="1"/>
          </p:cNvPicPr>
          <p:nvPr/>
        </p:nvPicPr>
        <p:blipFill>
          <a:blip r:embed="rId4" r:link="rId5"/>
          <a:stretch>
            <a:fillRect/>
          </a:stretch>
        </p:blipFill>
        <p:spPr>
          <a:xfrm>
            <a:off x="650301" y="6274594"/>
            <a:ext cx="1273175" cy="318293"/>
          </a:xfrm>
          <a:prstGeom prst="rect">
            <a:avLst/>
          </a:prstGeom>
          <a:ln w="12700" cap="flat" cmpd="sng" algn="ctr">
            <a:solidFill>
              <a:schemeClr val="bg1">
                <a:lumMod val="75000"/>
              </a:schemeClr>
            </a:solidFill>
            <a:prstDash val="solid"/>
            <a:round/>
            <a:headEnd type="none" w="med" len="med"/>
            <a:tailEnd type="none" w="med" len="med"/>
          </a:ln>
          <a:effectLst>
            <a:outerShdw blurRad="50800" dist="38100" dir="2700000">
              <a:srgbClr val="000000">
                <a:alpha val="43000"/>
              </a:srgbClr>
            </a:outerShdw>
          </a:effectLst>
        </p:spPr>
      </p:pic>
      <p:pic>
        <p:nvPicPr>
          <p:cNvPr id="55" name="Picture 54" descr="1. test calendar expanded page.png"/>
          <p:cNvPicPr>
            <a:picLocks noChangeAspect="1"/>
          </p:cNvPicPr>
          <p:nvPr/>
        </p:nvPicPr>
        <p:blipFill>
          <a:blip r:embed="rId4" r:link="rId5"/>
          <a:stretch>
            <a:fillRect/>
          </a:stretch>
        </p:blipFill>
        <p:spPr>
          <a:xfrm>
            <a:off x="5381625" y="3849687"/>
            <a:ext cx="1273175" cy="318293"/>
          </a:xfrm>
          <a:prstGeom prst="rect">
            <a:avLst/>
          </a:prstGeom>
          <a:ln w="12700" cap="flat" cmpd="sng" algn="ctr">
            <a:solidFill>
              <a:schemeClr val="bg1">
                <a:lumMod val="75000"/>
              </a:schemeClr>
            </a:solidFill>
            <a:prstDash val="solid"/>
            <a:round/>
            <a:headEnd type="none" w="med" len="med"/>
            <a:tailEnd type="none" w="med" len="med"/>
          </a:ln>
          <a:effectLst>
            <a:outerShdw blurRad="50800" dist="38100" dir="2700000">
              <a:srgbClr val="000000">
                <a:alpha val="43000"/>
              </a:srgbClr>
            </a:outerShdw>
          </a:effectLst>
        </p:spPr>
      </p:pic>
      <p:pic>
        <p:nvPicPr>
          <p:cNvPr id="56" name="Picture 55" descr="attendance register.png"/>
          <p:cNvPicPr>
            <a:picLocks noChangeAspect="1"/>
          </p:cNvPicPr>
          <p:nvPr/>
        </p:nvPicPr>
        <p:blipFill>
          <a:blip r:embed="rId6"/>
          <a:srcRect r="10105"/>
          <a:stretch>
            <a:fillRect/>
          </a:stretch>
        </p:blipFill>
        <p:spPr>
          <a:xfrm>
            <a:off x="628737" y="7113417"/>
            <a:ext cx="2924088" cy="2535507"/>
          </a:xfrm>
          <a:prstGeom prst="rect">
            <a:avLst/>
          </a:prstGeom>
          <a:noFill/>
          <a:ln>
            <a:solidFill>
              <a:srgbClr val="B4B4B4"/>
            </a:solidFill>
          </a:ln>
          <a:effectLst>
            <a:outerShdw blurRad="50800" dist="38100" dir="2700000">
              <a:srgbClr val="000000">
                <a:alpha val="43000"/>
              </a:srgbClr>
            </a:outerShdw>
          </a:effectLst>
        </p:spPr>
      </p:pic>
      <p:sp>
        <p:nvSpPr>
          <p:cNvPr id="57" name="Rectangle 56"/>
          <p:cNvSpPr/>
          <p:nvPr/>
        </p:nvSpPr>
        <p:spPr>
          <a:xfrm>
            <a:off x="2105025" y="6112857"/>
            <a:ext cx="2514600" cy="784830"/>
          </a:xfrm>
          <a:prstGeom prst="rect">
            <a:avLst/>
          </a:prstGeom>
        </p:spPr>
        <p:txBody>
          <a:bodyPr wrap="square">
            <a:spAutoFit/>
          </a:bodyPr>
          <a:lstStyle/>
          <a:p>
            <a:r>
              <a:rPr lang="en-GB" sz="900" b="1" dirty="0" smtClean="0">
                <a:solidFill>
                  <a:srgbClr val="DA291C"/>
                </a:solidFill>
                <a:latin typeface="Avenir"/>
              </a:rPr>
              <a:t>B</a:t>
            </a:r>
            <a:r>
              <a:rPr lang="en-GB" sz="900" dirty="0" smtClean="0">
                <a:solidFill>
                  <a:srgbClr val="DA291C"/>
                </a:solidFill>
                <a:latin typeface="Avenir"/>
              </a:rPr>
              <a:t> </a:t>
            </a:r>
            <a:r>
              <a:rPr lang="en-GB" sz="900" dirty="0" smtClean="0">
                <a:latin typeface="Avenir"/>
              </a:rPr>
              <a:t>Click on Print/Save Attendance Register to download and save attendance register as PDF; this document can then be printed</a:t>
            </a:r>
            <a:endParaRPr lang="en-US" sz="900" dirty="0" smtClean="0">
              <a:latin typeface="Avenir"/>
              <a:cs typeface="Avenir"/>
            </a:endParaRPr>
          </a:p>
          <a:p>
            <a:endParaRPr lang="en-GB" sz="900" dirty="0" smtClean="0">
              <a:latin typeface="Avenir"/>
            </a:endParaRPr>
          </a:p>
          <a:p>
            <a:pPr>
              <a:buFontTx/>
              <a:buChar char="-"/>
            </a:pPr>
            <a:endParaRPr lang="en-GB" sz="900" dirty="0">
              <a:latin typeface="Avenir"/>
            </a:endParaRPr>
          </a:p>
        </p:txBody>
      </p:sp>
      <p:sp>
        <p:nvSpPr>
          <p:cNvPr id="59" name="TextBox 58"/>
          <p:cNvSpPr txBox="1"/>
          <p:nvPr/>
        </p:nvSpPr>
        <p:spPr>
          <a:xfrm>
            <a:off x="613073" y="3349079"/>
            <a:ext cx="6008917" cy="738664"/>
          </a:xfrm>
          <a:prstGeom prst="rect">
            <a:avLst/>
          </a:prstGeom>
          <a:noFill/>
        </p:spPr>
        <p:txBody>
          <a:bodyPr wrap="square" rtlCol="0">
            <a:spAutoFit/>
          </a:bodyPr>
          <a:lstStyle/>
          <a:p>
            <a:r>
              <a:rPr lang="en-US" sz="1200" dirty="0" smtClean="0">
                <a:latin typeface="Avenir"/>
                <a:cs typeface="Avenir"/>
              </a:rPr>
              <a:t>This can be done in the Test Calendar section: select centre, test, candidate, date then download and print document as shown below.</a:t>
            </a:r>
            <a:endParaRPr lang="en-US" sz="900" dirty="0" smtClean="0">
              <a:latin typeface="Avenir"/>
              <a:cs typeface="Avenir"/>
            </a:endParaRPr>
          </a:p>
          <a:p>
            <a:endParaRPr lang="en-US" sz="900" dirty="0" smtClean="0">
              <a:latin typeface="Avenir"/>
              <a:cs typeface="Avenir"/>
            </a:endParaRPr>
          </a:p>
          <a:p>
            <a:endParaRPr lang="en-US" sz="900" dirty="0">
              <a:latin typeface="Avenir"/>
              <a:cs typeface="Avenir"/>
            </a:endParaRPr>
          </a:p>
        </p:txBody>
      </p:sp>
      <p:cxnSp>
        <p:nvCxnSpPr>
          <p:cNvPr id="60" name="Straight Connector 59"/>
          <p:cNvCxnSpPr/>
          <p:nvPr/>
        </p:nvCxnSpPr>
        <p:spPr>
          <a:xfrm>
            <a:off x="-208109" y="3463160"/>
            <a:ext cx="821182" cy="1588"/>
          </a:xfrm>
          <a:prstGeom prst="line">
            <a:avLst/>
          </a:prstGeom>
          <a:ln w="63500" cap="flat" cmpd="sng" algn="ctr">
            <a:solidFill>
              <a:srgbClr val="0033A0">
                <a:alpha val="43000"/>
              </a:srgbClr>
            </a:solidFill>
            <a:prstDash val="solid"/>
            <a:round/>
            <a:headEnd type="none" w="med" len="med"/>
            <a:tailEnd type="stealth" w="med" len="med"/>
          </a:ln>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a:off x="685081" y="1908919"/>
            <a:ext cx="3024336" cy="646331"/>
          </a:xfrm>
          <a:prstGeom prst="rect">
            <a:avLst/>
          </a:prstGeom>
          <a:noFill/>
        </p:spPr>
        <p:txBody>
          <a:bodyPr wrap="square" rtlCol="0">
            <a:spAutoFit/>
          </a:bodyPr>
          <a:lstStyle/>
          <a:p>
            <a:pPr marL="228600" indent="-228600">
              <a:buFont typeface="+mj-lt"/>
              <a:buAutoNum type="arabicPeriod"/>
            </a:pPr>
            <a:r>
              <a:rPr lang="en-US" sz="1200" dirty="0" smtClean="0">
                <a:latin typeface="Avenir"/>
                <a:cs typeface="Avenir"/>
              </a:rPr>
              <a:t>Attendance register with </a:t>
            </a:r>
            <a:r>
              <a:rPr lang="en-US" sz="1200" dirty="0" err="1" smtClean="0">
                <a:latin typeface="Avenir"/>
                <a:cs typeface="Avenir"/>
              </a:rPr>
              <a:t>keycodes</a:t>
            </a:r>
            <a:endParaRPr lang="en-US" sz="1200" dirty="0" smtClean="0">
              <a:latin typeface="Avenir"/>
              <a:cs typeface="Avenir"/>
            </a:endParaRPr>
          </a:p>
          <a:p>
            <a:pPr marL="228600" indent="-228600">
              <a:buFont typeface="+mj-lt"/>
              <a:buAutoNum type="arabicPeriod"/>
            </a:pPr>
            <a:r>
              <a:rPr lang="en-US" sz="1200" dirty="0" smtClean="0">
                <a:latin typeface="Avenir"/>
                <a:cs typeface="Avenir"/>
              </a:rPr>
              <a:t>Candidate profile and score report</a:t>
            </a:r>
          </a:p>
          <a:p>
            <a:pPr marL="228600" indent="-228600">
              <a:buFont typeface="+mj-lt"/>
              <a:buAutoNum type="arabicPeriod"/>
            </a:pPr>
            <a:r>
              <a:rPr lang="en-US" sz="1200" dirty="0" smtClean="0">
                <a:latin typeface="Avenir"/>
                <a:cs typeface="Avenir"/>
              </a:rPr>
              <a:t>Exported CSV file</a:t>
            </a:r>
            <a:endParaRPr lang="en-US" sz="1200" dirty="0">
              <a:latin typeface="Avenir"/>
              <a:cs typeface="Avenir"/>
            </a:endParaRPr>
          </a:p>
        </p:txBody>
      </p:sp>
      <p:sp>
        <p:nvSpPr>
          <p:cNvPr id="64" name="TextBox 63"/>
          <p:cNvSpPr txBox="1"/>
          <p:nvPr/>
        </p:nvSpPr>
        <p:spPr>
          <a:xfrm>
            <a:off x="3925441" y="1908919"/>
            <a:ext cx="2275117" cy="646331"/>
          </a:xfrm>
          <a:prstGeom prst="rect">
            <a:avLst/>
          </a:prstGeom>
          <a:noFill/>
        </p:spPr>
        <p:txBody>
          <a:bodyPr wrap="square" rtlCol="0">
            <a:spAutoFit/>
          </a:bodyPr>
          <a:lstStyle/>
          <a:p>
            <a:pPr marL="228600" indent="-228600">
              <a:buFont typeface="+mj-lt"/>
              <a:buAutoNum type="arabicPeriod" startAt="4"/>
            </a:pPr>
            <a:r>
              <a:rPr lang="en-US" sz="1200" dirty="0" smtClean="0">
                <a:latin typeface="Avenir"/>
                <a:cs typeface="Avenir"/>
              </a:rPr>
              <a:t>Candidate list</a:t>
            </a:r>
          </a:p>
          <a:p>
            <a:pPr marL="228600" indent="-228600">
              <a:buFont typeface="+mj-lt"/>
              <a:buAutoNum type="arabicPeriod" startAt="4"/>
            </a:pPr>
            <a:r>
              <a:rPr lang="en-US" sz="1200" dirty="0" smtClean="0">
                <a:latin typeface="Avenir"/>
                <a:cs typeface="Avenir"/>
              </a:rPr>
              <a:t>Near pass</a:t>
            </a:r>
          </a:p>
          <a:p>
            <a:pPr marL="228600" indent="-228600">
              <a:buFont typeface="+mj-lt"/>
              <a:buAutoNum type="arabicPeriod" startAt="4"/>
            </a:pPr>
            <a:r>
              <a:rPr lang="en-US" sz="1200" dirty="0" smtClean="0">
                <a:latin typeface="Avenir"/>
                <a:cs typeface="Avenir"/>
              </a:rPr>
              <a:t>Centre performance</a:t>
            </a:r>
            <a:endParaRPr lang="en-US" sz="900" dirty="0">
              <a:latin typeface="Avenir"/>
              <a:cs typeface="Avenir"/>
            </a:endParaRPr>
          </a:p>
        </p:txBody>
      </p:sp>
      <p:sp>
        <p:nvSpPr>
          <p:cNvPr id="27" name="Rectangle 26"/>
          <p:cNvSpPr/>
          <p:nvPr/>
        </p:nvSpPr>
        <p:spPr>
          <a:xfrm>
            <a:off x="329405" y="5678487"/>
            <a:ext cx="269083" cy="230832"/>
          </a:xfrm>
          <a:prstGeom prst="rect">
            <a:avLst/>
          </a:prstGeom>
          <a:solidFill>
            <a:srgbClr val="DA291C">
              <a:alpha val="81000"/>
            </a:srgbClr>
          </a:solidFill>
        </p:spPr>
        <p:txBody>
          <a:bodyPr wrap="square">
            <a:spAutoFit/>
          </a:bodyPr>
          <a:lstStyle/>
          <a:p>
            <a:r>
              <a:rPr lang="en-GB" sz="900" b="1" dirty="0" smtClean="0">
                <a:solidFill>
                  <a:schemeClr val="bg1"/>
                </a:solidFill>
                <a:latin typeface="Avenir"/>
              </a:rPr>
              <a:t>A</a:t>
            </a:r>
            <a:endParaRPr lang="en-GB" sz="900" dirty="0">
              <a:solidFill>
                <a:schemeClr val="bg1"/>
              </a:solidFill>
              <a:latin typeface="Avenir"/>
            </a:endParaRPr>
          </a:p>
        </p:txBody>
      </p:sp>
      <p:sp>
        <p:nvSpPr>
          <p:cNvPr id="29" name="Rectangle 28"/>
          <p:cNvSpPr/>
          <p:nvPr/>
        </p:nvSpPr>
        <p:spPr>
          <a:xfrm>
            <a:off x="5000625" y="3849687"/>
            <a:ext cx="269083" cy="230832"/>
          </a:xfrm>
          <a:prstGeom prst="rect">
            <a:avLst/>
          </a:prstGeom>
          <a:solidFill>
            <a:srgbClr val="DA291C">
              <a:alpha val="81000"/>
            </a:srgbClr>
          </a:solidFill>
        </p:spPr>
        <p:txBody>
          <a:bodyPr wrap="square">
            <a:spAutoFit/>
          </a:bodyPr>
          <a:lstStyle/>
          <a:p>
            <a:r>
              <a:rPr lang="en-GB" sz="900" b="1" dirty="0" smtClean="0">
                <a:solidFill>
                  <a:schemeClr val="bg1"/>
                </a:solidFill>
                <a:latin typeface="Avenir"/>
              </a:rPr>
              <a:t>B</a:t>
            </a:r>
            <a:endParaRPr lang="en-GB" sz="900" dirty="0">
              <a:solidFill>
                <a:schemeClr val="bg1"/>
              </a:solidFill>
              <a:latin typeface="Avenir"/>
            </a:endParaRPr>
          </a:p>
        </p:txBody>
      </p:sp>
      <p:cxnSp>
        <p:nvCxnSpPr>
          <p:cNvPr id="30" name="Straight Connector 29"/>
          <p:cNvCxnSpPr/>
          <p:nvPr/>
        </p:nvCxnSpPr>
        <p:spPr>
          <a:xfrm>
            <a:off x="1477169" y="6517431"/>
            <a:ext cx="1" cy="500407"/>
          </a:xfrm>
          <a:prstGeom prst="line">
            <a:avLst/>
          </a:prstGeom>
          <a:ln>
            <a:solidFill>
              <a:srgbClr val="FF0000"/>
            </a:solidFill>
            <a:tailEnd type="oval"/>
          </a:ln>
        </p:spPr>
        <p:style>
          <a:lnRef idx="2">
            <a:schemeClr val="accent1"/>
          </a:lnRef>
          <a:fillRef idx="0">
            <a:schemeClr val="accent1"/>
          </a:fillRef>
          <a:effectRef idx="1">
            <a:schemeClr val="accent1"/>
          </a:effectRef>
          <a:fontRef idx="minor">
            <a:schemeClr val="tx1"/>
          </a:fontRef>
        </p:style>
      </p:cxnSp>
      <p:pic>
        <p:nvPicPr>
          <p:cNvPr id="31" name="Picture 30" descr="attendance register.png"/>
          <p:cNvPicPr>
            <a:picLocks noChangeAspect="1"/>
          </p:cNvPicPr>
          <p:nvPr/>
        </p:nvPicPr>
        <p:blipFill>
          <a:blip r:embed="rId3"/>
          <a:srcRect l="8739" t="67343" r="78154" b="22923"/>
          <a:stretch>
            <a:fillRect/>
          </a:stretch>
        </p:blipFill>
        <p:spPr>
          <a:xfrm>
            <a:off x="657225" y="5602287"/>
            <a:ext cx="914400" cy="533400"/>
          </a:xfrm>
          <a:prstGeom prst="rect">
            <a:avLst/>
          </a:prstGeom>
          <a:ln>
            <a:noFill/>
          </a:ln>
          <a:effectLst>
            <a:outerShdw blurRad="50800" dist="38100" dir="2700000">
              <a:srgbClr val="000000">
                <a:alpha val="66000"/>
              </a:srgbClr>
            </a:outerShdw>
          </a:effectLst>
        </p:spPr>
      </p:pic>
      <p:sp>
        <p:nvSpPr>
          <p:cNvPr id="28" name="Rectangle 27"/>
          <p:cNvSpPr/>
          <p:nvPr/>
        </p:nvSpPr>
        <p:spPr>
          <a:xfrm>
            <a:off x="0" y="-112713"/>
            <a:ext cx="7591425" cy="877886"/>
          </a:xfrm>
          <a:prstGeom prst="rect">
            <a:avLst/>
          </a:prstGeom>
          <a:solidFill>
            <a:srgbClr val="000000"/>
          </a:solidFill>
          <a:ln w="254000" cap="flat" cmpd="sng" algn="ctr">
            <a:no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Avenir"/>
            </a:endParaRPr>
          </a:p>
        </p:txBody>
      </p:sp>
      <p:sp>
        <p:nvSpPr>
          <p:cNvPr id="32" name="TextBox 31"/>
          <p:cNvSpPr txBox="1"/>
          <p:nvPr/>
        </p:nvSpPr>
        <p:spPr>
          <a:xfrm>
            <a:off x="480690" y="268287"/>
            <a:ext cx="6466118" cy="400110"/>
          </a:xfrm>
          <a:prstGeom prst="rect">
            <a:avLst/>
          </a:prstGeom>
          <a:noFill/>
        </p:spPr>
        <p:txBody>
          <a:bodyPr wrap="square" rtlCol="0">
            <a:spAutoFit/>
          </a:bodyPr>
          <a:lstStyle/>
          <a:p>
            <a:r>
              <a:rPr lang="en-US" sz="2000" dirty="0" err="1" smtClean="0">
                <a:solidFill>
                  <a:schemeClr val="bg1"/>
                </a:solidFill>
                <a:latin typeface="Avenir"/>
                <a:cs typeface="Avenir"/>
              </a:rPr>
              <a:t>e-volve</a:t>
            </a:r>
            <a:r>
              <a:rPr lang="en-US" sz="2000" dirty="0" smtClean="0">
                <a:solidFill>
                  <a:schemeClr val="bg1"/>
                </a:solidFill>
                <a:latin typeface="Avenir"/>
                <a:cs typeface="Avenir"/>
              </a:rPr>
              <a:t> Centre Analytics </a:t>
            </a:r>
            <a:r>
              <a:rPr lang="en-US" sz="1600" b="1" dirty="0" smtClean="0">
                <a:solidFill>
                  <a:schemeClr val="bg1"/>
                </a:solidFill>
                <a:latin typeface="Avenir"/>
                <a:cs typeface="Avenir"/>
              </a:rPr>
              <a:t>USER GUIDE</a:t>
            </a:r>
            <a:endParaRPr lang="en-US" sz="1600" b="1" dirty="0">
              <a:solidFill>
                <a:schemeClr val="bg1"/>
              </a:solidFill>
              <a:latin typeface="Avenir"/>
              <a:cs typeface="Avenir"/>
            </a:endParaRPr>
          </a:p>
        </p:txBody>
      </p:sp>
      <p:cxnSp>
        <p:nvCxnSpPr>
          <p:cNvPr id="34" name="Straight Connector 33"/>
          <p:cNvCxnSpPr/>
          <p:nvPr/>
        </p:nvCxnSpPr>
        <p:spPr>
          <a:xfrm flipH="1">
            <a:off x="3237111" y="8755905"/>
            <a:ext cx="1656184" cy="0"/>
          </a:xfrm>
          <a:prstGeom prst="line">
            <a:avLst/>
          </a:prstGeom>
          <a:ln>
            <a:solidFill>
              <a:srgbClr val="FF0000"/>
            </a:solidFill>
            <a:tailEnd type="oval"/>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4939903" y="8482731"/>
            <a:ext cx="1800200" cy="507831"/>
          </a:xfrm>
          <a:prstGeom prst="rect">
            <a:avLst/>
          </a:prstGeom>
          <a:solidFill>
            <a:schemeClr val="bg1"/>
          </a:solidFill>
        </p:spPr>
        <p:txBody>
          <a:bodyPr wrap="square" rtlCol="0">
            <a:spAutoFit/>
          </a:bodyPr>
          <a:lstStyle/>
          <a:p>
            <a:r>
              <a:rPr lang="en-GB" sz="900" b="1" dirty="0" err="1" smtClean="0">
                <a:latin typeface="Avenir"/>
              </a:rPr>
              <a:t>KeyCode</a:t>
            </a:r>
            <a:endParaRPr lang="en-GB" sz="900" b="1" dirty="0" smtClean="0">
              <a:latin typeface="Avenir"/>
            </a:endParaRPr>
          </a:p>
          <a:p>
            <a:r>
              <a:rPr lang="en-GB" sz="900" dirty="0" smtClean="0">
                <a:latin typeface="Avenir"/>
              </a:rPr>
              <a:t>Each test is assigned its own unique code</a:t>
            </a:r>
            <a:endParaRPr lang="en-GB" sz="2400" dirty="0" smtClean="0">
              <a:latin typeface="Avenir"/>
            </a:endParaRPr>
          </a:p>
        </p:txBody>
      </p:sp>
      <p:sp>
        <p:nvSpPr>
          <p:cNvPr id="36" name="Rectangle 35"/>
          <p:cNvSpPr/>
          <p:nvPr/>
        </p:nvSpPr>
        <p:spPr>
          <a:xfrm flipV="1">
            <a:off x="0" y="1213587"/>
            <a:ext cx="5000625" cy="369331"/>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a:endParaRPr>
          </a:p>
        </p:txBody>
      </p:sp>
      <p:sp>
        <p:nvSpPr>
          <p:cNvPr id="37" name="TextBox 36"/>
          <p:cNvSpPr txBox="1"/>
          <p:nvPr/>
        </p:nvSpPr>
        <p:spPr>
          <a:xfrm>
            <a:off x="504825" y="1213587"/>
            <a:ext cx="5105400" cy="369332"/>
          </a:xfrm>
          <a:prstGeom prst="rect">
            <a:avLst/>
          </a:prstGeom>
          <a:noFill/>
        </p:spPr>
        <p:txBody>
          <a:bodyPr wrap="square" rtlCol="0">
            <a:spAutoFit/>
          </a:bodyPr>
          <a:lstStyle/>
          <a:p>
            <a:r>
              <a:rPr lang="en-US" dirty="0" smtClean="0">
                <a:solidFill>
                  <a:schemeClr val="bg1"/>
                </a:solidFill>
                <a:latin typeface="Avenir"/>
              </a:rPr>
              <a:t>Printing documents</a:t>
            </a:r>
            <a:endParaRPr lang="en-US" dirty="0">
              <a:solidFill>
                <a:schemeClr val="bg1"/>
              </a:solidFill>
              <a:latin typeface="Avenir"/>
            </a:endParaRPr>
          </a:p>
        </p:txBody>
      </p:sp>
      <p:pic>
        <p:nvPicPr>
          <p:cNvPr id="35" name="Picture 34"/>
          <p:cNvPicPr>
            <a:picLocks noChangeAspect="1"/>
          </p:cNvPicPr>
          <p:nvPr/>
        </p:nvPicPr>
        <p:blipFill>
          <a:blip r:embed="rId7"/>
          <a:stretch>
            <a:fillRect/>
          </a:stretch>
        </p:blipFill>
        <p:spPr>
          <a:xfrm>
            <a:off x="6050064" y="0"/>
            <a:ext cx="954598" cy="649287"/>
          </a:xfrm>
          <a:prstGeom prst="rect">
            <a:avLst/>
          </a:prstGeom>
        </p:spPr>
      </p:pic>
      <p:sp>
        <p:nvSpPr>
          <p:cNvPr id="38" name="TextBox 37"/>
          <p:cNvSpPr txBox="1"/>
          <p:nvPr/>
        </p:nvSpPr>
        <p:spPr>
          <a:xfrm>
            <a:off x="3479800" y="10142021"/>
            <a:ext cx="3850001" cy="230832"/>
          </a:xfrm>
          <a:prstGeom prst="rect">
            <a:avLst/>
          </a:prstGeom>
          <a:noFill/>
        </p:spPr>
        <p:txBody>
          <a:bodyPr wrap="square" rtlCol="0">
            <a:spAutoFit/>
          </a:bodyPr>
          <a:lstStyle/>
          <a:p>
            <a:pPr algn="r"/>
            <a:r>
              <a:rPr lang="en-US" sz="900" dirty="0" smtClean="0">
                <a:solidFill>
                  <a:schemeClr val="bg1"/>
                </a:solidFill>
                <a:latin typeface="Avenir Book"/>
                <a:cs typeface="Avenir Book"/>
              </a:rPr>
              <a:t>© Copyright The City and Guilds of London Institute 2015</a:t>
            </a:r>
            <a:endParaRPr lang="en-US" sz="900" dirty="0">
              <a:solidFill>
                <a:schemeClr val="bg1"/>
              </a:solidFill>
              <a:latin typeface="Avenir Book"/>
              <a:cs typeface="Avenir Book"/>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flipV="1">
            <a:off x="0" y="1106487"/>
            <a:ext cx="5000625" cy="369331"/>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a:endParaRPr>
          </a:p>
        </p:txBody>
      </p:sp>
      <p:sp>
        <p:nvSpPr>
          <p:cNvPr id="9" name="Rectangle 8"/>
          <p:cNvSpPr/>
          <p:nvPr/>
        </p:nvSpPr>
        <p:spPr>
          <a:xfrm>
            <a:off x="0" y="10090660"/>
            <a:ext cx="7562849" cy="394944"/>
          </a:xfrm>
          <a:prstGeom prst="rect">
            <a:avLst/>
          </a:prstGeom>
          <a:solidFill>
            <a:srgbClr val="000000"/>
          </a:solidFill>
          <a:ln w="254000" cap="flat" cmpd="sng" algn="ctr">
            <a:no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Avenir"/>
            </a:endParaRPr>
          </a:p>
        </p:txBody>
      </p:sp>
      <p:sp>
        <p:nvSpPr>
          <p:cNvPr id="10" name="TextBox 9"/>
          <p:cNvSpPr txBox="1"/>
          <p:nvPr/>
        </p:nvSpPr>
        <p:spPr>
          <a:xfrm>
            <a:off x="459368" y="10079722"/>
            <a:ext cx="1264657" cy="323165"/>
          </a:xfrm>
          <a:prstGeom prst="rect">
            <a:avLst/>
          </a:prstGeom>
          <a:noFill/>
        </p:spPr>
        <p:txBody>
          <a:bodyPr wrap="square" rtlCol="0">
            <a:spAutoFit/>
          </a:bodyPr>
          <a:lstStyle/>
          <a:p>
            <a:r>
              <a:rPr lang="en-US" sz="1500" dirty="0" smtClean="0">
                <a:solidFill>
                  <a:schemeClr val="bg1"/>
                </a:solidFill>
                <a:latin typeface="Avenir"/>
                <a:cs typeface="Avenir"/>
              </a:rPr>
              <a:t>17</a:t>
            </a:r>
            <a:endParaRPr lang="en-US" sz="1500" b="1" dirty="0">
              <a:solidFill>
                <a:schemeClr val="bg1"/>
              </a:solidFill>
              <a:latin typeface="Avenir"/>
              <a:cs typeface="Avenir"/>
            </a:endParaRPr>
          </a:p>
        </p:txBody>
      </p:sp>
      <p:sp>
        <p:nvSpPr>
          <p:cNvPr id="47" name="TextBox 46"/>
          <p:cNvSpPr txBox="1"/>
          <p:nvPr/>
        </p:nvSpPr>
        <p:spPr>
          <a:xfrm>
            <a:off x="655021" y="1802368"/>
            <a:ext cx="6198540" cy="307777"/>
          </a:xfrm>
          <a:prstGeom prst="rect">
            <a:avLst/>
          </a:prstGeom>
          <a:noFill/>
        </p:spPr>
        <p:txBody>
          <a:bodyPr wrap="square" rtlCol="0">
            <a:spAutoFit/>
          </a:bodyPr>
          <a:lstStyle/>
          <a:p>
            <a:r>
              <a:rPr lang="en-GB" sz="1400" b="1" dirty="0" smtClean="0">
                <a:latin typeface="Avenir"/>
              </a:rPr>
              <a:t>2. How to print Candidate Profile and Score Report</a:t>
            </a:r>
            <a:endParaRPr lang="en-GB" sz="1400" b="1" dirty="0">
              <a:latin typeface="Avenir"/>
            </a:endParaRPr>
          </a:p>
        </p:txBody>
      </p:sp>
      <p:cxnSp>
        <p:nvCxnSpPr>
          <p:cNvPr id="48" name="Straight Connector 47"/>
          <p:cNvCxnSpPr/>
          <p:nvPr/>
        </p:nvCxnSpPr>
        <p:spPr>
          <a:xfrm>
            <a:off x="480690" y="2171699"/>
            <a:ext cx="6549624" cy="1588"/>
          </a:xfrm>
          <a:prstGeom prst="line">
            <a:avLst/>
          </a:prstGeom>
          <a:ln w="12700" cap="flat" cmpd="sng" algn="ctr">
            <a:solidFill>
              <a:srgbClr val="ADB5C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668108" y="2325687"/>
            <a:ext cx="6008917" cy="646331"/>
          </a:xfrm>
          <a:prstGeom prst="rect">
            <a:avLst/>
          </a:prstGeom>
          <a:noFill/>
        </p:spPr>
        <p:txBody>
          <a:bodyPr wrap="square" rtlCol="0">
            <a:spAutoFit/>
          </a:bodyPr>
          <a:lstStyle/>
          <a:p>
            <a:r>
              <a:rPr lang="en-US" sz="1200" dirty="0" smtClean="0">
                <a:latin typeface="Avenir"/>
                <a:cs typeface="Avenir"/>
              </a:rPr>
              <a:t>This can be done in the Test Calendar, Test History or Candidates sections: select the test details (date/centre/qualification/candidate) required, then download and print documents as shown below. </a:t>
            </a:r>
          </a:p>
        </p:txBody>
      </p:sp>
      <p:cxnSp>
        <p:nvCxnSpPr>
          <p:cNvPr id="53" name="Straight Connector 52"/>
          <p:cNvCxnSpPr/>
          <p:nvPr/>
        </p:nvCxnSpPr>
        <p:spPr>
          <a:xfrm>
            <a:off x="-170114" y="2436592"/>
            <a:ext cx="821182" cy="1588"/>
          </a:xfrm>
          <a:prstGeom prst="line">
            <a:avLst/>
          </a:prstGeom>
          <a:ln w="63500" cap="flat" cmpd="sng" algn="ctr">
            <a:solidFill>
              <a:srgbClr val="0033A0">
                <a:alpha val="43000"/>
              </a:srgbClr>
            </a:solidFill>
            <a:prstDash val="solid"/>
            <a:round/>
            <a:headEnd type="none" w="med" len="med"/>
            <a:tailEnd type="stealth" w="med" len="med"/>
          </a:ln>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504825" y="1106487"/>
            <a:ext cx="5105400" cy="369332"/>
          </a:xfrm>
          <a:prstGeom prst="rect">
            <a:avLst/>
          </a:prstGeom>
          <a:noFill/>
        </p:spPr>
        <p:txBody>
          <a:bodyPr wrap="square" rtlCol="0">
            <a:spAutoFit/>
          </a:bodyPr>
          <a:lstStyle/>
          <a:p>
            <a:r>
              <a:rPr lang="en-US" dirty="0" smtClean="0">
                <a:solidFill>
                  <a:schemeClr val="bg1"/>
                </a:solidFill>
                <a:latin typeface="Avenir"/>
              </a:rPr>
              <a:t>Printing documents continued</a:t>
            </a:r>
            <a:endParaRPr lang="en-US" dirty="0">
              <a:solidFill>
                <a:schemeClr val="bg1"/>
              </a:solidFill>
              <a:latin typeface="Avenir"/>
            </a:endParaRPr>
          </a:p>
        </p:txBody>
      </p:sp>
      <p:sp>
        <p:nvSpPr>
          <p:cNvPr id="30" name="Rectangle 29"/>
          <p:cNvSpPr/>
          <p:nvPr/>
        </p:nvSpPr>
        <p:spPr>
          <a:xfrm>
            <a:off x="0" y="-112713"/>
            <a:ext cx="7591425" cy="877886"/>
          </a:xfrm>
          <a:prstGeom prst="rect">
            <a:avLst/>
          </a:prstGeom>
          <a:solidFill>
            <a:srgbClr val="000000"/>
          </a:solidFill>
          <a:ln w="254000" cap="flat" cmpd="sng" algn="ctr">
            <a:no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Avenir"/>
            </a:endParaRPr>
          </a:p>
        </p:txBody>
      </p:sp>
      <p:sp>
        <p:nvSpPr>
          <p:cNvPr id="34" name="TextBox 33"/>
          <p:cNvSpPr txBox="1"/>
          <p:nvPr/>
        </p:nvSpPr>
        <p:spPr>
          <a:xfrm>
            <a:off x="480690" y="268287"/>
            <a:ext cx="6466118" cy="400110"/>
          </a:xfrm>
          <a:prstGeom prst="rect">
            <a:avLst/>
          </a:prstGeom>
          <a:noFill/>
        </p:spPr>
        <p:txBody>
          <a:bodyPr wrap="square" rtlCol="0">
            <a:spAutoFit/>
          </a:bodyPr>
          <a:lstStyle/>
          <a:p>
            <a:r>
              <a:rPr lang="en-US" sz="2000" dirty="0" err="1" smtClean="0">
                <a:solidFill>
                  <a:schemeClr val="bg1"/>
                </a:solidFill>
                <a:latin typeface="Avenir"/>
                <a:cs typeface="Avenir"/>
              </a:rPr>
              <a:t>e-volve</a:t>
            </a:r>
            <a:r>
              <a:rPr lang="en-US" sz="2000" dirty="0" smtClean="0">
                <a:solidFill>
                  <a:schemeClr val="bg1"/>
                </a:solidFill>
                <a:latin typeface="Avenir"/>
                <a:cs typeface="Avenir"/>
              </a:rPr>
              <a:t> Centre Analytics </a:t>
            </a:r>
            <a:r>
              <a:rPr lang="en-US" sz="1600" b="1" dirty="0" smtClean="0">
                <a:solidFill>
                  <a:schemeClr val="bg1"/>
                </a:solidFill>
                <a:latin typeface="Avenir"/>
                <a:cs typeface="Avenir"/>
              </a:rPr>
              <a:t>USER GUIDE</a:t>
            </a:r>
            <a:endParaRPr lang="en-US" sz="1600" b="1" dirty="0">
              <a:solidFill>
                <a:schemeClr val="bg1"/>
              </a:solidFill>
              <a:latin typeface="Avenir"/>
              <a:cs typeface="Avenir"/>
            </a:endParaRPr>
          </a:p>
        </p:txBody>
      </p:sp>
      <p:pic>
        <p:nvPicPr>
          <p:cNvPr id="43" name="Picture 42" descr="1. test calendar expanded page.png"/>
          <p:cNvPicPr>
            <a:picLocks noChangeAspect="1"/>
          </p:cNvPicPr>
          <p:nvPr/>
        </p:nvPicPr>
        <p:blipFill>
          <a:blip r:embed="rId3"/>
          <a:srcRect l="6173" t="58433" r="2013"/>
          <a:stretch>
            <a:fillRect/>
          </a:stretch>
        </p:blipFill>
        <p:spPr>
          <a:xfrm>
            <a:off x="733952" y="3132140"/>
            <a:ext cx="5957602" cy="1666429"/>
          </a:xfrm>
          <a:prstGeom prst="rect">
            <a:avLst/>
          </a:prstGeom>
          <a:ln w="12700" cap="flat" cmpd="sng" algn="ctr">
            <a:solidFill>
              <a:schemeClr val="bg1">
                <a:lumMod val="75000"/>
              </a:schemeClr>
            </a:solidFill>
            <a:prstDash val="solid"/>
            <a:round/>
            <a:headEnd type="none" w="med" len="med"/>
            <a:tailEnd type="none" w="med" len="med"/>
          </a:ln>
          <a:effectLst>
            <a:outerShdw blurRad="50800" dist="38100" dir="2700000">
              <a:srgbClr val="000000">
                <a:alpha val="43000"/>
              </a:srgbClr>
            </a:outerShdw>
          </a:effectLst>
        </p:spPr>
      </p:pic>
      <p:sp>
        <p:nvSpPr>
          <p:cNvPr id="45" name="TextBox 44"/>
          <p:cNvSpPr txBox="1"/>
          <p:nvPr/>
        </p:nvSpPr>
        <p:spPr>
          <a:xfrm>
            <a:off x="3990975" y="5803295"/>
            <a:ext cx="2683094" cy="784830"/>
          </a:xfrm>
          <a:prstGeom prst="rect">
            <a:avLst/>
          </a:prstGeom>
          <a:noFill/>
        </p:spPr>
        <p:txBody>
          <a:bodyPr wrap="square" rtlCol="0">
            <a:spAutoFit/>
          </a:bodyPr>
          <a:lstStyle/>
          <a:p>
            <a:r>
              <a:rPr lang="en-GB" sz="900" b="1" dirty="0" smtClean="0">
                <a:solidFill>
                  <a:srgbClr val="000000"/>
                </a:solidFill>
                <a:latin typeface="Avenir"/>
                <a:cs typeface="Avenir"/>
              </a:rPr>
              <a:t>Candidate profile</a:t>
            </a:r>
          </a:p>
          <a:p>
            <a:r>
              <a:rPr lang="en-GB" sz="900" dirty="0" smtClean="0">
                <a:solidFill>
                  <a:srgbClr val="000000"/>
                </a:solidFill>
                <a:latin typeface="Avenir"/>
                <a:cs typeface="Avenir"/>
              </a:rPr>
              <a:t>Click Profile icon to download document; </a:t>
            </a:r>
          </a:p>
          <a:p>
            <a:r>
              <a:rPr lang="en-GB" sz="900" dirty="0" smtClean="0">
                <a:solidFill>
                  <a:srgbClr val="000000"/>
                </a:solidFill>
                <a:latin typeface="Avenir"/>
              </a:rPr>
              <a:t>from menu on top click Print icon to print, then click Back button to return to previous page</a:t>
            </a:r>
          </a:p>
          <a:p>
            <a:r>
              <a:rPr lang="en-US" sz="900" b="1" dirty="0" smtClean="0">
                <a:solidFill>
                  <a:srgbClr val="000000"/>
                </a:solidFill>
                <a:latin typeface="Avenir"/>
                <a:cs typeface="Avenir"/>
              </a:rPr>
              <a:t> </a:t>
            </a:r>
            <a:endParaRPr lang="en-US" sz="900" dirty="0">
              <a:solidFill>
                <a:srgbClr val="000000"/>
              </a:solidFill>
              <a:latin typeface="Avenir"/>
              <a:cs typeface="Avenir"/>
            </a:endParaRPr>
          </a:p>
        </p:txBody>
      </p:sp>
      <p:pic>
        <p:nvPicPr>
          <p:cNvPr id="46" name="Picture 45" descr="1. test calendar expanded page.png"/>
          <p:cNvPicPr>
            <a:picLocks noChangeAspect="1"/>
          </p:cNvPicPr>
          <p:nvPr/>
        </p:nvPicPr>
        <p:blipFill>
          <a:blip r:embed="rId4" r:link="rId5"/>
          <a:srcRect l="87446" t="87624" r="5742" b="9492"/>
          <a:stretch>
            <a:fillRect/>
          </a:stretch>
        </p:blipFill>
        <p:spPr>
          <a:xfrm>
            <a:off x="4060825" y="5453608"/>
            <a:ext cx="687389" cy="228600"/>
          </a:xfrm>
          <a:prstGeom prst="rect">
            <a:avLst/>
          </a:prstGeom>
          <a:ln w="12700" cap="flat" cmpd="sng" algn="ctr">
            <a:solidFill>
              <a:schemeClr val="bg1">
                <a:lumMod val="75000"/>
              </a:schemeClr>
            </a:solidFill>
            <a:prstDash val="solid"/>
            <a:round/>
            <a:headEnd type="none" w="med" len="med"/>
            <a:tailEnd type="none" w="med" len="med"/>
          </a:ln>
          <a:effectLst>
            <a:outerShdw blurRad="50800" dist="38100" dir="2700000">
              <a:srgbClr val="000000">
                <a:alpha val="43000"/>
              </a:srgbClr>
            </a:outerShdw>
          </a:effectLst>
        </p:spPr>
      </p:pic>
      <p:sp>
        <p:nvSpPr>
          <p:cNvPr id="50" name="TextBox 49"/>
          <p:cNvSpPr txBox="1"/>
          <p:nvPr/>
        </p:nvSpPr>
        <p:spPr>
          <a:xfrm>
            <a:off x="763718" y="8233685"/>
            <a:ext cx="2907343" cy="1338828"/>
          </a:xfrm>
          <a:prstGeom prst="rect">
            <a:avLst/>
          </a:prstGeom>
          <a:noFill/>
        </p:spPr>
        <p:txBody>
          <a:bodyPr wrap="square" rtlCol="0">
            <a:spAutoFit/>
          </a:bodyPr>
          <a:lstStyle/>
          <a:p>
            <a:endParaRPr lang="en-GB" sz="900" dirty="0" smtClean="0">
              <a:latin typeface="Avenir"/>
              <a:cs typeface="Avenir"/>
            </a:endParaRPr>
          </a:p>
          <a:p>
            <a:r>
              <a:rPr lang="en-GB" sz="900" b="1" dirty="0" smtClean="0">
                <a:latin typeface="Avenir"/>
                <a:cs typeface="Avenir"/>
              </a:rPr>
              <a:t>Score report</a:t>
            </a:r>
          </a:p>
          <a:p>
            <a:r>
              <a:rPr lang="en-GB" sz="900" dirty="0" smtClean="0">
                <a:latin typeface="Avenir"/>
              </a:rPr>
              <a:t>Click on hyperlink in last column of Profile report to open Provisional Score Report generated immediately after test was completed. From menu on top click Print icon to print, then click Back button to return to previous page</a:t>
            </a:r>
          </a:p>
          <a:p>
            <a:endParaRPr lang="en-GB" sz="900" dirty="0" smtClean="0">
              <a:latin typeface="Avenir"/>
            </a:endParaRPr>
          </a:p>
          <a:p>
            <a:endParaRPr lang="en-US" sz="900" dirty="0">
              <a:latin typeface="Avenir"/>
              <a:cs typeface="Avenir"/>
            </a:endParaRPr>
          </a:p>
        </p:txBody>
      </p:sp>
      <p:pic>
        <p:nvPicPr>
          <p:cNvPr id="54" name="Picture 53" descr="attendance register.png"/>
          <p:cNvPicPr>
            <a:picLocks noChangeAspect="1"/>
          </p:cNvPicPr>
          <p:nvPr/>
        </p:nvPicPr>
        <p:blipFill>
          <a:blip r:embed="rId6" r:link="rId7"/>
          <a:srcRect l="78554" t="47484" r="9902" b="48739"/>
          <a:stretch>
            <a:fillRect/>
          </a:stretch>
        </p:blipFill>
        <p:spPr>
          <a:xfrm>
            <a:off x="839610" y="8050590"/>
            <a:ext cx="1008112" cy="2422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59" name="Straight Connector 58"/>
          <p:cNvCxnSpPr/>
          <p:nvPr/>
        </p:nvCxnSpPr>
        <p:spPr>
          <a:xfrm rot="10800000" flipV="1">
            <a:off x="4406326" y="4653160"/>
            <a:ext cx="1874308" cy="768241"/>
          </a:xfrm>
          <a:prstGeom prst="line">
            <a:avLst/>
          </a:prstGeom>
          <a:ln>
            <a:solidFill>
              <a:srgbClr val="FF0000"/>
            </a:solidFill>
            <a:headEnd type="oval"/>
            <a:tailEnd type="none"/>
          </a:ln>
        </p:spPr>
        <p:style>
          <a:lnRef idx="2">
            <a:schemeClr val="accent1"/>
          </a:lnRef>
          <a:fillRef idx="0">
            <a:schemeClr val="accent1"/>
          </a:fillRef>
          <a:effectRef idx="1">
            <a:schemeClr val="accent1"/>
          </a:effectRef>
          <a:fontRef idx="minor">
            <a:schemeClr val="tx1"/>
          </a:fontRef>
        </p:style>
      </p:cxnSp>
      <p:pic>
        <p:nvPicPr>
          <p:cNvPr id="68" name="Picture 67" descr="attendance register.png"/>
          <p:cNvPicPr>
            <a:picLocks noChangeAspect="1"/>
          </p:cNvPicPr>
          <p:nvPr/>
        </p:nvPicPr>
        <p:blipFill>
          <a:blip r:embed="rId8"/>
          <a:srcRect t="4504" b="16831"/>
          <a:stretch>
            <a:fillRect/>
          </a:stretch>
        </p:blipFill>
        <p:spPr>
          <a:xfrm>
            <a:off x="4158265" y="7323507"/>
            <a:ext cx="2459909" cy="2501530"/>
          </a:xfrm>
          <a:prstGeom prst="rect">
            <a:avLst/>
          </a:prstGeom>
          <a:ln>
            <a:noFill/>
          </a:ln>
          <a:effectLst>
            <a:outerShdw blurRad="101600" dist="12700" dir="2700000" algn="tl" rotWithShape="0">
              <a:srgbClr val="333333">
                <a:alpha val="90000"/>
              </a:srgbClr>
            </a:outerShdw>
          </a:effectLst>
        </p:spPr>
      </p:pic>
      <p:pic>
        <p:nvPicPr>
          <p:cNvPr id="70" name="Picture 69" descr="attendance register.png"/>
          <p:cNvPicPr>
            <a:picLocks noChangeAspect="1"/>
          </p:cNvPicPr>
          <p:nvPr/>
        </p:nvPicPr>
        <p:blipFill>
          <a:blip r:embed="rId9"/>
          <a:srcRect r="7279"/>
          <a:stretch>
            <a:fillRect/>
          </a:stretch>
        </p:blipFill>
        <p:spPr>
          <a:xfrm>
            <a:off x="796011" y="5145087"/>
            <a:ext cx="2835111" cy="2246272"/>
          </a:xfrm>
          <a:prstGeom prst="rect">
            <a:avLst/>
          </a:prstGeom>
          <a:ln>
            <a:noFill/>
          </a:ln>
          <a:effectLst>
            <a:outerShdw blurRad="50800" dist="38100" dir="2700000">
              <a:srgbClr val="000000">
                <a:alpha val="66000"/>
              </a:srgbClr>
            </a:outerShdw>
          </a:effectLst>
        </p:spPr>
      </p:pic>
      <p:cxnSp>
        <p:nvCxnSpPr>
          <p:cNvPr id="60" name="Straight Connector 59"/>
          <p:cNvCxnSpPr/>
          <p:nvPr/>
        </p:nvCxnSpPr>
        <p:spPr>
          <a:xfrm rot="10800000" flipV="1">
            <a:off x="2035124" y="7162800"/>
            <a:ext cx="1330376" cy="992356"/>
          </a:xfrm>
          <a:prstGeom prst="line">
            <a:avLst/>
          </a:prstGeom>
          <a:ln>
            <a:solidFill>
              <a:srgbClr val="FF0000"/>
            </a:solidFill>
            <a:headEnd type="oval"/>
            <a:tailEnd type="none"/>
          </a:ln>
        </p:spPr>
        <p:style>
          <a:lnRef idx="2">
            <a:schemeClr val="accent1"/>
          </a:lnRef>
          <a:fillRef idx="0">
            <a:schemeClr val="accent1"/>
          </a:fillRef>
          <a:effectRef idx="1">
            <a:schemeClr val="accent1"/>
          </a:effectRef>
          <a:fontRef idx="minor">
            <a:schemeClr val="tx1"/>
          </a:fontRef>
        </p:style>
      </p:cxnSp>
      <p:pic>
        <p:nvPicPr>
          <p:cNvPr id="23" name="Picture 22"/>
          <p:cNvPicPr>
            <a:picLocks noChangeAspect="1"/>
          </p:cNvPicPr>
          <p:nvPr/>
        </p:nvPicPr>
        <p:blipFill>
          <a:blip r:embed="rId10"/>
          <a:stretch>
            <a:fillRect/>
          </a:stretch>
        </p:blipFill>
        <p:spPr>
          <a:xfrm>
            <a:off x="6050064" y="0"/>
            <a:ext cx="954598" cy="649287"/>
          </a:xfrm>
          <a:prstGeom prst="rect">
            <a:avLst/>
          </a:prstGeom>
        </p:spPr>
      </p:pic>
      <p:sp>
        <p:nvSpPr>
          <p:cNvPr id="25" name="TextBox 24"/>
          <p:cNvSpPr txBox="1"/>
          <p:nvPr/>
        </p:nvSpPr>
        <p:spPr>
          <a:xfrm>
            <a:off x="3479800" y="10142021"/>
            <a:ext cx="3850001" cy="230832"/>
          </a:xfrm>
          <a:prstGeom prst="rect">
            <a:avLst/>
          </a:prstGeom>
          <a:noFill/>
        </p:spPr>
        <p:txBody>
          <a:bodyPr wrap="square" rtlCol="0">
            <a:spAutoFit/>
          </a:bodyPr>
          <a:lstStyle/>
          <a:p>
            <a:pPr algn="r"/>
            <a:r>
              <a:rPr lang="en-US" sz="900" dirty="0" smtClean="0">
                <a:solidFill>
                  <a:schemeClr val="bg1"/>
                </a:solidFill>
                <a:latin typeface="Avenir Book"/>
                <a:cs typeface="Avenir Book"/>
              </a:rPr>
              <a:t>© Copyright The City and Guilds of London Institute 2015</a:t>
            </a:r>
            <a:endParaRPr lang="en-US" sz="900" dirty="0">
              <a:solidFill>
                <a:schemeClr val="bg1"/>
              </a:solidFill>
              <a:latin typeface="Avenir Book"/>
              <a:cs typeface="Avenir Book"/>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1. test calendar expanded page.png"/>
          <p:cNvPicPr>
            <a:picLocks noChangeAspect="1"/>
          </p:cNvPicPr>
          <p:nvPr/>
        </p:nvPicPr>
        <p:blipFill>
          <a:blip r:embed="rId3"/>
          <a:stretch>
            <a:fillRect/>
          </a:stretch>
        </p:blipFill>
        <p:spPr>
          <a:xfrm>
            <a:off x="598488" y="3135246"/>
            <a:ext cx="6611937" cy="2585427"/>
          </a:xfrm>
          <a:prstGeom prst="rect">
            <a:avLst/>
          </a:prstGeom>
          <a:ln w="12700" cap="flat" cmpd="sng" algn="ctr">
            <a:solidFill>
              <a:schemeClr val="bg1">
                <a:lumMod val="75000"/>
              </a:schemeClr>
            </a:solidFill>
            <a:prstDash val="solid"/>
            <a:round/>
            <a:headEnd type="none" w="med" len="med"/>
            <a:tailEnd type="none" w="med" len="med"/>
          </a:ln>
          <a:effectLst>
            <a:outerShdw blurRad="50800" dist="38100" dir="2700000">
              <a:srgbClr val="000000">
                <a:alpha val="43000"/>
              </a:srgbClr>
            </a:outerShdw>
          </a:effectLst>
        </p:spPr>
      </p:pic>
      <p:sp>
        <p:nvSpPr>
          <p:cNvPr id="9" name="Rectangle 8"/>
          <p:cNvSpPr/>
          <p:nvPr/>
        </p:nvSpPr>
        <p:spPr>
          <a:xfrm>
            <a:off x="0" y="10090660"/>
            <a:ext cx="7562849" cy="394944"/>
          </a:xfrm>
          <a:prstGeom prst="rect">
            <a:avLst/>
          </a:prstGeom>
          <a:solidFill>
            <a:srgbClr val="000000"/>
          </a:solidFill>
          <a:ln w="254000" cap="flat" cmpd="sng" algn="ctr">
            <a:no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Avenir"/>
            </a:endParaRPr>
          </a:p>
        </p:txBody>
      </p:sp>
      <p:sp>
        <p:nvSpPr>
          <p:cNvPr id="10" name="TextBox 9"/>
          <p:cNvSpPr txBox="1"/>
          <p:nvPr/>
        </p:nvSpPr>
        <p:spPr>
          <a:xfrm>
            <a:off x="459368" y="10079722"/>
            <a:ext cx="1264657" cy="323165"/>
          </a:xfrm>
          <a:prstGeom prst="rect">
            <a:avLst/>
          </a:prstGeom>
          <a:noFill/>
        </p:spPr>
        <p:txBody>
          <a:bodyPr wrap="square" rtlCol="0">
            <a:spAutoFit/>
          </a:bodyPr>
          <a:lstStyle/>
          <a:p>
            <a:r>
              <a:rPr lang="en-US" sz="1500" dirty="0" smtClean="0">
                <a:solidFill>
                  <a:schemeClr val="bg1"/>
                </a:solidFill>
                <a:latin typeface="Avenir"/>
                <a:cs typeface="Avenir"/>
              </a:rPr>
              <a:t>18</a:t>
            </a:r>
            <a:endParaRPr lang="en-US" sz="1500" b="1" dirty="0">
              <a:solidFill>
                <a:schemeClr val="bg1"/>
              </a:solidFill>
              <a:latin typeface="Avenir"/>
              <a:cs typeface="Avenir"/>
            </a:endParaRPr>
          </a:p>
        </p:txBody>
      </p:sp>
      <p:sp>
        <p:nvSpPr>
          <p:cNvPr id="26" name="Rectangle 25"/>
          <p:cNvSpPr/>
          <p:nvPr/>
        </p:nvSpPr>
        <p:spPr>
          <a:xfrm>
            <a:off x="598488" y="6592887"/>
            <a:ext cx="3444875" cy="707886"/>
          </a:xfrm>
          <a:prstGeom prst="rect">
            <a:avLst/>
          </a:prstGeom>
        </p:spPr>
        <p:txBody>
          <a:bodyPr wrap="square">
            <a:spAutoFit/>
          </a:bodyPr>
          <a:lstStyle/>
          <a:p>
            <a:r>
              <a:rPr lang="en-GB" sz="1000" b="1" dirty="0" smtClean="0">
                <a:latin typeface="Avenir"/>
                <a:cs typeface="Avenir"/>
              </a:rPr>
              <a:t>CSV file</a:t>
            </a:r>
            <a:endParaRPr lang="en-GB" sz="1000" dirty="0" smtClean="0">
              <a:latin typeface="Avenir"/>
              <a:cs typeface="Avenir"/>
            </a:endParaRPr>
          </a:p>
          <a:p>
            <a:r>
              <a:rPr lang="en-GB" sz="1000" dirty="0" smtClean="0">
                <a:latin typeface="Avenir"/>
                <a:cs typeface="Avenir"/>
              </a:rPr>
              <a:t>Document will open as spreadsheet </a:t>
            </a:r>
            <a:r>
              <a:rPr lang="en-US" sz="1000" dirty="0" smtClean="0">
                <a:latin typeface="Avenir"/>
                <a:cs typeface="Avenir"/>
              </a:rPr>
              <a:t>– </a:t>
            </a:r>
            <a:r>
              <a:rPr lang="en-GB" sz="1000" dirty="0" smtClean="0">
                <a:latin typeface="Avenir"/>
                <a:cs typeface="Avenir"/>
              </a:rPr>
              <a:t>format will vary depending on software on user computer; sample is shown below</a:t>
            </a:r>
          </a:p>
        </p:txBody>
      </p:sp>
      <p:sp>
        <p:nvSpPr>
          <p:cNvPr id="47" name="TextBox 46"/>
          <p:cNvSpPr txBox="1"/>
          <p:nvPr/>
        </p:nvSpPr>
        <p:spPr>
          <a:xfrm>
            <a:off x="655021" y="1710567"/>
            <a:ext cx="4955204" cy="307777"/>
          </a:xfrm>
          <a:prstGeom prst="rect">
            <a:avLst/>
          </a:prstGeom>
          <a:noFill/>
        </p:spPr>
        <p:txBody>
          <a:bodyPr wrap="square" rtlCol="0">
            <a:spAutoFit/>
          </a:bodyPr>
          <a:lstStyle/>
          <a:p>
            <a:r>
              <a:rPr lang="en-GB" sz="1400" b="1" dirty="0" smtClean="0">
                <a:solidFill>
                  <a:srgbClr val="000000"/>
                </a:solidFill>
                <a:latin typeface="Avenir"/>
              </a:rPr>
              <a:t>3. How to print exported CSV file</a:t>
            </a:r>
            <a:endParaRPr lang="en-GB" sz="1400" b="1" dirty="0">
              <a:solidFill>
                <a:srgbClr val="000000"/>
              </a:solidFill>
              <a:latin typeface="Avenir"/>
            </a:endParaRPr>
          </a:p>
        </p:txBody>
      </p:sp>
      <p:cxnSp>
        <p:nvCxnSpPr>
          <p:cNvPr id="48" name="Straight Connector 47"/>
          <p:cNvCxnSpPr/>
          <p:nvPr/>
        </p:nvCxnSpPr>
        <p:spPr>
          <a:xfrm>
            <a:off x="480690" y="2079899"/>
            <a:ext cx="6549624" cy="1588"/>
          </a:xfrm>
          <a:prstGeom prst="line">
            <a:avLst/>
          </a:prstGeom>
          <a:ln w="12700" cap="flat" cmpd="sng" algn="ctr">
            <a:solidFill>
              <a:srgbClr val="ADB5C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4" name="Rounded Rectangle 43"/>
          <p:cNvSpPr/>
          <p:nvPr/>
        </p:nvSpPr>
        <p:spPr>
          <a:xfrm>
            <a:off x="4970409" y="6279041"/>
            <a:ext cx="2290709" cy="1083346"/>
          </a:xfrm>
          <a:prstGeom prst="roundRect">
            <a:avLst/>
          </a:prstGeom>
          <a:gradFill flip="none" rotWithShape="1">
            <a:gsLst>
              <a:gs pos="0">
                <a:schemeClr val="accent1">
                  <a:tint val="100000"/>
                  <a:shade val="100000"/>
                  <a:satMod val="130000"/>
                  <a:alpha val="46000"/>
                </a:schemeClr>
              </a:gs>
              <a:gs pos="100000">
                <a:schemeClr val="accent1">
                  <a:tint val="50000"/>
                  <a:shade val="100000"/>
                  <a:satMod val="350000"/>
                  <a:alpha val="46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a:endParaRPr>
          </a:p>
        </p:txBody>
      </p:sp>
      <p:pic>
        <p:nvPicPr>
          <p:cNvPr id="49" name="Minus sign.psd" descr="/Users/snowy/Desktop/city and guilds Evolve SG/photoshopped elements/Minus sign.psd"/>
          <p:cNvPicPr>
            <a:picLocks noChangeAspect="1"/>
          </p:cNvPicPr>
          <p:nvPr/>
        </p:nvPicPr>
        <p:blipFill>
          <a:blip r:embed="rId4" r:link="rId5"/>
          <a:srcRect l="15489" t="30702" r="8638" b="18797"/>
          <a:stretch>
            <a:fillRect/>
          </a:stretch>
        </p:blipFill>
        <p:spPr>
          <a:xfrm>
            <a:off x="5255247" y="6405367"/>
            <a:ext cx="1338576" cy="381000"/>
          </a:xfrm>
          <a:prstGeom prst="rect">
            <a:avLst/>
          </a:prstGeom>
        </p:spPr>
      </p:pic>
      <p:cxnSp>
        <p:nvCxnSpPr>
          <p:cNvPr id="50" name="Straight Connector 49"/>
          <p:cNvCxnSpPr/>
          <p:nvPr/>
        </p:nvCxnSpPr>
        <p:spPr>
          <a:xfrm rot="5400000" flipH="1" flipV="1">
            <a:off x="5381625" y="4840287"/>
            <a:ext cx="2362200" cy="381000"/>
          </a:xfrm>
          <a:prstGeom prst="line">
            <a:avLst/>
          </a:prstGeom>
          <a:ln w="25400" cap="flat" cmpd="sng" algn="ctr">
            <a:solidFill>
              <a:srgbClr val="FF0000"/>
            </a:solidFill>
            <a:prstDash val="solid"/>
            <a:round/>
            <a:headEnd type="none" w="med" len="med"/>
            <a:tailEnd type="oval" w="med" len="med"/>
          </a:ln>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668108" y="2233887"/>
            <a:ext cx="5865705" cy="1015663"/>
          </a:xfrm>
          <a:prstGeom prst="rect">
            <a:avLst/>
          </a:prstGeom>
          <a:noFill/>
        </p:spPr>
        <p:txBody>
          <a:bodyPr wrap="square" rtlCol="0">
            <a:spAutoFit/>
          </a:bodyPr>
          <a:lstStyle/>
          <a:p>
            <a:r>
              <a:rPr lang="en-US" sz="1200" dirty="0" smtClean="0">
                <a:latin typeface="Avenir"/>
                <a:cs typeface="Avenir"/>
              </a:rPr>
              <a:t>This can be done in the Test Calendar, Test History or Candidates sections: select the test details required, then export data to a CSV file and print documents as shown below.</a:t>
            </a:r>
            <a:endParaRPr lang="en-US" sz="900" dirty="0" smtClean="0">
              <a:latin typeface="Avenir"/>
              <a:cs typeface="Avenir"/>
            </a:endParaRPr>
          </a:p>
          <a:p>
            <a:endParaRPr lang="en-US" sz="1200" dirty="0" smtClean="0">
              <a:latin typeface="Avenir"/>
              <a:cs typeface="Avenir"/>
            </a:endParaRPr>
          </a:p>
          <a:p>
            <a:endParaRPr lang="en-US" sz="1200" dirty="0">
              <a:latin typeface="Avenir"/>
              <a:cs typeface="Avenir"/>
            </a:endParaRPr>
          </a:p>
        </p:txBody>
      </p:sp>
      <p:cxnSp>
        <p:nvCxnSpPr>
          <p:cNvPr id="53" name="Straight Connector 52"/>
          <p:cNvCxnSpPr/>
          <p:nvPr/>
        </p:nvCxnSpPr>
        <p:spPr>
          <a:xfrm>
            <a:off x="-170114" y="2400299"/>
            <a:ext cx="821182" cy="1588"/>
          </a:xfrm>
          <a:prstGeom prst="line">
            <a:avLst/>
          </a:prstGeom>
          <a:ln w="63500" cap="flat" cmpd="sng" algn="ctr">
            <a:solidFill>
              <a:srgbClr val="0033A0">
                <a:alpha val="43000"/>
              </a:srgbClr>
            </a:solidFill>
            <a:prstDash val="solid"/>
            <a:round/>
            <a:headEnd type="none" w="med" len="med"/>
            <a:tailEnd type="stealth" w="med" len="med"/>
          </a:ln>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5255247" y="6902273"/>
            <a:ext cx="1960584" cy="400110"/>
          </a:xfrm>
          <a:prstGeom prst="rect">
            <a:avLst/>
          </a:prstGeom>
          <a:noFill/>
        </p:spPr>
        <p:txBody>
          <a:bodyPr wrap="square" rtlCol="0">
            <a:spAutoFit/>
          </a:bodyPr>
          <a:lstStyle/>
          <a:p>
            <a:r>
              <a:rPr lang="en-US" sz="1000" b="1" dirty="0" smtClean="0">
                <a:latin typeface="Avenir"/>
                <a:cs typeface="Avenir"/>
              </a:rPr>
              <a:t>Click to export data to CSV file for printing </a:t>
            </a:r>
            <a:endParaRPr lang="en-US" sz="1000" dirty="0">
              <a:latin typeface="Avenir"/>
              <a:cs typeface="Avenir"/>
            </a:endParaRPr>
          </a:p>
        </p:txBody>
      </p:sp>
      <p:sp>
        <p:nvSpPr>
          <p:cNvPr id="28" name="Rectangle 27"/>
          <p:cNvSpPr/>
          <p:nvPr/>
        </p:nvSpPr>
        <p:spPr>
          <a:xfrm flipV="1">
            <a:off x="0" y="1106487"/>
            <a:ext cx="5000625" cy="369331"/>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a:endParaRPr>
          </a:p>
        </p:txBody>
      </p:sp>
      <p:sp>
        <p:nvSpPr>
          <p:cNvPr id="29" name="TextBox 28"/>
          <p:cNvSpPr txBox="1"/>
          <p:nvPr/>
        </p:nvSpPr>
        <p:spPr>
          <a:xfrm>
            <a:off x="504825" y="1106487"/>
            <a:ext cx="5105400" cy="369332"/>
          </a:xfrm>
          <a:prstGeom prst="rect">
            <a:avLst/>
          </a:prstGeom>
          <a:noFill/>
        </p:spPr>
        <p:txBody>
          <a:bodyPr wrap="square" rtlCol="0">
            <a:spAutoFit/>
          </a:bodyPr>
          <a:lstStyle/>
          <a:p>
            <a:r>
              <a:rPr lang="en-US" dirty="0" smtClean="0">
                <a:solidFill>
                  <a:schemeClr val="bg1"/>
                </a:solidFill>
                <a:latin typeface="Avenir"/>
              </a:rPr>
              <a:t>Printing documents continued</a:t>
            </a:r>
            <a:endParaRPr lang="en-US" dirty="0">
              <a:solidFill>
                <a:schemeClr val="bg1"/>
              </a:solidFill>
              <a:latin typeface="Avenir"/>
            </a:endParaRPr>
          </a:p>
        </p:txBody>
      </p:sp>
      <p:pic>
        <p:nvPicPr>
          <p:cNvPr id="22" name="Picture 21" descr="attendance register.png"/>
          <p:cNvPicPr>
            <a:picLocks noChangeAspect="1"/>
          </p:cNvPicPr>
          <p:nvPr/>
        </p:nvPicPr>
        <p:blipFill>
          <a:blip r:embed="rId6" r:link="rId7"/>
          <a:stretch>
            <a:fillRect/>
          </a:stretch>
        </p:blipFill>
        <p:spPr>
          <a:xfrm>
            <a:off x="598488" y="7605281"/>
            <a:ext cx="3775075" cy="2053372"/>
          </a:xfrm>
          <a:prstGeom prst="rect">
            <a:avLst/>
          </a:prstGeom>
          <a:ln>
            <a:noFill/>
          </a:ln>
          <a:effectLst>
            <a:outerShdw blurRad="50800" dist="38100" dir="2700000">
              <a:srgbClr val="000000">
                <a:alpha val="66000"/>
              </a:srgbClr>
            </a:outerShdw>
          </a:effectLst>
        </p:spPr>
      </p:pic>
      <p:sp>
        <p:nvSpPr>
          <p:cNvPr id="21" name="Rectangle 20"/>
          <p:cNvSpPr/>
          <p:nvPr/>
        </p:nvSpPr>
        <p:spPr>
          <a:xfrm>
            <a:off x="0" y="-112713"/>
            <a:ext cx="7591425" cy="877886"/>
          </a:xfrm>
          <a:prstGeom prst="rect">
            <a:avLst/>
          </a:prstGeom>
          <a:solidFill>
            <a:srgbClr val="000000"/>
          </a:solidFill>
          <a:ln w="254000" cap="flat" cmpd="sng" algn="ctr">
            <a:no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Avenir"/>
            </a:endParaRPr>
          </a:p>
        </p:txBody>
      </p:sp>
      <p:sp>
        <p:nvSpPr>
          <p:cNvPr id="23" name="TextBox 22"/>
          <p:cNvSpPr txBox="1"/>
          <p:nvPr/>
        </p:nvSpPr>
        <p:spPr>
          <a:xfrm>
            <a:off x="480690" y="268287"/>
            <a:ext cx="6466118" cy="400110"/>
          </a:xfrm>
          <a:prstGeom prst="rect">
            <a:avLst/>
          </a:prstGeom>
          <a:noFill/>
        </p:spPr>
        <p:txBody>
          <a:bodyPr wrap="square" rtlCol="0">
            <a:spAutoFit/>
          </a:bodyPr>
          <a:lstStyle/>
          <a:p>
            <a:r>
              <a:rPr lang="en-US" sz="2000" dirty="0" err="1" smtClean="0">
                <a:solidFill>
                  <a:schemeClr val="bg1"/>
                </a:solidFill>
                <a:latin typeface="Avenir"/>
                <a:cs typeface="Avenir"/>
              </a:rPr>
              <a:t>e-volve</a:t>
            </a:r>
            <a:r>
              <a:rPr lang="en-US" sz="2000" dirty="0" smtClean="0">
                <a:solidFill>
                  <a:schemeClr val="bg1"/>
                </a:solidFill>
                <a:latin typeface="Avenir"/>
                <a:cs typeface="Avenir"/>
              </a:rPr>
              <a:t> Centre Analytics </a:t>
            </a:r>
            <a:r>
              <a:rPr lang="en-US" sz="1600" b="1" dirty="0" smtClean="0">
                <a:solidFill>
                  <a:schemeClr val="bg1"/>
                </a:solidFill>
                <a:latin typeface="Avenir"/>
                <a:cs typeface="Avenir"/>
              </a:rPr>
              <a:t>USER GUIDE</a:t>
            </a:r>
            <a:endParaRPr lang="en-US" sz="1600" b="1" dirty="0">
              <a:solidFill>
                <a:schemeClr val="bg1"/>
              </a:solidFill>
              <a:latin typeface="Avenir"/>
              <a:cs typeface="Avenir"/>
            </a:endParaRPr>
          </a:p>
        </p:txBody>
      </p:sp>
      <p:pic>
        <p:nvPicPr>
          <p:cNvPr id="27" name="Picture 26"/>
          <p:cNvPicPr>
            <a:picLocks noChangeAspect="1"/>
          </p:cNvPicPr>
          <p:nvPr/>
        </p:nvPicPr>
        <p:blipFill>
          <a:blip r:embed="rId8"/>
          <a:stretch>
            <a:fillRect/>
          </a:stretch>
        </p:blipFill>
        <p:spPr>
          <a:xfrm>
            <a:off x="6050064" y="0"/>
            <a:ext cx="954598" cy="649287"/>
          </a:xfrm>
          <a:prstGeom prst="rect">
            <a:avLst/>
          </a:prstGeom>
        </p:spPr>
      </p:pic>
      <p:sp>
        <p:nvSpPr>
          <p:cNvPr id="30" name="TextBox 29"/>
          <p:cNvSpPr txBox="1"/>
          <p:nvPr/>
        </p:nvSpPr>
        <p:spPr>
          <a:xfrm>
            <a:off x="3479800" y="10142021"/>
            <a:ext cx="3850001" cy="230832"/>
          </a:xfrm>
          <a:prstGeom prst="rect">
            <a:avLst/>
          </a:prstGeom>
          <a:noFill/>
        </p:spPr>
        <p:txBody>
          <a:bodyPr wrap="square" rtlCol="0">
            <a:spAutoFit/>
          </a:bodyPr>
          <a:lstStyle/>
          <a:p>
            <a:pPr algn="r"/>
            <a:r>
              <a:rPr lang="en-US" sz="900" dirty="0" smtClean="0">
                <a:solidFill>
                  <a:schemeClr val="bg1"/>
                </a:solidFill>
                <a:latin typeface="Avenir Book"/>
                <a:cs typeface="Avenir Book"/>
              </a:rPr>
              <a:t>© Copyright The City and Guilds of London Institute 2015</a:t>
            </a:r>
            <a:endParaRPr lang="en-US" sz="900" dirty="0">
              <a:solidFill>
                <a:schemeClr val="bg1"/>
              </a:solidFill>
              <a:latin typeface="Avenir Book"/>
              <a:cs typeface="Avenir Book"/>
            </a:endParaRPr>
          </a:p>
        </p:txBody>
      </p:sp>
      <p:pic>
        <p:nvPicPr>
          <p:cNvPr id="24" name="Picture 23"/>
          <p:cNvPicPr>
            <a:picLocks noChangeAspect="1"/>
          </p:cNvPicPr>
          <p:nvPr/>
        </p:nvPicPr>
        <p:blipFill>
          <a:blip r:embed="rId9"/>
          <a:stretch>
            <a:fillRect/>
          </a:stretch>
        </p:blipFill>
        <p:spPr>
          <a:xfrm>
            <a:off x="6852295" y="3191748"/>
            <a:ext cx="343337" cy="16925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0090660"/>
            <a:ext cx="7562849" cy="394944"/>
          </a:xfrm>
          <a:prstGeom prst="rect">
            <a:avLst/>
          </a:prstGeom>
          <a:solidFill>
            <a:srgbClr val="000000"/>
          </a:solidFill>
          <a:ln w="254000" cap="flat" cmpd="sng" algn="ctr">
            <a:no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Avenir"/>
            </a:endParaRPr>
          </a:p>
        </p:txBody>
      </p:sp>
      <p:sp>
        <p:nvSpPr>
          <p:cNvPr id="10" name="TextBox 9"/>
          <p:cNvSpPr txBox="1"/>
          <p:nvPr/>
        </p:nvSpPr>
        <p:spPr>
          <a:xfrm>
            <a:off x="459368" y="10079722"/>
            <a:ext cx="1264657" cy="323165"/>
          </a:xfrm>
          <a:prstGeom prst="rect">
            <a:avLst/>
          </a:prstGeom>
          <a:noFill/>
        </p:spPr>
        <p:txBody>
          <a:bodyPr wrap="square" rtlCol="0">
            <a:spAutoFit/>
          </a:bodyPr>
          <a:lstStyle/>
          <a:p>
            <a:r>
              <a:rPr lang="en-US" sz="1500" dirty="0" smtClean="0">
                <a:solidFill>
                  <a:schemeClr val="bg1"/>
                </a:solidFill>
                <a:latin typeface="Avenir"/>
                <a:cs typeface="Avenir"/>
              </a:rPr>
              <a:t>19</a:t>
            </a:r>
            <a:endParaRPr lang="en-US" sz="1500" b="1" dirty="0">
              <a:solidFill>
                <a:schemeClr val="bg1"/>
              </a:solidFill>
              <a:latin typeface="Avenir"/>
              <a:cs typeface="Avenir"/>
            </a:endParaRPr>
          </a:p>
        </p:txBody>
      </p:sp>
      <p:sp>
        <p:nvSpPr>
          <p:cNvPr id="47" name="TextBox 46"/>
          <p:cNvSpPr txBox="1"/>
          <p:nvPr/>
        </p:nvSpPr>
        <p:spPr>
          <a:xfrm>
            <a:off x="504825" y="1815294"/>
            <a:ext cx="6291787" cy="523220"/>
          </a:xfrm>
          <a:prstGeom prst="rect">
            <a:avLst/>
          </a:prstGeom>
          <a:noFill/>
        </p:spPr>
        <p:txBody>
          <a:bodyPr wrap="square" rtlCol="0">
            <a:spAutoFit/>
          </a:bodyPr>
          <a:lstStyle/>
          <a:p>
            <a:r>
              <a:rPr lang="en-GB" sz="1400" b="1" dirty="0" smtClean="0">
                <a:latin typeface="Avenir"/>
              </a:rPr>
              <a:t>How to print:</a:t>
            </a:r>
          </a:p>
          <a:p>
            <a:r>
              <a:rPr lang="en-GB" sz="1400" b="1" dirty="0" smtClean="0">
                <a:latin typeface="Avenir"/>
              </a:rPr>
              <a:t>4. Candidate list  5. Near pass  6. Centre performance  </a:t>
            </a:r>
            <a:endParaRPr lang="en-GB" sz="1400" b="1" dirty="0">
              <a:latin typeface="Avenir"/>
            </a:endParaRPr>
          </a:p>
        </p:txBody>
      </p:sp>
      <p:cxnSp>
        <p:nvCxnSpPr>
          <p:cNvPr id="48" name="Straight Connector 47"/>
          <p:cNvCxnSpPr/>
          <p:nvPr/>
        </p:nvCxnSpPr>
        <p:spPr>
          <a:xfrm>
            <a:off x="635766" y="2439768"/>
            <a:ext cx="6549624" cy="1588"/>
          </a:xfrm>
          <a:prstGeom prst="line">
            <a:avLst/>
          </a:prstGeom>
          <a:ln w="12700" cap="flat" cmpd="sng" algn="ctr">
            <a:solidFill>
              <a:srgbClr val="ADB5C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570695" y="2633551"/>
            <a:ext cx="6008917" cy="461665"/>
          </a:xfrm>
          <a:prstGeom prst="rect">
            <a:avLst/>
          </a:prstGeom>
          <a:noFill/>
        </p:spPr>
        <p:txBody>
          <a:bodyPr wrap="square" rtlCol="0">
            <a:spAutoFit/>
          </a:bodyPr>
          <a:lstStyle/>
          <a:p>
            <a:r>
              <a:rPr lang="en-US" sz="1200" dirty="0" smtClean="0">
                <a:latin typeface="Avenir"/>
                <a:cs typeface="Avenir"/>
              </a:rPr>
              <a:t>This can be done in the Test History section: select the test details required, then print documents as shown below.</a:t>
            </a:r>
            <a:endParaRPr lang="en-US" sz="1200" dirty="0">
              <a:latin typeface="Avenir"/>
              <a:cs typeface="Avenir"/>
            </a:endParaRPr>
          </a:p>
        </p:txBody>
      </p:sp>
      <p:cxnSp>
        <p:nvCxnSpPr>
          <p:cNvPr id="53" name="Straight Connector 52"/>
          <p:cNvCxnSpPr/>
          <p:nvPr/>
        </p:nvCxnSpPr>
        <p:spPr>
          <a:xfrm>
            <a:off x="-326673" y="2803615"/>
            <a:ext cx="821182" cy="1588"/>
          </a:xfrm>
          <a:prstGeom prst="line">
            <a:avLst/>
          </a:prstGeom>
          <a:ln w="63500" cap="flat" cmpd="sng" algn="ctr">
            <a:solidFill>
              <a:srgbClr val="0033A0">
                <a:alpha val="43000"/>
              </a:srgbClr>
            </a:solidFill>
            <a:prstDash val="solid"/>
            <a:round/>
            <a:headEnd type="none" w="med" len="med"/>
            <a:tailEnd type="stealth" w="med" len="med"/>
          </a:ln>
        </p:spPr>
        <p:style>
          <a:lnRef idx="2">
            <a:schemeClr val="accent1"/>
          </a:lnRef>
          <a:fillRef idx="0">
            <a:schemeClr val="accent1"/>
          </a:fillRef>
          <a:effectRef idx="1">
            <a:schemeClr val="accent1"/>
          </a:effectRef>
          <a:fontRef idx="minor">
            <a:schemeClr val="tx1"/>
          </a:fontRef>
        </p:style>
      </p:cxnSp>
      <p:pic>
        <p:nvPicPr>
          <p:cNvPr id="38" name="Picture 37" descr="1. test calendar expanded page.png"/>
          <p:cNvPicPr>
            <a:picLocks noChangeAspect="1"/>
          </p:cNvPicPr>
          <p:nvPr/>
        </p:nvPicPr>
        <p:blipFill>
          <a:blip r:embed="rId3" r:link="rId4"/>
          <a:srcRect r="7017"/>
          <a:stretch>
            <a:fillRect/>
          </a:stretch>
        </p:blipFill>
        <p:spPr>
          <a:xfrm>
            <a:off x="5258569" y="3501534"/>
            <a:ext cx="1923281" cy="1712911"/>
          </a:xfrm>
          <a:prstGeom prst="rect">
            <a:avLst/>
          </a:prstGeom>
          <a:ln w="12700" cap="flat" cmpd="sng" algn="ctr">
            <a:solidFill>
              <a:schemeClr val="bg1">
                <a:lumMod val="75000"/>
              </a:schemeClr>
            </a:solidFill>
            <a:prstDash val="solid"/>
            <a:round/>
            <a:headEnd type="none" w="med" len="med"/>
            <a:tailEnd type="none" w="med" len="med"/>
          </a:ln>
          <a:effectLst>
            <a:outerShdw blurRad="50800" dist="38100" dir="2700000">
              <a:srgbClr val="000000">
                <a:alpha val="43000"/>
              </a:srgbClr>
            </a:outerShdw>
          </a:effectLst>
        </p:spPr>
      </p:pic>
      <p:sp>
        <p:nvSpPr>
          <p:cNvPr id="40" name="Rectangle 39"/>
          <p:cNvSpPr/>
          <p:nvPr/>
        </p:nvSpPr>
        <p:spPr>
          <a:xfrm>
            <a:off x="3936325" y="4357191"/>
            <a:ext cx="1190625" cy="784830"/>
          </a:xfrm>
          <a:prstGeom prst="rect">
            <a:avLst/>
          </a:prstGeom>
        </p:spPr>
        <p:txBody>
          <a:bodyPr wrap="square">
            <a:spAutoFit/>
          </a:bodyPr>
          <a:lstStyle/>
          <a:p>
            <a:r>
              <a:rPr lang="en-GB" sz="900" b="1" dirty="0" smtClean="0">
                <a:solidFill>
                  <a:srgbClr val="000000"/>
                </a:solidFill>
                <a:latin typeface="Avenir"/>
                <a:cs typeface="Avenir"/>
              </a:rPr>
              <a:t>CSV file </a:t>
            </a:r>
            <a:endParaRPr lang="en-GB" sz="900" dirty="0" smtClean="0">
              <a:solidFill>
                <a:srgbClr val="000000"/>
              </a:solidFill>
              <a:latin typeface="Avenir"/>
              <a:cs typeface="Avenir"/>
            </a:endParaRPr>
          </a:p>
          <a:p>
            <a:r>
              <a:rPr lang="en-GB" sz="900" dirty="0" smtClean="0">
                <a:solidFill>
                  <a:srgbClr val="000000"/>
                </a:solidFill>
                <a:latin typeface="Avenir"/>
                <a:cs typeface="Avenir"/>
              </a:rPr>
              <a:t>See page 18 for instructions on how to print</a:t>
            </a:r>
          </a:p>
          <a:p>
            <a:endParaRPr lang="en-GB" sz="900" dirty="0" smtClean="0">
              <a:solidFill>
                <a:srgbClr val="000000"/>
              </a:solidFill>
              <a:latin typeface="Avenir"/>
              <a:cs typeface="Avenir"/>
            </a:endParaRPr>
          </a:p>
        </p:txBody>
      </p:sp>
      <p:sp>
        <p:nvSpPr>
          <p:cNvPr id="41" name="Rectangle 40"/>
          <p:cNvSpPr/>
          <p:nvPr/>
        </p:nvSpPr>
        <p:spPr>
          <a:xfrm>
            <a:off x="3936325" y="3493095"/>
            <a:ext cx="936104" cy="784830"/>
          </a:xfrm>
          <a:prstGeom prst="rect">
            <a:avLst/>
          </a:prstGeom>
        </p:spPr>
        <p:txBody>
          <a:bodyPr wrap="square">
            <a:spAutoFit/>
          </a:bodyPr>
          <a:lstStyle/>
          <a:p>
            <a:r>
              <a:rPr lang="en-GB" sz="900" b="1" dirty="0" smtClean="0">
                <a:latin typeface="Avenir"/>
                <a:cs typeface="Avenir"/>
              </a:rPr>
              <a:t>Print</a:t>
            </a:r>
            <a:endParaRPr lang="en-GB" sz="900" dirty="0" smtClean="0">
              <a:latin typeface="Avenir"/>
              <a:cs typeface="Avenir"/>
            </a:endParaRPr>
          </a:p>
          <a:p>
            <a:r>
              <a:rPr lang="en-GB" sz="900" dirty="0" smtClean="0">
                <a:latin typeface="Avenir"/>
              </a:rPr>
              <a:t>From menu on top click Print icon to print</a:t>
            </a:r>
            <a:endParaRPr lang="en-GB" sz="900" dirty="0" smtClean="0">
              <a:latin typeface="Avenir"/>
              <a:cs typeface="Avenir"/>
            </a:endParaRPr>
          </a:p>
          <a:p>
            <a:endParaRPr lang="en-GB" sz="900" dirty="0" smtClean="0">
              <a:latin typeface="Avenir"/>
              <a:cs typeface="Avenir"/>
            </a:endParaRPr>
          </a:p>
        </p:txBody>
      </p:sp>
      <p:sp>
        <p:nvSpPr>
          <p:cNvPr id="42" name="Rectangle 41"/>
          <p:cNvSpPr/>
          <p:nvPr/>
        </p:nvSpPr>
        <p:spPr>
          <a:xfrm>
            <a:off x="5381625" y="9063991"/>
            <a:ext cx="1190625" cy="646331"/>
          </a:xfrm>
          <a:prstGeom prst="rect">
            <a:avLst/>
          </a:prstGeom>
        </p:spPr>
        <p:txBody>
          <a:bodyPr wrap="square">
            <a:spAutoFit/>
          </a:bodyPr>
          <a:lstStyle/>
          <a:p>
            <a:r>
              <a:rPr lang="en-GB" sz="900" b="1" dirty="0" smtClean="0">
                <a:solidFill>
                  <a:srgbClr val="000000"/>
                </a:solidFill>
                <a:latin typeface="Avenir"/>
                <a:cs typeface="Avenir"/>
              </a:rPr>
              <a:t>CSV file </a:t>
            </a:r>
            <a:endParaRPr lang="en-GB" sz="900" dirty="0" smtClean="0">
              <a:solidFill>
                <a:srgbClr val="000000"/>
              </a:solidFill>
              <a:latin typeface="Avenir"/>
              <a:cs typeface="Avenir"/>
            </a:endParaRPr>
          </a:p>
          <a:p>
            <a:r>
              <a:rPr lang="en-GB" sz="900" dirty="0" smtClean="0">
                <a:solidFill>
                  <a:srgbClr val="000000"/>
                </a:solidFill>
                <a:latin typeface="Avenir"/>
                <a:cs typeface="Avenir"/>
              </a:rPr>
              <a:t>See page 18 for instructions on how to print</a:t>
            </a:r>
          </a:p>
        </p:txBody>
      </p:sp>
      <p:sp>
        <p:nvSpPr>
          <p:cNvPr id="35" name="Rectangle 34"/>
          <p:cNvSpPr/>
          <p:nvPr/>
        </p:nvSpPr>
        <p:spPr>
          <a:xfrm flipV="1">
            <a:off x="0" y="1106487"/>
            <a:ext cx="5000625" cy="369331"/>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a:endParaRPr>
          </a:p>
        </p:txBody>
      </p:sp>
      <p:sp>
        <p:nvSpPr>
          <p:cNvPr id="39" name="TextBox 38"/>
          <p:cNvSpPr txBox="1"/>
          <p:nvPr/>
        </p:nvSpPr>
        <p:spPr>
          <a:xfrm>
            <a:off x="504825" y="1106487"/>
            <a:ext cx="5105400" cy="369332"/>
          </a:xfrm>
          <a:prstGeom prst="rect">
            <a:avLst/>
          </a:prstGeom>
          <a:noFill/>
        </p:spPr>
        <p:txBody>
          <a:bodyPr wrap="square" rtlCol="0">
            <a:spAutoFit/>
          </a:bodyPr>
          <a:lstStyle/>
          <a:p>
            <a:r>
              <a:rPr lang="en-US" dirty="0" smtClean="0">
                <a:solidFill>
                  <a:schemeClr val="bg1"/>
                </a:solidFill>
                <a:latin typeface="Avenir"/>
              </a:rPr>
              <a:t>Printing documents continued</a:t>
            </a:r>
            <a:endParaRPr lang="en-US" dirty="0">
              <a:solidFill>
                <a:schemeClr val="bg1"/>
              </a:solidFill>
              <a:latin typeface="Avenir"/>
            </a:endParaRPr>
          </a:p>
        </p:txBody>
      </p:sp>
      <p:sp>
        <p:nvSpPr>
          <p:cNvPr id="44" name="TextBox 43"/>
          <p:cNvSpPr txBox="1"/>
          <p:nvPr/>
        </p:nvSpPr>
        <p:spPr>
          <a:xfrm>
            <a:off x="542925" y="3232200"/>
            <a:ext cx="1676400" cy="507831"/>
          </a:xfrm>
          <a:prstGeom prst="rect">
            <a:avLst/>
          </a:prstGeom>
          <a:noFill/>
        </p:spPr>
        <p:txBody>
          <a:bodyPr wrap="square" rtlCol="0">
            <a:spAutoFit/>
          </a:bodyPr>
          <a:lstStyle/>
          <a:p>
            <a:r>
              <a:rPr lang="en-GB" sz="900" b="1" dirty="0" smtClean="0">
                <a:latin typeface="Avenir"/>
                <a:cs typeface="Avenir"/>
              </a:rPr>
              <a:t>4. Candidate list</a:t>
            </a:r>
            <a:endParaRPr lang="en-GB" sz="900" dirty="0" smtClean="0">
              <a:latin typeface="Avenir"/>
              <a:cs typeface="Avenir"/>
            </a:endParaRPr>
          </a:p>
          <a:p>
            <a:endParaRPr lang="en-US" dirty="0">
              <a:latin typeface="Avenir"/>
            </a:endParaRPr>
          </a:p>
        </p:txBody>
      </p:sp>
      <p:sp>
        <p:nvSpPr>
          <p:cNvPr id="45" name="TextBox 44"/>
          <p:cNvSpPr txBox="1"/>
          <p:nvPr/>
        </p:nvSpPr>
        <p:spPr>
          <a:xfrm>
            <a:off x="5159375" y="3240087"/>
            <a:ext cx="1676400" cy="230832"/>
          </a:xfrm>
          <a:prstGeom prst="rect">
            <a:avLst/>
          </a:prstGeom>
          <a:noFill/>
        </p:spPr>
        <p:txBody>
          <a:bodyPr wrap="square" rtlCol="0">
            <a:spAutoFit/>
          </a:bodyPr>
          <a:lstStyle/>
          <a:p>
            <a:r>
              <a:rPr lang="en-GB" sz="900" b="1" dirty="0" smtClean="0">
                <a:latin typeface="Avenir"/>
                <a:cs typeface="Avenir"/>
              </a:rPr>
              <a:t>6. Centre performance</a:t>
            </a:r>
            <a:endParaRPr lang="en-GB" sz="900" dirty="0" smtClean="0">
              <a:latin typeface="Avenir"/>
              <a:cs typeface="Avenir"/>
            </a:endParaRPr>
          </a:p>
        </p:txBody>
      </p:sp>
      <p:sp>
        <p:nvSpPr>
          <p:cNvPr id="50" name="TextBox 49"/>
          <p:cNvSpPr txBox="1"/>
          <p:nvPr/>
        </p:nvSpPr>
        <p:spPr>
          <a:xfrm>
            <a:off x="541338" y="8669337"/>
            <a:ext cx="1676400" cy="230832"/>
          </a:xfrm>
          <a:prstGeom prst="rect">
            <a:avLst/>
          </a:prstGeom>
          <a:noFill/>
        </p:spPr>
        <p:txBody>
          <a:bodyPr wrap="square" rtlCol="0">
            <a:spAutoFit/>
          </a:bodyPr>
          <a:lstStyle/>
          <a:p>
            <a:r>
              <a:rPr lang="en-GB" sz="900" b="1" dirty="0" smtClean="0">
                <a:latin typeface="Avenir"/>
                <a:cs typeface="Avenir"/>
              </a:rPr>
              <a:t>5. Near pass</a:t>
            </a:r>
            <a:endParaRPr lang="en-GB" sz="900" dirty="0" smtClean="0">
              <a:latin typeface="Avenir"/>
              <a:cs typeface="Avenir"/>
            </a:endParaRPr>
          </a:p>
        </p:txBody>
      </p:sp>
      <p:sp>
        <p:nvSpPr>
          <p:cNvPr id="30" name="Rectangle 29"/>
          <p:cNvSpPr/>
          <p:nvPr/>
        </p:nvSpPr>
        <p:spPr>
          <a:xfrm>
            <a:off x="0" y="-112713"/>
            <a:ext cx="7591425" cy="877886"/>
          </a:xfrm>
          <a:prstGeom prst="rect">
            <a:avLst/>
          </a:prstGeom>
          <a:solidFill>
            <a:srgbClr val="000000"/>
          </a:solidFill>
          <a:ln w="254000" cap="flat" cmpd="sng" algn="ctr">
            <a:no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Avenir"/>
            </a:endParaRPr>
          </a:p>
        </p:txBody>
      </p:sp>
      <p:sp>
        <p:nvSpPr>
          <p:cNvPr id="31" name="TextBox 30"/>
          <p:cNvSpPr txBox="1"/>
          <p:nvPr/>
        </p:nvSpPr>
        <p:spPr>
          <a:xfrm>
            <a:off x="480690" y="268287"/>
            <a:ext cx="6466118" cy="400110"/>
          </a:xfrm>
          <a:prstGeom prst="rect">
            <a:avLst/>
          </a:prstGeom>
          <a:noFill/>
        </p:spPr>
        <p:txBody>
          <a:bodyPr wrap="square" rtlCol="0">
            <a:spAutoFit/>
          </a:bodyPr>
          <a:lstStyle/>
          <a:p>
            <a:r>
              <a:rPr lang="en-US" sz="2000" dirty="0" err="1" smtClean="0">
                <a:solidFill>
                  <a:schemeClr val="bg1"/>
                </a:solidFill>
                <a:latin typeface="Avenir"/>
                <a:cs typeface="Avenir"/>
              </a:rPr>
              <a:t>e-volve</a:t>
            </a:r>
            <a:r>
              <a:rPr lang="en-US" sz="2000" dirty="0" smtClean="0">
                <a:solidFill>
                  <a:schemeClr val="bg1"/>
                </a:solidFill>
                <a:latin typeface="Avenir"/>
                <a:cs typeface="Avenir"/>
              </a:rPr>
              <a:t> Centre Analytics </a:t>
            </a:r>
            <a:r>
              <a:rPr lang="en-US" sz="1600" b="1" dirty="0" smtClean="0">
                <a:solidFill>
                  <a:schemeClr val="bg1"/>
                </a:solidFill>
                <a:latin typeface="Avenir"/>
                <a:cs typeface="Avenir"/>
              </a:rPr>
              <a:t>USER GUIDE</a:t>
            </a:r>
            <a:endParaRPr lang="en-US" sz="1600" b="1" dirty="0">
              <a:solidFill>
                <a:schemeClr val="bg1"/>
              </a:solidFill>
              <a:latin typeface="Avenir"/>
              <a:cs typeface="Avenir"/>
            </a:endParaRPr>
          </a:p>
        </p:txBody>
      </p:sp>
      <p:pic>
        <p:nvPicPr>
          <p:cNvPr id="49" name="Picture 48" descr="1. test calendar expanded page.png"/>
          <p:cNvPicPr>
            <a:picLocks noChangeAspect="1"/>
          </p:cNvPicPr>
          <p:nvPr/>
        </p:nvPicPr>
        <p:blipFill>
          <a:blip r:embed="rId5"/>
          <a:stretch>
            <a:fillRect/>
          </a:stretch>
        </p:blipFill>
        <p:spPr>
          <a:xfrm>
            <a:off x="632595" y="8891587"/>
            <a:ext cx="3910251" cy="965207"/>
          </a:xfrm>
          <a:prstGeom prst="rect">
            <a:avLst/>
          </a:prstGeom>
          <a:ln w="12700" cap="flat" cmpd="sng" algn="ctr">
            <a:solidFill>
              <a:schemeClr val="bg1">
                <a:lumMod val="75000"/>
              </a:schemeClr>
            </a:solidFill>
            <a:prstDash val="solid"/>
            <a:round/>
            <a:headEnd type="none" w="med" len="med"/>
            <a:tailEnd type="none" w="med" len="med"/>
          </a:ln>
          <a:effectLst>
            <a:outerShdw blurRad="50800" dist="38100" dir="2700000">
              <a:srgbClr val="000000">
                <a:alpha val="43000"/>
              </a:srgbClr>
            </a:outerShdw>
          </a:effectLst>
        </p:spPr>
      </p:pic>
      <p:cxnSp>
        <p:nvCxnSpPr>
          <p:cNvPr id="57" name="Straight Connector 56"/>
          <p:cNvCxnSpPr/>
          <p:nvPr/>
        </p:nvCxnSpPr>
        <p:spPr>
          <a:xfrm rot="10800000">
            <a:off x="4556023" y="9331793"/>
            <a:ext cx="838200" cy="1588"/>
          </a:xfrm>
          <a:prstGeom prst="line">
            <a:avLst/>
          </a:prstGeom>
          <a:ln>
            <a:solidFill>
              <a:srgbClr val="FF0000"/>
            </a:solidFill>
            <a:tailEnd type="ova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4400550" y="3625850"/>
            <a:ext cx="1339850" cy="1"/>
          </a:xfrm>
          <a:prstGeom prst="line">
            <a:avLst/>
          </a:prstGeom>
          <a:ln>
            <a:solidFill>
              <a:srgbClr val="FF0000"/>
            </a:solidFill>
            <a:tailEnd type="oval"/>
          </a:ln>
        </p:spPr>
        <p:style>
          <a:lnRef idx="2">
            <a:schemeClr val="accent1"/>
          </a:lnRef>
          <a:fillRef idx="0">
            <a:schemeClr val="accent1"/>
          </a:fillRef>
          <a:effectRef idx="1">
            <a:schemeClr val="accent1"/>
          </a:effectRef>
          <a:fontRef idx="minor">
            <a:schemeClr val="tx1"/>
          </a:fontRef>
        </p:style>
      </p:cxnSp>
      <p:pic>
        <p:nvPicPr>
          <p:cNvPr id="32" name="Picture 31"/>
          <p:cNvPicPr>
            <a:picLocks noChangeAspect="1"/>
          </p:cNvPicPr>
          <p:nvPr/>
        </p:nvPicPr>
        <p:blipFill>
          <a:blip r:embed="rId6"/>
          <a:stretch>
            <a:fillRect/>
          </a:stretch>
        </p:blipFill>
        <p:spPr>
          <a:xfrm>
            <a:off x="6050064" y="0"/>
            <a:ext cx="954598" cy="649287"/>
          </a:xfrm>
          <a:prstGeom prst="rect">
            <a:avLst/>
          </a:prstGeom>
        </p:spPr>
      </p:pic>
      <p:sp>
        <p:nvSpPr>
          <p:cNvPr id="36" name="TextBox 35"/>
          <p:cNvSpPr txBox="1"/>
          <p:nvPr/>
        </p:nvSpPr>
        <p:spPr>
          <a:xfrm>
            <a:off x="3479800" y="10142021"/>
            <a:ext cx="3850001" cy="230832"/>
          </a:xfrm>
          <a:prstGeom prst="rect">
            <a:avLst/>
          </a:prstGeom>
          <a:noFill/>
        </p:spPr>
        <p:txBody>
          <a:bodyPr wrap="square" rtlCol="0">
            <a:spAutoFit/>
          </a:bodyPr>
          <a:lstStyle/>
          <a:p>
            <a:pPr algn="r"/>
            <a:r>
              <a:rPr lang="en-US" sz="900" dirty="0" smtClean="0">
                <a:solidFill>
                  <a:schemeClr val="bg1"/>
                </a:solidFill>
                <a:latin typeface="Avenir Book"/>
                <a:cs typeface="Avenir Book"/>
              </a:rPr>
              <a:t>© Copyright The City and Guilds of London Institute 2015</a:t>
            </a:r>
            <a:endParaRPr lang="en-US" sz="900" dirty="0">
              <a:solidFill>
                <a:schemeClr val="bg1"/>
              </a:solidFill>
              <a:latin typeface="Avenir Book"/>
              <a:cs typeface="Avenir Book"/>
            </a:endParaRPr>
          </a:p>
        </p:txBody>
      </p:sp>
      <p:pic>
        <p:nvPicPr>
          <p:cNvPr id="43" name="Picture 42"/>
          <p:cNvPicPr>
            <a:picLocks noChangeAspect="1"/>
          </p:cNvPicPr>
          <p:nvPr/>
        </p:nvPicPr>
        <p:blipFill>
          <a:blip r:embed="rId7"/>
          <a:stretch>
            <a:fillRect/>
          </a:stretch>
        </p:blipFill>
        <p:spPr>
          <a:xfrm>
            <a:off x="608837" y="5396509"/>
            <a:ext cx="6570608" cy="301309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cxnSp>
        <p:nvCxnSpPr>
          <p:cNvPr id="37" name="Straight Connector 36"/>
          <p:cNvCxnSpPr/>
          <p:nvPr/>
        </p:nvCxnSpPr>
        <p:spPr>
          <a:xfrm flipH="1">
            <a:off x="3200400" y="5022850"/>
            <a:ext cx="1930402" cy="911553"/>
          </a:xfrm>
          <a:prstGeom prst="line">
            <a:avLst/>
          </a:prstGeom>
          <a:ln>
            <a:solidFill>
              <a:srgbClr val="FF0000"/>
            </a:solidFill>
            <a:tailEnd type="ova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1719357" y="6127750"/>
            <a:ext cx="4668" cy="2607307"/>
          </a:xfrm>
          <a:prstGeom prst="line">
            <a:avLst/>
          </a:prstGeom>
          <a:ln>
            <a:solidFill>
              <a:srgbClr val="FF0000"/>
            </a:solidFill>
            <a:tailEnd type="oval"/>
          </a:ln>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8"/>
          <a:stretch>
            <a:fillRect/>
          </a:stretch>
        </p:blipFill>
        <p:spPr>
          <a:xfrm>
            <a:off x="576671" y="3462608"/>
            <a:ext cx="2973514" cy="1332482"/>
          </a:xfrm>
          <a:prstGeom prst="rect">
            <a:avLst/>
          </a:prstGeom>
          <a:ln>
            <a:solidFill>
              <a:schemeClr val="accent1"/>
            </a:solidFill>
          </a:ln>
          <a:effectLst>
            <a:outerShdw blurRad="50800" dist="38100" dir="2700000" algn="tl" rotWithShape="0">
              <a:prstClr val="black">
                <a:alpha val="40000"/>
              </a:prstClr>
            </a:outerShdw>
          </a:effectLst>
        </p:spPr>
      </p:pic>
      <p:cxnSp>
        <p:nvCxnSpPr>
          <p:cNvPr id="28" name="Straight Connector 27"/>
          <p:cNvCxnSpPr/>
          <p:nvPr/>
        </p:nvCxnSpPr>
        <p:spPr>
          <a:xfrm>
            <a:off x="764377" y="4726500"/>
            <a:ext cx="61123" cy="1169396"/>
          </a:xfrm>
          <a:prstGeom prst="line">
            <a:avLst/>
          </a:prstGeom>
          <a:ln>
            <a:solidFill>
              <a:srgbClr val="FF0000"/>
            </a:solidFill>
            <a:tailEnd type="ova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16200000" flipV="1">
            <a:off x="3476648" y="4003697"/>
            <a:ext cx="585391" cy="386115"/>
          </a:xfrm>
          <a:prstGeom prst="line">
            <a:avLst/>
          </a:prstGeom>
          <a:ln>
            <a:solidFill>
              <a:srgbClr val="FF0000"/>
            </a:solidFill>
            <a:tailEnd type="ova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flipV="1">
            <a:off x="3967015" y="7586800"/>
            <a:ext cx="3159042" cy="234949"/>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a:endParaRPr>
          </a:p>
        </p:txBody>
      </p:sp>
      <p:sp>
        <p:nvSpPr>
          <p:cNvPr id="61" name="Rectangle 60"/>
          <p:cNvSpPr/>
          <p:nvPr/>
        </p:nvSpPr>
        <p:spPr>
          <a:xfrm flipV="1">
            <a:off x="3976241" y="6048902"/>
            <a:ext cx="3159042" cy="234949"/>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a:endParaRPr>
          </a:p>
        </p:txBody>
      </p:sp>
      <p:sp>
        <p:nvSpPr>
          <p:cNvPr id="59" name="Rectangle 58"/>
          <p:cNvSpPr/>
          <p:nvPr/>
        </p:nvSpPr>
        <p:spPr>
          <a:xfrm flipV="1">
            <a:off x="3995291" y="5293252"/>
            <a:ext cx="3159042" cy="234949"/>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a:endParaRPr>
          </a:p>
        </p:txBody>
      </p:sp>
      <p:sp>
        <p:nvSpPr>
          <p:cNvPr id="58" name="Rectangle 57"/>
          <p:cNvSpPr/>
          <p:nvPr/>
        </p:nvSpPr>
        <p:spPr>
          <a:xfrm flipV="1">
            <a:off x="3982591" y="4213752"/>
            <a:ext cx="3159042" cy="234949"/>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a:endParaRPr>
          </a:p>
        </p:txBody>
      </p:sp>
      <p:sp>
        <p:nvSpPr>
          <p:cNvPr id="57" name="Rectangle 56"/>
          <p:cNvSpPr/>
          <p:nvPr/>
        </p:nvSpPr>
        <p:spPr>
          <a:xfrm flipV="1">
            <a:off x="3995291" y="3432702"/>
            <a:ext cx="3159042" cy="234949"/>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a:endParaRPr>
          </a:p>
        </p:txBody>
      </p:sp>
      <p:sp>
        <p:nvSpPr>
          <p:cNvPr id="56" name="Rectangle 55"/>
          <p:cNvSpPr/>
          <p:nvPr/>
        </p:nvSpPr>
        <p:spPr>
          <a:xfrm flipV="1">
            <a:off x="3976241" y="1915052"/>
            <a:ext cx="3159042" cy="234949"/>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a:endParaRPr>
          </a:p>
        </p:txBody>
      </p:sp>
      <p:sp>
        <p:nvSpPr>
          <p:cNvPr id="37" name="Rectangle 36"/>
          <p:cNvSpPr/>
          <p:nvPr/>
        </p:nvSpPr>
        <p:spPr>
          <a:xfrm flipV="1">
            <a:off x="515491" y="4213752"/>
            <a:ext cx="3159042" cy="234949"/>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a:endParaRPr>
          </a:p>
        </p:txBody>
      </p:sp>
      <p:sp>
        <p:nvSpPr>
          <p:cNvPr id="35" name="Rectangle 34"/>
          <p:cNvSpPr/>
          <p:nvPr/>
        </p:nvSpPr>
        <p:spPr>
          <a:xfrm flipV="1">
            <a:off x="502791" y="8333339"/>
            <a:ext cx="3159042" cy="234949"/>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a:endParaRPr>
          </a:p>
        </p:txBody>
      </p:sp>
      <p:sp>
        <p:nvSpPr>
          <p:cNvPr id="34" name="Rectangle 33"/>
          <p:cNvSpPr/>
          <p:nvPr/>
        </p:nvSpPr>
        <p:spPr>
          <a:xfrm flipV="1">
            <a:off x="490091" y="7596739"/>
            <a:ext cx="3159042" cy="234949"/>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a:endParaRPr>
          </a:p>
        </p:txBody>
      </p:sp>
      <p:sp>
        <p:nvSpPr>
          <p:cNvPr id="33" name="Rectangle 32"/>
          <p:cNvSpPr/>
          <p:nvPr/>
        </p:nvSpPr>
        <p:spPr>
          <a:xfrm flipV="1">
            <a:off x="490091" y="6834739"/>
            <a:ext cx="3159042" cy="234949"/>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a:endParaRPr>
          </a:p>
        </p:txBody>
      </p:sp>
      <p:sp>
        <p:nvSpPr>
          <p:cNvPr id="32" name="Rectangle 31"/>
          <p:cNvSpPr/>
          <p:nvPr/>
        </p:nvSpPr>
        <p:spPr>
          <a:xfrm flipV="1">
            <a:off x="490091" y="6047339"/>
            <a:ext cx="3159042" cy="234949"/>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a:endParaRPr>
          </a:p>
        </p:txBody>
      </p:sp>
      <p:sp>
        <p:nvSpPr>
          <p:cNvPr id="31" name="Rectangle 30"/>
          <p:cNvSpPr/>
          <p:nvPr/>
        </p:nvSpPr>
        <p:spPr>
          <a:xfrm flipV="1">
            <a:off x="490091" y="5304389"/>
            <a:ext cx="3159042" cy="234949"/>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a:endParaRPr>
          </a:p>
        </p:txBody>
      </p:sp>
      <p:sp>
        <p:nvSpPr>
          <p:cNvPr id="29" name="Rectangle 28"/>
          <p:cNvSpPr/>
          <p:nvPr/>
        </p:nvSpPr>
        <p:spPr>
          <a:xfrm flipV="1">
            <a:off x="490091" y="3185052"/>
            <a:ext cx="3159042" cy="234949"/>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a:endParaRPr>
          </a:p>
        </p:txBody>
      </p:sp>
      <p:sp>
        <p:nvSpPr>
          <p:cNvPr id="28" name="Rectangle 27"/>
          <p:cNvSpPr/>
          <p:nvPr/>
        </p:nvSpPr>
        <p:spPr>
          <a:xfrm flipV="1">
            <a:off x="464691" y="1915052"/>
            <a:ext cx="3159042" cy="234949"/>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a:endParaRPr>
          </a:p>
        </p:txBody>
      </p:sp>
      <p:sp>
        <p:nvSpPr>
          <p:cNvPr id="13" name="Rectangle 12"/>
          <p:cNvSpPr/>
          <p:nvPr/>
        </p:nvSpPr>
        <p:spPr>
          <a:xfrm>
            <a:off x="0" y="-112713"/>
            <a:ext cx="7591425" cy="877886"/>
          </a:xfrm>
          <a:prstGeom prst="rect">
            <a:avLst/>
          </a:prstGeom>
          <a:solidFill>
            <a:srgbClr val="000000"/>
          </a:solidFill>
          <a:ln w="254000" cap="flat" cmpd="sng" algn="ctr">
            <a:no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Avenir"/>
            </a:endParaRPr>
          </a:p>
        </p:txBody>
      </p:sp>
      <p:sp>
        <p:nvSpPr>
          <p:cNvPr id="14" name="TextBox 13"/>
          <p:cNvSpPr txBox="1"/>
          <p:nvPr/>
        </p:nvSpPr>
        <p:spPr>
          <a:xfrm>
            <a:off x="480690" y="155573"/>
            <a:ext cx="6466118" cy="400110"/>
          </a:xfrm>
          <a:prstGeom prst="rect">
            <a:avLst/>
          </a:prstGeom>
          <a:noFill/>
        </p:spPr>
        <p:txBody>
          <a:bodyPr wrap="square" rtlCol="0">
            <a:spAutoFit/>
          </a:bodyPr>
          <a:lstStyle/>
          <a:p>
            <a:r>
              <a:rPr lang="en-US" sz="2000" dirty="0" err="1" smtClean="0">
                <a:solidFill>
                  <a:schemeClr val="bg1"/>
                </a:solidFill>
                <a:latin typeface="Avenir"/>
                <a:cs typeface="Avenir"/>
              </a:rPr>
              <a:t>e-volve</a:t>
            </a:r>
            <a:r>
              <a:rPr lang="en-US" sz="2000" dirty="0" smtClean="0">
                <a:solidFill>
                  <a:schemeClr val="bg1"/>
                </a:solidFill>
                <a:latin typeface="Avenir"/>
                <a:cs typeface="Avenir"/>
              </a:rPr>
              <a:t> Centre Analytics </a:t>
            </a:r>
            <a:r>
              <a:rPr lang="en-US" sz="1600" b="1" dirty="0" smtClean="0">
                <a:solidFill>
                  <a:schemeClr val="bg1"/>
                </a:solidFill>
                <a:latin typeface="Avenir"/>
                <a:cs typeface="Avenir"/>
              </a:rPr>
              <a:t>USER GUIDE</a:t>
            </a:r>
            <a:endParaRPr lang="en-US" sz="1600" b="1" dirty="0">
              <a:solidFill>
                <a:schemeClr val="bg1"/>
              </a:solidFill>
              <a:latin typeface="Avenir"/>
              <a:cs typeface="Avenir"/>
            </a:endParaRPr>
          </a:p>
        </p:txBody>
      </p:sp>
      <p:sp>
        <p:nvSpPr>
          <p:cNvPr id="11" name="TextBox 10"/>
          <p:cNvSpPr txBox="1"/>
          <p:nvPr/>
        </p:nvSpPr>
        <p:spPr>
          <a:xfrm>
            <a:off x="504824" y="1067096"/>
            <a:ext cx="4706405" cy="461665"/>
          </a:xfrm>
          <a:prstGeom prst="rect">
            <a:avLst/>
          </a:prstGeom>
          <a:noFill/>
        </p:spPr>
        <p:txBody>
          <a:bodyPr wrap="square" rtlCol="0">
            <a:spAutoFit/>
          </a:bodyPr>
          <a:lstStyle/>
          <a:p>
            <a:r>
              <a:rPr lang="en-US" sz="2400" dirty="0" smtClean="0">
                <a:solidFill>
                  <a:schemeClr val="bg1">
                    <a:lumMod val="95000"/>
                  </a:schemeClr>
                </a:solidFill>
                <a:latin typeface="Avenir"/>
              </a:rPr>
              <a:t>Contents</a:t>
            </a:r>
            <a:endParaRPr lang="en-US" sz="2400" dirty="0">
              <a:solidFill>
                <a:schemeClr val="bg1">
                  <a:lumMod val="95000"/>
                </a:schemeClr>
              </a:solidFill>
              <a:latin typeface="Avenir"/>
            </a:endParaRPr>
          </a:p>
        </p:txBody>
      </p:sp>
      <p:sp>
        <p:nvSpPr>
          <p:cNvPr id="17" name="TextBox 16"/>
          <p:cNvSpPr txBox="1"/>
          <p:nvPr/>
        </p:nvSpPr>
        <p:spPr>
          <a:xfrm>
            <a:off x="459368" y="10060185"/>
            <a:ext cx="1264657" cy="323165"/>
          </a:xfrm>
          <a:prstGeom prst="rect">
            <a:avLst/>
          </a:prstGeom>
          <a:noFill/>
        </p:spPr>
        <p:txBody>
          <a:bodyPr wrap="square" rtlCol="0">
            <a:spAutoFit/>
          </a:bodyPr>
          <a:lstStyle/>
          <a:p>
            <a:r>
              <a:rPr lang="en-US" sz="1500" dirty="0" smtClean="0">
                <a:solidFill>
                  <a:schemeClr val="bg1"/>
                </a:solidFill>
                <a:latin typeface="Avenir"/>
                <a:cs typeface="Avenir"/>
              </a:rPr>
              <a:t>2</a:t>
            </a:r>
            <a:endParaRPr lang="en-US" sz="1500" b="1" dirty="0">
              <a:solidFill>
                <a:schemeClr val="bg1"/>
              </a:solidFill>
              <a:latin typeface="Avenir"/>
              <a:cs typeface="Avenir"/>
            </a:endParaRPr>
          </a:p>
        </p:txBody>
      </p:sp>
      <p:sp>
        <p:nvSpPr>
          <p:cNvPr id="22" name="Rectangle 21"/>
          <p:cNvSpPr/>
          <p:nvPr/>
        </p:nvSpPr>
        <p:spPr>
          <a:xfrm flipV="1">
            <a:off x="0" y="1117550"/>
            <a:ext cx="5000625" cy="369331"/>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a:endParaRPr>
          </a:p>
        </p:txBody>
      </p:sp>
      <p:sp>
        <p:nvSpPr>
          <p:cNvPr id="23" name="TextBox 22"/>
          <p:cNvSpPr txBox="1"/>
          <p:nvPr/>
        </p:nvSpPr>
        <p:spPr>
          <a:xfrm>
            <a:off x="504825" y="1117550"/>
            <a:ext cx="5105400" cy="369332"/>
          </a:xfrm>
          <a:prstGeom prst="rect">
            <a:avLst/>
          </a:prstGeom>
          <a:noFill/>
        </p:spPr>
        <p:txBody>
          <a:bodyPr wrap="square" rtlCol="0">
            <a:spAutoFit/>
          </a:bodyPr>
          <a:lstStyle/>
          <a:p>
            <a:r>
              <a:rPr lang="en-US" dirty="0" smtClean="0">
                <a:solidFill>
                  <a:schemeClr val="bg1"/>
                </a:solidFill>
                <a:latin typeface="Avenir"/>
              </a:rPr>
              <a:t>Contents</a:t>
            </a:r>
            <a:endParaRPr lang="en-US" dirty="0">
              <a:solidFill>
                <a:schemeClr val="bg1"/>
              </a:solidFill>
              <a:latin typeface="Avenir"/>
            </a:endParaRPr>
          </a:p>
        </p:txBody>
      </p:sp>
      <p:sp>
        <p:nvSpPr>
          <p:cNvPr id="21" name="TextBox 20"/>
          <p:cNvSpPr txBox="1"/>
          <p:nvPr/>
        </p:nvSpPr>
        <p:spPr>
          <a:xfrm>
            <a:off x="586699" y="1858715"/>
            <a:ext cx="3960440" cy="7363554"/>
          </a:xfrm>
          <a:prstGeom prst="rect">
            <a:avLst/>
          </a:prstGeom>
          <a:noFill/>
        </p:spPr>
        <p:txBody>
          <a:bodyPr wrap="square" rtlCol="0">
            <a:spAutoFit/>
          </a:bodyPr>
          <a:lstStyle/>
          <a:p>
            <a:pPr indent="-3600000">
              <a:lnSpc>
                <a:spcPct val="150000"/>
              </a:lnSpc>
              <a:tabLst>
                <a:tab pos="2771775" algn="l"/>
              </a:tabLst>
            </a:pPr>
            <a:r>
              <a:rPr lang="en-GB" sz="1000" b="1" dirty="0" smtClean="0">
                <a:solidFill>
                  <a:schemeClr val="bg1"/>
                </a:solidFill>
                <a:latin typeface="Avenir"/>
              </a:rPr>
              <a:t>Introduction</a:t>
            </a:r>
            <a:r>
              <a:rPr lang="en-GB" sz="1000" dirty="0" smtClean="0">
                <a:solidFill>
                  <a:schemeClr val="bg1"/>
                </a:solidFill>
                <a:latin typeface="Avenir"/>
              </a:rPr>
              <a:t>	3</a:t>
            </a:r>
          </a:p>
          <a:p>
            <a:pPr indent="-3600000">
              <a:lnSpc>
                <a:spcPct val="150000"/>
              </a:lnSpc>
              <a:spcBef>
                <a:spcPts val="600"/>
              </a:spcBef>
              <a:tabLst>
                <a:tab pos="2771775" algn="l"/>
              </a:tabLst>
            </a:pPr>
            <a:r>
              <a:rPr lang="en-GB" sz="1000" dirty="0" smtClean="0">
                <a:latin typeface="Avenir"/>
              </a:rPr>
              <a:t>Logging in	3 </a:t>
            </a:r>
          </a:p>
          <a:p>
            <a:pPr indent="-3600000">
              <a:lnSpc>
                <a:spcPct val="150000"/>
              </a:lnSpc>
              <a:spcBef>
                <a:spcPts val="200"/>
              </a:spcBef>
              <a:tabLst>
                <a:tab pos="2771775" algn="l"/>
              </a:tabLst>
            </a:pPr>
            <a:r>
              <a:rPr lang="en-GB" sz="1000" dirty="0" smtClean="0">
                <a:latin typeface="Avenir"/>
              </a:rPr>
              <a:t>Main Menu </a:t>
            </a:r>
            <a:r>
              <a:rPr lang="en-US" sz="1000" dirty="0" smtClean="0">
                <a:latin typeface="Avenir"/>
              </a:rPr>
              <a:t>	4</a:t>
            </a:r>
            <a:endParaRPr lang="en-GB" sz="1000" dirty="0" smtClean="0">
              <a:latin typeface="Avenir"/>
            </a:endParaRPr>
          </a:p>
          <a:p>
            <a:pPr indent="-3600000">
              <a:lnSpc>
                <a:spcPct val="150000"/>
              </a:lnSpc>
              <a:spcBef>
                <a:spcPts val="200"/>
              </a:spcBef>
              <a:tabLst>
                <a:tab pos="2771775" algn="l"/>
              </a:tabLst>
            </a:pPr>
            <a:r>
              <a:rPr lang="en-US" sz="1000" dirty="0" smtClean="0">
                <a:latin typeface="Avenir"/>
              </a:rPr>
              <a:t>Flow chart	4</a:t>
            </a:r>
            <a:endParaRPr lang="en-GB" sz="1000" dirty="0" smtClean="0">
              <a:latin typeface="Avenir"/>
            </a:endParaRPr>
          </a:p>
          <a:p>
            <a:pPr>
              <a:lnSpc>
                <a:spcPct val="150000"/>
              </a:lnSpc>
              <a:tabLst>
                <a:tab pos="2771775" algn="l"/>
              </a:tabLst>
            </a:pPr>
            <a:endParaRPr lang="en-GB" sz="1000" dirty="0" smtClean="0">
              <a:latin typeface="Avenir"/>
            </a:endParaRPr>
          </a:p>
          <a:p>
            <a:pPr>
              <a:lnSpc>
                <a:spcPct val="150000"/>
              </a:lnSpc>
              <a:tabLst>
                <a:tab pos="2771775" algn="l"/>
              </a:tabLst>
            </a:pPr>
            <a:r>
              <a:rPr lang="en-GB" sz="1000" b="1" dirty="0" smtClean="0">
                <a:solidFill>
                  <a:schemeClr val="bg1"/>
                </a:solidFill>
                <a:latin typeface="Avenir"/>
              </a:rPr>
              <a:t>Test Calendar: Default view</a:t>
            </a:r>
            <a:r>
              <a:rPr lang="en-GB" sz="1000" dirty="0" smtClean="0">
                <a:solidFill>
                  <a:schemeClr val="bg1"/>
                </a:solidFill>
                <a:latin typeface="Avenir"/>
              </a:rPr>
              <a:t>	5</a:t>
            </a:r>
          </a:p>
          <a:p>
            <a:pPr>
              <a:lnSpc>
                <a:spcPct val="150000"/>
              </a:lnSpc>
              <a:spcBef>
                <a:spcPts val="600"/>
              </a:spcBef>
              <a:tabLst>
                <a:tab pos="2771775" algn="l"/>
              </a:tabLst>
            </a:pPr>
            <a:r>
              <a:rPr lang="en-GB" sz="1000" dirty="0" smtClean="0">
                <a:latin typeface="Avenir"/>
              </a:rPr>
              <a:t>O</a:t>
            </a:r>
            <a:r>
              <a:rPr lang="en-US" sz="1000" dirty="0" err="1" smtClean="0">
                <a:latin typeface="Avenir"/>
              </a:rPr>
              <a:t>verview</a:t>
            </a:r>
            <a:r>
              <a:rPr lang="en-US" sz="1000" dirty="0" smtClean="0">
                <a:latin typeface="Avenir"/>
              </a:rPr>
              <a:t> of </a:t>
            </a:r>
            <a:r>
              <a:rPr lang="en-GB" sz="1000" dirty="0" smtClean="0">
                <a:latin typeface="Avenir"/>
              </a:rPr>
              <a:t>scheduled tests	5</a:t>
            </a:r>
          </a:p>
          <a:p>
            <a:pPr>
              <a:lnSpc>
                <a:spcPct val="150000"/>
              </a:lnSpc>
              <a:spcBef>
                <a:spcPts val="200"/>
              </a:spcBef>
              <a:tabLst>
                <a:tab pos="2771775" algn="l"/>
              </a:tabLst>
            </a:pPr>
            <a:r>
              <a:rPr lang="en-GB" sz="1000" dirty="0" smtClean="0">
                <a:latin typeface="Avenir"/>
              </a:rPr>
              <a:t>Test search by centre, test, candidate, date	5</a:t>
            </a:r>
          </a:p>
          <a:p>
            <a:pPr>
              <a:lnSpc>
                <a:spcPct val="150000"/>
              </a:lnSpc>
              <a:tabLst>
                <a:tab pos="2771775" algn="l"/>
              </a:tabLst>
            </a:pPr>
            <a:endParaRPr lang="en-GB" sz="1000" dirty="0" smtClean="0">
              <a:latin typeface="Avenir"/>
            </a:endParaRPr>
          </a:p>
          <a:p>
            <a:pPr>
              <a:lnSpc>
                <a:spcPct val="150000"/>
              </a:lnSpc>
              <a:tabLst>
                <a:tab pos="2771775" algn="l"/>
              </a:tabLst>
            </a:pPr>
            <a:r>
              <a:rPr lang="en-GB" sz="1000" b="1" dirty="0" smtClean="0">
                <a:solidFill>
                  <a:schemeClr val="bg1"/>
                </a:solidFill>
                <a:latin typeface="Avenir"/>
              </a:rPr>
              <a:t>Test Calendar: Candidate attendance</a:t>
            </a:r>
            <a:r>
              <a:rPr lang="en-GB" sz="1000" dirty="0" smtClean="0">
                <a:solidFill>
                  <a:schemeClr val="bg1"/>
                </a:solidFill>
                <a:latin typeface="Avenir"/>
              </a:rPr>
              <a:t>	6</a:t>
            </a:r>
          </a:p>
          <a:p>
            <a:pPr>
              <a:lnSpc>
                <a:spcPct val="150000"/>
              </a:lnSpc>
              <a:spcBef>
                <a:spcPts val="600"/>
              </a:spcBef>
              <a:tabLst>
                <a:tab pos="2771775" algn="l"/>
              </a:tabLst>
            </a:pPr>
            <a:r>
              <a:rPr lang="en-GB" sz="1000" dirty="0" smtClean="0">
                <a:latin typeface="Avenir"/>
              </a:rPr>
              <a:t>Candidate search	6</a:t>
            </a:r>
          </a:p>
          <a:p>
            <a:pPr>
              <a:lnSpc>
                <a:spcPct val="150000"/>
              </a:lnSpc>
              <a:spcBef>
                <a:spcPts val="200"/>
              </a:spcBef>
              <a:tabLst>
                <a:tab pos="2771775" algn="l"/>
              </a:tabLst>
            </a:pPr>
            <a:r>
              <a:rPr lang="en-GB" sz="1000" dirty="0" smtClean="0">
                <a:latin typeface="Avenir"/>
              </a:rPr>
              <a:t>Printing candidate attendance register	6</a:t>
            </a:r>
          </a:p>
          <a:p>
            <a:pPr>
              <a:lnSpc>
                <a:spcPct val="150000"/>
              </a:lnSpc>
              <a:spcBef>
                <a:spcPts val="200"/>
              </a:spcBef>
              <a:tabLst>
                <a:tab pos="2771775" algn="l"/>
              </a:tabLst>
            </a:pPr>
            <a:endParaRPr lang="en-GB" sz="1000" dirty="0" smtClean="0">
              <a:latin typeface="Avenir"/>
            </a:endParaRPr>
          </a:p>
          <a:p>
            <a:pPr>
              <a:lnSpc>
                <a:spcPct val="150000"/>
              </a:lnSpc>
              <a:spcBef>
                <a:spcPts val="200"/>
              </a:spcBef>
              <a:tabLst>
                <a:tab pos="2771775" algn="l"/>
              </a:tabLst>
            </a:pPr>
            <a:r>
              <a:rPr lang="en-GB" sz="1000" b="1" dirty="0" smtClean="0">
                <a:solidFill>
                  <a:schemeClr val="bg1"/>
                </a:solidFill>
                <a:latin typeface="Avenir"/>
              </a:rPr>
              <a:t>Test Calendar: Candidate profile</a:t>
            </a:r>
            <a:r>
              <a:rPr lang="en-GB" sz="1000" dirty="0" smtClean="0">
                <a:solidFill>
                  <a:schemeClr val="bg1"/>
                </a:solidFill>
                <a:latin typeface="Avenir"/>
              </a:rPr>
              <a:t>	7</a:t>
            </a:r>
            <a:endParaRPr lang="en-GB" sz="1000" b="1" dirty="0" smtClean="0">
              <a:solidFill>
                <a:schemeClr val="bg1"/>
              </a:solidFill>
              <a:latin typeface="Avenir"/>
            </a:endParaRPr>
          </a:p>
          <a:p>
            <a:pPr>
              <a:lnSpc>
                <a:spcPct val="150000"/>
              </a:lnSpc>
              <a:spcBef>
                <a:spcPts val="600"/>
              </a:spcBef>
              <a:tabLst>
                <a:tab pos="2771775" algn="l"/>
              </a:tabLst>
            </a:pPr>
            <a:r>
              <a:rPr lang="en-GB" sz="1000" dirty="0" smtClean="0">
                <a:latin typeface="Avenir"/>
              </a:rPr>
              <a:t>Printing candidate profiles/</a:t>
            </a:r>
            <a:r>
              <a:rPr lang="en-US" sz="1000" dirty="0" smtClean="0">
                <a:latin typeface="Avenir"/>
              </a:rPr>
              <a:t>score reports</a:t>
            </a:r>
            <a:r>
              <a:rPr lang="en-GB" sz="1000" dirty="0" smtClean="0">
                <a:latin typeface="Avenir"/>
              </a:rPr>
              <a:t>	7</a:t>
            </a:r>
          </a:p>
          <a:p>
            <a:pPr>
              <a:lnSpc>
                <a:spcPct val="150000"/>
              </a:lnSpc>
              <a:buFontTx/>
              <a:buChar char="-"/>
              <a:tabLst>
                <a:tab pos="2771775" algn="l"/>
              </a:tabLst>
            </a:pPr>
            <a:endParaRPr lang="en-GB" sz="1000" dirty="0" smtClean="0">
              <a:latin typeface="Avenir"/>
            </a:endParaRPr>
          </a:p>
          <a:p>
            <a:pPr>
              <a:lnSpc>
                <a:spcPct val="150000"/>
              </a:lnSpc>
              <a:tabLst>
                <a:tab pos="2771775" algn="l"/>
              </a:tabLst>
            </a:pPr>
            <a:r>
              <a:rPr lang="en-GB" sz="1000" b="1" dirty="0" smtClean="0">
                <a:solidFill>
                  <a:schemeClr val="bg1"/>
                </a:solidFill>
                <a:latin typeface="Avenir"/>
              </a:rPr>
              <a:t>Test History: Default view</a:t>
            </a:r>
            <a:r>
              <a:rPr lang="en-GB" sz="1000" dirty="0" smtClean="0">
                <a:solidFill>
                  <a:schemeClr val="bg1"/>
                </a:solidFill>
                <a:latin typeface="Avenir"/>
              </a:rPr>
              <a:t>	8 </a:t>
            </a:r>
          </a:p>
          <a:p>
            <a:pPr>
              <a:lnSpc>
                <a:spcPct val="150000"/>
              </a:lnSpc>
              <a:spcBef>
                <a:spcPts val="600"/>
              </a:spcBef>
              <a:tabLst>
                <a:tab pos="2771775" algn="l"/>
              </a:tabLst>
            </a:pPr>
            <a:r>
              <a:rPr lang="en-GB" sz="1000" dirty="0">
                <a:latin typeface="Avenir"/>
              </a:rPr>
              <a:t>C</a:t>
            </a:r>
            <a:r>
              <a:rPr lang="en-GB" sz="1000" dirty="0" smtClean="0">
                <a:latin typeface="Avenir"/>
              </a:rPr>
              <a:t>olour-coded bar and pie data charts	8	</a:t>
            </a:r>
          </a:p>
          <a:p>
            <a:pPr>
              <a:lnSpc>
                <a:spcPct val="150000"/>
              </a:lnSpc>
              <a:spcBef>
                <a:spcPts val="200"/>
              </a:spcBef>
              <a:tabLst>
                <a:tab pos="2771775" algn="l"/>
              </a:tabLst>
            </a:pPr>
            <a:r>
              <a:rPr lang="en-GB" sz="1000" dirty="0" smtClean="0">
                <a:latin typeface="Avenir"/>
              </a:rPr>
              <a:t>	</a:t>
            </a:r>
          </a:p>
          <a:p>
            <a:pPr>
              <a:lnSpc>
                <a:spcPct val="150000"/>
              </a:lnSpc>
              <a:tabLst>
                <a:tab pos="2771775" algn="l"/>
              </a:tabLst>
            </a:pPr>
            <a:r>
              <a:rPr lang="en-GB" sz="1000" b="1" dirty="0" smtClean="0">
                <a:solidFill>
                  <a:schemeClr val="bg1"/>
                </a:solidFill>
                <a:latin typeface="Avenir"/>
              </a:rPr>
              <a:t>Test History: Data search </a:t>
            </a:r>
            <a:r>
              <a:rPr lang="en-US" sz="1000" dirty="0" smtClean="0">
                <a:solidFill>
                  <a:schemeClr val="bg1"/>
                </a:solidFill>
                <a:latin typeface="Avenir"/>
              </a:rPr>
              <a:t>	9</a:t>
            </a:r>
            <a:endParaRPr lang="en-GB" sz="1000" dirty="0" smtClean="0">
              <a:solidFill>
                <a:schemeClr val="bg1"/>
              </a:solidFill>
              <a:latin typeface="Avenir"/>
            </a:endParaRPr>
          </a:p>
          <a:p>
            <a:pPr>
              <a:lnSpc>
                <a:spcPct val="150000"/>
              </a:lnSpc>
              <a:spcBef>
                <a:spcPts val="600"/>
              </a:spcBef>
              <a:tabLst>
                <a:tab pos="2771775" algn="l"/>
              </a:tabLst>
            </a:pPr>
            <a:r>
              <a:rPr lang="en-US" sz="1000" dirty="0" smtClean="0">
                <a:latin typeface="Avenir"/>
              </a:rPr>
              <a:t>Search historical data	9</a:t>
            </a:r>
            <a:endParaRPr lang="en-GB" sz="1000" dirty="0" smtClean="0">
              <a:latin typeface="Avenir"/>
            </a:endParaRPr>
          </a:p>
          <a:p>
            <a:pPr>
              <a:lnSpc>
                <a:spcPct val="150000"/>
              </a:lnSpc>
              <a:tabLst>
                <a:tab pos="2771775" algn="l"/>
              </a:tabLst>
            </a:pPr>
            <a:endParaRPr lang="en-GB" sz="1000" dirty="0" smtClean="0">
              <a:latin typeface="Avenir"/>
            </a:endParaRPr>
          </a:p>
          <a:p>
            <a:pPr>
              <a:lnSpc>
                <a:spcPct val="150000"/>
              </a:lnSpc>
              <a:tabLst>
                <a:tab pos="2771775" algn="l"/>
              </a:tabLst>
            </a:pPr>
            <a:r>
              <a:rPr lang="en-GB" sz="1000" b="1" dirty="0" smtClean="0">
                <a:solidFill>
                  <a:schemeClr val="bg1"/>
                </a:solidFill>
                <a:latin typeface="Avenir"/>
              </a:rPr>
              <a:t>Test History: Dataset comparison</a:t>
            </a:r>
            <a:r>
              <a:rPr lang="en-US" sz="1000" dirty="0" smtClean="0">
                <a:solidFill>
                  <a:schemeClr val="bg1"/>
                </a:solidFill>
                <a:latin typeface="Avenir"/>
              </a:rPr>
              <a:t>	10</a:t>
            </a:r>
            <a:endParaRPr lang="en-GB" sz="1000" dirty="0" smtClean="0">
              <a:solidFill>
                <a:schemeClr val="bg1"/>
              </a:solidFill>
              <a:latin typeface="Avenir"/>
            </a:endParaRPr>
          </a:p>
          <a:p>
            <a:pPr>
              <a:lnSpc>
                <a:spcPct val="150000"/>
              </a:lnSpc>
              <a:spcBef>
                <a:spcPts val="600"/>
              </a:spcBef>
              <a:tabLst>
                <a:tab pos="2771775" algn="l"/>
              </a:tabLst>
            </a:pPr>
            <a:r>
              <a:rPr lang="en-US" sz="1000" dirty="0" smtClean="0">
                <a:latin typeface="Avenir"/>
              </a:rPr>
              <a:t>Comparison over two date ranges	10</a:t>
            </a:r>
            <a:endParaRPr lang="en-GB" sz="1000" dirty="0" smtClean="0">
              <a:latin typeface="Avenir"/>
            </a:endParaRPr>
          </a:p>
          <a:p>
            <a:pPr>
              <a:lnSpc>
                <a:spcPct val="150000"/>
              </a:lnSpc>
              <a:tabLst>
                <a:tab pos="2771775" algn="l"/>
              </a:tabLst>
            </a:pPr>
            <a:endParaRPr lang="en-GB" sz="1000" dirty="0" smtClean="0">
              <a:latin typeface="Avenir"/>
            </a:endParaRPr>
          </a:p>
          <a:p>
            <a:pPr>
              <a:lnSpc>
                <a:spcPct val="150000"/>
              </a:lnSpc>
              <a:tabLst>
                <a:tab pos="2771775" algn="l"/>
              </a:tabLst>
            </a:pPr>
            <a:r>
              <a:rPr lang="en-GB" sz="1000" b="1" dirty="0" smtClean="0">
                <a:solidFill>
                  <a:schemeClr val="bg1"/>
                </a:solidFill>
                <a:latin typeface="Avenir"/>
              </a:rPr>
              <a:t>Test History: R</a:t>
            </a:r>
            <a:r>
              <a:rPr lang="en-US" sz="1000" b="1" dirty="0" err="1" smtClean="0">
                <a:solidFill>
                  <a:schemeClr val="bg1"/>
                </a:solidFill>
                <a:latin typeface="Avenir"/>
              </a:rPr>
              <a:t>esults</a:t>
            </a:r>
            <a:r>
              <a:rPr lang="en-US" sz="1000" b="1" dirty="0" smtClean="0">
                <a:solidFill>
                  <a:schemeClr val="bg1"/>
                </a:solidFill>
                <a:latin typeface="Avenir"/>
              </a:rPr>
              <a:t> breakdown</a:t>
            </a:r>
            <a:r>
              <a:rPr lang="en-US" sz="1000" dirty="0" smtClean="0">
                <a:solidFill>
                  <a:schemeClr val="bg1"/>
                </a:solidFill>
                <a:latin typeface="Avenir"/>
              </a:rPr>
              <a:t>	11</a:t>
            </a:r>
            <a:endParaRPr lang="en-GB" sz="1000" dirty="0" smtClean="0">
              <a:solidFill>
                <a:schemeClr val="bg1"/>
              </a:solidFill>
              <a:latin typeface="Avenir"/>
            </a:endParaRPr>
          </a:p>
          <a:p>
            <a:pPr>
              <a:lnSpc>
                <a:spcPct val="150000"/>
              </a:lnSpc>
              <a:spcBef>
                <a:spcPts val="600"/>
              </a:spcBef>
              <a:tabLst>
                <a:tab pos="2771775" algn="l"/>
              </a:tabLst>
            </a:pPr>
            <a:r>
              <a:rPr lang="en-US" sz="1000" dirty="0" smtClean="0">
                <a:latin typeface="Avenir"/>
              </a:rPr>
              <a:t>City &amp; Guilds global averages	11</a:t>
            </a:r>
            <a:endParaRPr lang="en-GB" sz="1000" dirty="0" smtClean="0">
              <a:latin typeface="Avenir"/>
            </a:endParaRPr>
          </a:p>
          <a:p>
            <a:pPr>
              <a:lnSpc>
                <a:spcPct val="150000"/>
              </a:lnSpc>
              <a:spcBef>
                <a:spcPts val="200"/>
              </a:spcBef>
              <a:tabLst>
                <a:tab pos="2771775" algn="l"/>
              </a:tabLst>
            </a:pPr>
            <a:r>
              <a:rPr lang="en-US" sz="1000" dirty="0" smtClean="0">
                <a:latin typeface="Avenir"/>
              </a:rPr>
              <a:t>Mark distribution, no shows, retakes	11</a:t>
            </a:r>
          </a:p>
        </p:txBody>
      </p:sp>
      <p:pic>
        <p:nvPicPr>
          <p:cNvPr id="38" name="Picture 37"/>
          <p:cNvPicPr>
            <a:picLocks noChangeAspect="1"/>
          </p:cNvPicPr>
          <p:nvPr/>
        </p:nvPicPr>
        <p:blipFill>
          <a:blip r:embed="rId3"/>
          <a:stretch>
            <a:fillRect/>
          </a:stretch>
        </p:blipFill>
        <p:spPr>
          <a:xfrm>
            <a:off x="6050064" y="0"/>
            <a:ext cx="954598" cy="649287"/>
          </a:xfrm>
          <a:prstGeom prst="rect">
            <a:avLst/>
          </a:prstGeom>
        </p:spPr>
      </p:pic>
      <p:sp>
        <p:nvSpPr>
          <p:cNvPr id="53" name="Rectangle 52"/>
          <p:cNvSpPr/>
          <p:nvPr/>
        </p:nvSpPr>
        <p:spPr>
          <a:xfrm>
            <a:off x="0" y="10090660"/>
            <a:ext cx="7562849" cy="394944"/>
          </a:xfrm>
          <a:prstGeom prst="rect">
            <a:avLst/>
          </a:prstGeom>
          <a:solidFill>
            <a:srgbClr val="000000"/>
          </a:solidFill>
          <a:ln w="254000" cap="flat" cmpd="sng" algn="ctr">
            <a:no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Avenir"/>
            </a:endParaRPr>
          </a:p>
        </p:txBody>
      </p:sp>
      <p:sp>
        <p:nvSpPr>
          <p:cNvPr id="54" name="TextBox 53"/>
          <p:cNvSpPr txBox="1"/>
          <p:nvPr/>
        </p:nvSpPr>
        <p:spPr>
          <a:xfrm>
            <a:off x="459368" y="10079722"/>
            <a:ext cx="1264657" cy="323165"/>
          </a:xfrm>
          <a:prstGeom prst="rect">
            <a:avLst/>
          </a:prstGeom>
          <a:noFill/>
        </p:spPr>
        <p:txBody>
          <a:bodyPr wrap="square" rtlCol="0">
            <a:spAutoFit/>
          </a:bodyPr>
          <a:lstStyle/>
          <a:p>
            <a:r>
              <a:rPr lang="en-US" sz="1500" dirty="0" smtClean="0">
                <a:solidFill>
                  <a:schemeClr val="bg1"/>
                </a:solidFill>
                <a:latin typeface="Avenir"/>
                <a:cs typeface="Avenir"/>
              </a:rPr>
              <a:t>3</a:t>
            </a:r>
            <a:endParaRPr lang="en-US" sz="1500" b="1" dirty="0">
              <a:solidFill>
                <a:schemeClr val="bg1"/>
              </a:solidFill>
              <a:latin typeface="Avenir"/>
              <a:cs typeface="Avenir"/>
            </a:endParaRPr>
          </a:p>
        </p:txBody>
      </p:sp>
      <p:sp>
        <p:nvSpPr>
          <p:cNvPr id="55" name="TextBox 54"/>
          <p:cNvSpPr txBox="1"/>
          <p:nvPr/>
        </p:nvSpPr>
        <p:spPr>
          <a:xfrm>
            <a:off x="3479800" y="10142021"/>
            <a:ext cx="3850001" cy="230832"/>
          </a:xfrm>
          <a:prstGeom prst="rect">
            <a:avLst/>
          </a:prstGeom>
          <a:noFill/>
        </p:spPr>
        <p:txBody>
          <a:bodyPr wrap="square" rtlCol="0">
            <a:spAutoFit/>
          </a:bodyPr>
          <a:lstStyle/>
          <a:p>
            <a:pPr algn="r"/>
            <a:r>
              <a:rPr lang="en-US" sz="900" dirty="0" smtClean="0">
                <a:solidFill>
                  <a:schemeClr val="bg1"/>
                </a:solidFill>
                <a:latin typeface="Avenir Book"/>
                <a:cs typeface="Avenir Book"/>
              </a:rPr>
              <a:t>© Copyright The City and Guilds of London Institute 2015</a:t>
            </a:r>
            <a:endParaRPr lang="en-US" sz="900" dirty="0">
              <a:solidFill>
                <a:schemeClr val="bg1"/>
              </a:solidFill>
              <a:latin typeface="Avenir Book"/>
              <a:cs typeface="Avenir Book"/>
            </a:endParaRPr>
          </a:p>
        </p:txBody>
      </p:sp>
      <p:sp>
        <p:nvSpPr>
          <p:cNvPr id="62" name="Rectangle 61"/>
          <p:cNvSpPr/>
          <p:nvPr/>
        </p:nvSpPr>
        <p:spPr>
          <a:xfrm flipV="1">
            <a:off x="3969891" y="6531502"/>
            <a:ext cx="3159042" cy="234949"/>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a:endParaRPr>
          </a:p>
        </p:txBody>
      </p:sp>
      <p:sp>
        <p:nvSpPr>
          <p:cNvPr id="39" name="TextBox 38"/>
          <p:cNvSpPr txBox="1"/>
          <p:nvPr/>
        </p:nvSpPr>
        <p:spPr>
          <a:xfrm>
            <a:off x="3991941" y="1840751"/>
            <a:ext cx="3960440" cy="6491521"/>
          </a:xfrm>
          <a:prstGeom prst="rect">
            <a:avLst/>
          </a:prstGeom>
          <a:noFill/>
        </p:spPr>
        <p:txBody>
          <a:bodyPr wrap="square" rtlCol="0">
            <a:spAutoFit/>
          </a:bodyPr>
          <a:lstStyle/>
          <a:p>
            <a:pPr>
              <a:lnSpc>
                <a:spcPct val="150000"/>
              </a:lnSpc>
              <a:tabLst>
                <a:tab pos="2771775" algn="l"/>
              </a:tabLst>
            </a:pPr>
            <a:r>
              <a:rPr lang="en-GB" sz="1000" b="1" dirty="0" smtClean="0">
                <a:solidFill>
                  <a:schemeClr val="bg1"/>
                </a:solidFill>
                <a:latin typeface="Avenir"/>
              </a:rPr>
              <a:t>Test History: </a:t>
            </a:r>
            <a:r>
              <a:rPr lang="en-US" sz="1000" b="1" dirty="0" smtClean="0">
                <a:solidFill>
                  <a:schemeClr val="bg1"/>
                </a:solidFill>
                <a:latin typeface="Avenir"/>
              </a:rPr>
              <a:t>Candidate/centre performance</a:t>
            </a:r>
            <a:r>
              <a:rPr lang="en-US" sz="1000" dirty="0" smtClean="0">
                <a:solidFill>
                  <a:schemeClr val="bg1"/>
                </a:solidFill>
                <a:latin typeface="Avenir"/>
              </a:rPr>
              <a:t>	12</a:t>
            </a:r>
            <a:endParaRPr lang="en-GB" sz="1000" dirty="0" smtClean="0">
              <a:solidFill>
                <a:schemeClr val="bg1"/>
              </a:solidFill>
              <a:latin typeface="Avenir"/>
            </a:endParaRPr>
          </a:p>
          <a:p>
            <a:pPr>
              <a:lnSpc>
                <a:spcPct val="150000"/>
              </a:lnSpc>
              <a:spcBef>
                <a:spcPts val="600"/>
              </a:spcBef>
              <a:tabLst>
                <a:tab pos="2771775" algn="l"/>
              </a:tabLst>
            </a:pPr>
            <a:r>
              <a:rPr lang="en-US" sz="1000" dirty="0" smtClean="0">
                <a:latin typeface="Avenir"/>
              </a:rPr>
              <a:t>Candidate list	12</a:t>
            </a:r>
            <a:endParaRPr lang="en-GB" sz="1000" dirty="0" smtClean="0">
              <a:latin typeface="Avenir"/>
            </a:endParaRPr>
          </a:p>
          <a:p>
            <a:pPr>
              <a:lnSpc>
                <a:spcPct val="150000"/>
              </a:lnSpc>
              <a:spcBef>
                <a:spcPts val="200"/>
              </a:spcBef>
              <a:tabLst>
                <a:tab pos="2771775" algn="l"/>
              </a:tabLst>
            </a:pPr>
            <a:r>
              <a:rPr lang="en-US" sz="1000" dirty="0" smtClean="0">
                <a:latin typeface="Avenir"/>
              </a:rPr>
              <a:t>Near pass results	12</a:t>
            </a:r>
            <a:endParaRPr lang="en-GB" sz="1000" dirty="0" smtClean="0">
              <a:latin typeface="Avenir"/>
            </a:endParaRPr>
          </a:p>
          <a:p>
            <a:pPr>
              <a:lnSpc>
                <a:spcPct val="150000"/>
              </a:lnSpc>
              <a:spcBef>
                <a:spcPts val="200"/>
              </a:spcBef>
              <a:tabLst>
                <a:tab pos="2771775" algn="l"/>
              </a:tabLst>
            </a:pPr>
            <a:r>
              <a:rPr lang="en-US" sz="1000" dirty="0" smtClean="0">
                <a:latin typeface="Avenir"/>
              </a:rPr>
              <a:t>Overall centre performance report	12</a:t>
            </a:r>
            <a:endParaRPr lang="en-GB" sz="1000" dirty="0" smtClean="0">
              <a:latin typeface="Avenir"/>
            </a:endParaRPr>
          </a:p>
          <a:p>
            <a:pPr>
              <a:lnSpc>
                <a:spcPct val="150000"/>
              </a:lnSpc>
              <a:spcBef>
                <a:spcPts val="200"/>
              </a:spcBef>
              <a:tabLst>
                <a:tab pos="2771775" algn="l"/>
              </a:tabLst>
            </a:pPr>
            <a:r>
              <a:rPr lang="en-GB" sz="1000" dirty="0" smtClean="0">
                <a:latin typeface="Avenir"/>
              </a:rPr>
              <a:t>Printing candidate profiles/</a:t>
            </a:r>
            <a:r>
              <a:rPr lang="en-US" sz="1000" dirty="0" smtClean="0">
                <a:latin typeface="Avenir"/>
              </a:rPr>
              <a:t>score reports	12</a:t>
            </a:r>
          </a:p>
          <a:p>
            <a:pPr>
              <a:lnSpc>
                <a:spcPct val="150000"/>
              </a:lnSpc>
              <a:buFontTx/>
              <a:buChar char="-"/>
              <a:tabLst>
                <a:tab pos="2771775" algn="l"/>
              </a:tabLst>
            </a:pPr>
            <a:endParaRPr lang="en-GB" sz="1000" dirty="0" smtClean="0">
              <a:latin typeface="Avenir"/>
            </a:endParaRPr>
          </a:p>
          <a:p>
            <a:pPr>
              <a:lnSpc>
                <a:spcPct val="150000"/>
              </a:lnSpc>
              <a:tabLst>
                <a:tab pos="2771775" algn="l"/>
              </a:tabLst>
            </a:pPr>
            <a:r>
              <a:rPr lang="en-GB" sz="1000" b="1" dirty="0" smtClean="0">
                <a:solidFill>
                  <a:schemeClr val="bg1"/>
                </a:solidFill>
                <a:latin typeface="Avenir"/>
              </a:rPr>
              <a:t>Candidates: Default view</a:t>
            </a:r>
            <a:r>
              <a:rPr lang="en-GB" sz="1000" dirty="0" smtClean="0">
                <a:solidFill>
                  <a:schemeClr val="bg1"/>
                </a:solidFill>
                <a:latin typeface="Avenir"/>
              </a:rPr>
              <a:t>	13</a:t>
            </a:r>
          </a:p>
          <a:p>
            <a:pPr>
              <a:lnSpc>
                <a:spcPct val="150000"/>
              </a:lnSpc>
              <a:spcBef>
                <a:spcPts val="600"/>
              </a:spcBef>
              <a:tabLst>
                <a:tab pos="2771775" algn="l"/>
              </a:tabLst>
            </a:pPr>
            <a:r>
              <a:rPr lang="en-US" sz="1000" dirty="0" smtClean="0">
                <a:latin typeface="Avenir"/>
              </a:rPr>
              <a:t>Search for candidates	13</a:t>
            </a:r>
          </a:p>
          <a:p>
            <a:pPr>
              <a:lnSpc>
                <a:spcPct val="150000"/>
              </a:lnSpc>
              <a:buFontTx/>
              <a:buChar char="-"/>
              <a:tabLst>
                <a:tab pos="2771775" algn="l"/>
              </a:tabLst>
            </a:pPr>
            <a:endParaRPr lang="en-GB" sz="1000" dirty="0" smtClean="0">
              <a:latin typeface="Avenir"/>
            </a:endParaRPr>
          </a:p>
          <a:p>
            <a:pPr>
              <a:lnSpc>
                <a:spcPct val="150000"/>
              </a:lnSpc>
              <a:tabLst>
                <a:tab pos="2771775" algn="l"/>
              </a:tabLst>
            </a:pPr>
            <a:r>
              <a:rPr lang="en-GB" sz="1000" b="1" dirty="0" smtClean="0">
                <a:solidFill>
                  <a:schemeClr val="bg1"/>
                </a:solidFill>
                <a:latin typeface="Avenir"/>
              </a:rPr>
              <a:t>Candidates: Example of candidate list</a:t>
            </a:r>
            <a:r>
              <a:rPr lang="en-GB" sz="1000" dirty="0" smtClean="0">
                <a:solidFill>
                  <a:schemeClr val="bg1"/>
                </a:solidFill>
                <a:latin typeface="Avenir"/>
              </a:rPr>
              <a:t>	14</a:t>
            </a:r>
          </a:p>
          <a:p>
            <a:pPr>
              <a:lnSpc>
                <a:spcPct val="150000"/>
              </a:lnSpc>
              <a:spcBef>
                <a:spcPts val="600"/>
              </a:spcBef>
              <a:tabLst>
                <a:tab pos="2771775" algn="l"/>
              </a:tabLst>
            </a:pPr>
            <a:r>
              <a:rPr lang="en-GB" sz="1000" dirty="0" smtClean="0">
                <a:latin typeface="Avenir"/>
              </a:rPr>
              <a:t>Candidate profiles	14</a:t>
            </a:r>
          </a:p>
          <a:p>
            <a:pPr>
              <a:lnSpc>
                <a:spcPct val="150000"/>
              </a:lnSpc>
              <a:spcBef>
                <a:spcPts val="200"/>
              </a:spcBef>
              <a:tabLst>
                <a:tab pos="2771775" algn="l"/>
              </a:tabLst>
            </a:pPr>
            <a:r>
              <a:rPr lang="en-GB" sz="1000" dirty="0" smtClean="0">
                <a:latin typeface="Avenir"/>
              </a:rPr>
              <a:t>Printing candidate profiles/</a:t>
            </a:r>
            <a:r>
              <a:rPr lang="en-US" sz="1000" dirty="0" smtClean="0">
                <a:latin typeface="Avenir"/>
              </a:rPr>
              <a:t>score reports	14</a:t>
            </a:r>
            <a:endParaRPr lang="en-GB" sz="1000" dirty="0" smtClean="0">
              <a:latin typeface="Avenir"/>
            </a:endParaRPr>
          </a:p>
          <a:p>
            <a:pPr>
              <a:lnSpc>
                <a:spcPct val="150000"/>
              </a:lnSpc>
              <a:spcBef>
                <a:spcPts val="200"/>
              </a:spcBef>
              <a:tabLst>
                <a:tab pos="2771775" algn="l"/>
              </a:tabLst>
            </a:pPr>
            <a:endParaRPr lang="en-GB" sz="1000" dirty="0" smtClean="0">
              <a:latin typeface="Avenir"/>
            </a:endParaRPr>
          </a:p>
          <a:p>
            <a:pPr>
              <a:lnSpc>
                <a:spcPct val="150000"/>
              </a:lnSpc>
              <a:spcBef>
                <a:spcPts val="200"/>
              </a:spcBef>
              <a:tabLst>
                <a:tab pos="2771775" algn="l"/>
              </a:tabLst>
            </a:pPr>
            <a:r>
              <a:rPr lang="en-GB" sz="1000" b="1" dirty="0" smtClean="0">
                <a:solidFill>
                  <a:schemeClr val="bg1"/>
                </a:solidFill>
                <a:latin typeface="Avenir"/>
              </a:rPr>
              <a:t>Key Features</a:t>
            </a:r>
            <a:r>
              <a:rPr lang="en-GB" sz="1000" dirty="0" smtClean="0">
                <a:solidFill>
                  <a:schemeClr val="bg1"/>
                </a:solidFill>
                <a:latin typeface="Avenir"/>
              </a:rPr>
              <a:t>	15   </a:t>
            </a:r>
          </a:p>
          <a:p>
            <a:pPr>
              <a:lnSpc>
                <a:spcPct val="150000"/>
              </a:lnSpc>
              <a:spcBef>
                <a:spcPts val="600"/>
              </a:spcBef>
              <a:tabLst>
                <a:tab pos="2771775" algn="l"/>
              </a:tabLst>
            </a:pPr>
            <a:r>
              <a:rPr lang="en-GB" sz="1000" dirty="0" smtClean="0">
                <a:latin typeface="Avenir"/>
              </a:rPr>
              <a:t>Data search: calendar tool 	15</a:t>
            </a:r>
          </a:p>
          <a:p>
            <a:pPr>
              <a:lnSpc>
                <a:spcPct val="150000"/>
              </a:lnSpc>
              <a:buFontTx/>
              <a:buChar char="-"/>
              <a:tabLst>
                <a:tab pos="2771775" algn="l"/>
              </a:tabLst>
            </a:pPr>
            <a:endParaRPr lang="en-GB" sz="1000" dirty="0" smtClean="0">
              <a:latin typeface="Avenir"/>
            </a:endParaRPr>
          </a:p>
          <a:p>
            <a:pPr>
              <a:lnSpc>
                <a:spcPct val="150000"/>
              </a:lnSpc>
              <a:tabLst>
                <a:tab pos="2771775" algn="l"/>
              </a:tabLst>
            </a:pPr>
            <a:r>
              <a:rPr lang="en-GB" sz="1000" b="1" dirty="0" smtClean="0">
                <a:solidFill>
                  <a:schemeClr val="bg1"/>
                </a:solidFill>
                <a:latin typeface="Avenir"/>
              </a:rPr>
              <a:t>Printing documents </a:t>
            </a:r>
            <a:r>
              <a:rPr lang="en-GB" sz="1000" dirty="0" smtClean="0">
                <a:solidFill>
                  <a:schemeClr val="bg1"/>
                </a:solidFill>
                <a:latin typeface="Avenir"/>
              </a:rPr>
              <a:t>	16</a:t>
            </a:r>
          </a:p>
          <a:p>
            <a:pPr>
              <a:lnSpc>
                <a:spcPct val="150000"/>
              </a:lnSpc>
              <a:spcBef>
                <a:spcPts val="200"/>
              </a:spcBef>
              <a:buFontTx/>
              <a:buChar char="-"/>
              <a:tabLst>
                <a:tab pos="2771775" algn="l"/>
              </a:tabLst>
            </a:pPr>
            <a:endParaRPr lang="en-GB" sz="1000" dirty="0" smtClean="0">
              <a:latin typeface="Avenir"/>
            </a:endParaRPr>
          </a:p>
          <a:p>
            <a:pPr indent="-3600000">
              <a:lnSpc>
                <a:spcPct val="150000"/>
              </a:lnSpc>
              <a:tabLst>
                <a:tab pos="2771775" algn="l"/>
              </a:tabLst>
            </a:pPr>
            <a:r>
              <a:rPr lang="en-GB" sz="1000" b="1" dirty="0" smtClean="0">
                <a:solidFill>
                  <a:schemeClr val="bg1"/>
                </a:solidFill>
                <a:latin typeface="Avenir"/>
              </a:rPr>
              <a:t>Help </a:t>
            </a:r>
            <a:r>
              <a:rPr lang="en-GB" sz="1000" dirty="0" smtClean="0">
                <a:solidFill>
                  <a:schemeClr val="bg1"/>
                </a:solidFill>
                <a:latin typeface="Avenir"/>
              </a:rPr>
              <a:t>	20 </a:t>
            </a:r>
          </a:p>
          <a:p>
            <a:pPr>
              <a:lnSpc>
                <a:spcPct val="150000"/>
              </a:lnSpc>
              <a:spcBef>
                <a:spcPts val="600"/>
              </a:spcBef>
              <a:tabLst>
                <a:tab pos="2771775" algn="l"/>
              </a:tabLst>
            </a:pPr>
            <a:r>
              <a:rPr lang="en-GB" sz="1000" dirty="0" smtClean="0">
                <a:latin typeface="Avenir"/>
              </a:rPr>
              <a:t>Help buttons	20  </a:t>
            </a:r>
          </a:p>
          <a:p>
            <a:pPr>
              <a:lnSpc>
                <a:spcPct val="150000"/>
              </a:lnSpc>
              <a:spcBef>
                <a:spcPts val="200"/>
              </a:spcBef>
              <a:tabLst>
                <a:tab pos="2771775" algn="l"/>
              </a:tabLst>
            </a:pPr>
            <a:r>
              <a:rPr lang="en-GB" sz="1000" dirty="0" smtClean="0">
                <a:latin typeface="Avenir"/>
              </a:rPr>
              <a:t>User Guide	20 		</a:t>
            </a:r>
          </a:p>
          <a:p>
            <a:pPr>
              <a:lnSpc>
                <a:spcPct val="150000"/>
              </a:lnSpc>
              <a:spcBef>
                <a:spcPts val="200"/>
              </a:spcBef>
              <a:tabLst>
                <a:tab pos="2771775" algn="l"/>
              </a:tabLst>
            </a:pPr>
            <a:r>
              <a:rPr lang="en-GB" sz="1000" dirty="0" smtClean="0">
                <a:latin typeface="Avenir"/>
              </a:rPr>
              <a:t>Customer Support	20</a:t>
            </a:r>
          </a:p>
          <a:p>
            <a:pPr>
              <a:lnSpc>
                <a:spcPct val="150000"/>
              </a:lnSpc>
              <a:spcBef>
                <a:spcPts val="200"/>
              </a:spcBef>
              <a:tabLst>
                <a:tab pos="2771775" algn="l"/>
              </a:tabLst>
            </a:pPr>
            <a:r>
              <a:rPr lang="en-GB" sz="1000" b="1" dirty="0" err="1" smtClean="0">
                <a:solidFill>
                  <a:schemeClr val="bg1"/>
                </a:solidFill>
                <a:latin typeface="Avenir"/>
              </a:rPr>
              <a:t>FAQs</a:t>
            </a:r>
            <a:r>
              <a:rPr lang="en-GB" sz="1000" dirty="0" smtClean="0">
                <a:solidFill>
                  <a:schemeClr val="bg1"/>
                </a:solidFill>
                <a:latin typeface="Avenir"/>
              </a:rPr>
              <a:t>	21</a:t>
            </a:r>
          </a:p>
          <a:p>
            <a:pPr>
              <a:lnSpc>
                <a:spcPct val="150000"/>
              </a:lnSpc>
              <a:spcBef>
                <a:spcPts val="200"/>
              </a:spcBef>
              <a:buFontTx/>
              <a:buChar char="-"/>
              <a:tabLst>
                <a:tab pos="2771775" algn="l"/>
              </a:tabLst>
            </a:pPr>
            <a:endParaRPr lang="en-US" sz="1000" dirty="0" smtClean="0">
              <a:latin typeface="Avenir"/>
            </a:endParaRPr>
          </a:p>
          <a:p>
            <a:pPr>
              <a:lnSpc>
                <a:spcPct val="150000"/>
              </a:lnSpc>
              <a:buFontTx/>
              <a:buChar char="-"/>
              <a:tabLst>
                <a:tab pos="2771775" algn="l"/>
              </a:tabLst>
            </a:pPr>
            <a:endParaRPr lang="en-US" sz="1000" dirty="0" smtClean="0">
              <a:solidFill>
                <a:schemeClr val="bg1"/>
              </a:solidFill>
              <a:latin typeface="Avenir"/>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Screen shot with dummy candidate.psd" descr="/Users/snowy/Desktop/city and guilds Evolve SG/CG screen shots/C&amp;G screen shots/13 July 2015/Screen shot with dummy candidate.psd"/>
          <p:cNvPicPr>
            <a:picLocks noChangeAspect="1"/>
          </p:cNvPicPr>
          <p:nvPr/>
        </p:nvPicPr>
        <p:blipFill>
          <a:blip r:embed="rId3"/>
          <a:stretch>
            <a:fillRect/>
          </a:stretch>
        </p:blipFill>
        <p:spPr>
          <a:xfrm>
            <a:off x="384456" y="3137121"/>
            <a:ext cx="3303492" cy="1936529"/>
          </a:xfrm>
          <a:prstGeom prst="rect">
            <a:avLst/>
          </a:prstGeom>
          <a:ln>
            <a:solidFill>
              <a:srgbClr val="B4B4B4"/>
            </a:solidFill>
          </a:ln>
          <a:effectLst>
            <a:outerShdw blurRad="50800" dist="38100" dir="2700000">
              <a:srgbClr val="000000">
                <a:alpha val="43000"/>
              </a:srgbClr>
            </a:outerShdw>
          </a:effectLst>
        </p:spPr>
      </p:pic>
      <p:sp>
        <p:nvSpPr>
          <p:cNvPr id="6" name="Rectangle 5"/>
          <p:cNvSpPr/>
          <p:nvPr/>
        </p:nvSpPr>
        <p:spPr>
          <a:xfrm>
            <a:off x="0" y="-112713"/>
            <a:ext cx="7591425" cy="877886"/>
          </a:xfrm>
          <a:prstGeom prst="rect">
            <a:avLst/>
          </a:prstGeom>
          <a:solidFill>
            <a:srgbClr val="000000"/>
          </a:solidFill>
          <a:ln w="254000" cap="flat" cmpd="sng" algn="ctr">
            <a:no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Avenir"/>
            </a:endParaRPr>
          </a:p>
        </p:txBody>
      </p:sp>
      <p:sp>
        <p:nvSpPr>
          <p:cNvPr id="9" name="Rectangle 8"/>
          <p:cNvSpPr/>
          <p:nvPr/>
        </p:nvSpPr>
        <p:spPr>
          <a:xfrm>
            <a:off x="0" y="10090660"/>
            <a:ext cx="7562849" cy="394944"/>
          </a:xfrm>
          <a:prstGeom prst="rect">
            <a:avLst/>
          </a:prstGeom>
          <a:solidFill>
            <a:srgbClr val="000000"/>
          </a:solidFill>
          <a:ln w="254000" cap="flat" cmpd="sng" algn="ctr">
            <a:no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Avenir"/>
            </a:endParaRPr>
          </a:p>
        </p:txBody>
      </p:sp>
      <p:sp>
        <p:nvSpPr>
          <p:cNvPr id="10" name="TextBox 9"/>
          <p:cNvSpPr txBox="1"/>
          <p:nvPr/>
        </p:nvSpPr>
        <p:spPr>
          <a:xfrm>
            <a:off x="459368" y="10079722"/>
            <a:ext cx="1264657" cy="323165"/>
          </a:xfrm>
          <a:prstGeom prst="rect">
            <a:avLst/>
          </a:prstGeom>
          <a:noFill/>
        </p:spPr>
        <p:txBody>
          <a:bodyPr wrap="square" rtlCol="0">
            <a:spAutoFit/>
          </a:bodyPr>
          <a:lstStyle/>
          <a:p>
            <a:r>
              <a:rPr lang="en-US" sz="1500" dirty="0" smtClean="0">
                <a:solidFill>
                  <a:schemeClr val="bg1"/>
                </a:solidFill>
                <a:latin typeface="Avenir"/>
                <a:cs typeface="Avenir"/>
              </a:rPr>
              <a:t>20</a:t>
            </a:r>
            <a:endParaRPr lang="en-US" sz="1500" b="1" dirty="0">
              <a:solidFill>
                <a:schemeClr val="bg1"/>
              </a:solidFill>
              <a:latin typeface="Avenir"/>
              <a:cs typeface="Avenir"/>
            </a:endParaRPr>
          </a:p>
        </p:txBody>
      </p:sp>
      <p:sp>
        <p:nvSpPr>
          <p:cNvPr id="12" name="TextBox 11"/>
          <p:cNvSpPr txBox="1"/>
          <p:nvPr/>
        </p:nvSpPr>
        <p:spPr>
          <a:xfrm>
            <a:off x="577305" y="8395111"/>
            <a:ext cx="6008917" cy="1384995"/>
          </a:xfrm>
          <a:prstGeom prst="rect">
            <a:avLst/>
          </a:prstGeom>
          <a:noFill/>
        </p:spPr>
        <p:txBody>
          <a:bodyPr wrap="square" rtlCol="0">
            <a:spAutoFit/>
          </a:bodyPr>
          <a:lstStyle/>
          <a:p>
            <a:r>
              <a:rPr lang="en-US" sz="1200" b="1" dirty="0" smtClean="0">
                <a:latin typeface="Avenir"/>
                <a:cs typeface="Avenir"/>
              </a:rPr>
              <a:t>Further assistance is available from the Customer Support team as follows:</a:t>
            </a:r>
          </a:p>
          <a:p>
            <a:endParaRPr lang="en-US" sz="1200" b="1" dirty="0" smtClean="0">
              <a:latin typeface="Avenir"/>
              <a:cs typeface="Avenir"/>
            </a:endParaRPr>
          </a:p>
          <a:p>
            <a:r>
              <a:rPr lang="en-US" sz="1200" b="1" dirty="0" smtClean="0">
                <a:latin typeface="Avenir"/>
                <a:cs typeface="Avenir"/>
              </a:rPr>
              <a:t>UK </a:t>
            </a:r>
            <a:r>
              <a:rPr lang="en-US" sz="1200" b="1" dirty="0" err="1" smtClean="0">
                <a:latin typeface="Avenir"/>
                <a:cs typeface="Avenir"/>
              </a:rPr>
              <a:t>centres</a:t>
            </a:r>
            <a:r>
              <a:rPr lang="en-US" sz="1200" b="1" dirty="0" smtClean="0">
                <a:latin typeface="Avenir"/>
                <a:cs typeface="Avenir"/>
              </a:rPr>
              <a:t> can contact Customer Services 08:00 to 18:00 Monday to Friday</a:t>
            </a:r>
          </a:p>
          <a:p>
            <a:r>
              <a:rPr lang="en-US" sz="1200" b="1" dirty="0" smtClean="0">
                <a:latin typeface="Avenir"/>
                <a:cs typeface="Avenir"/>
              </a:rPr>
              <a:t>E: evolvesupport@cityandguilds.com</a:t>
            </a:r>
          </a:p>
          <a:p>
            <a:r>
              <a:rPr lang="en-US" sz="1200" b="1" dirty="0" smtClean="0">
                <a:latin typeface="Avenir"/>
                <a:cs typeface="Avenir"/>
              </a:rPr>
              <a:t>T: 0844 543 0000</a:t>
            </a:r>
          </a:p>
          <a:p>
            <a:endParaRPr lang="en-US" sz="1200" b="1" dirty="0" smtClean="0">
              <a:latin typeface="Avenir"/>
              <a:cs typeface="Avenir"/>
            </a:endParaRPr>
          </a:p>
          <a:p>
            <a:endParaRPr lang="en-US" sz="1200" dirty="0">
              <a:latin typeface="Avenir"/>
              <a:cs typeface="Avenir"/>
            </a:endParaRPr>
          </a:p>
        </p:txBody>
      </p:sp>
      <p:sp>
        <p:nvSpPr>
          <p:cNvPr id="62" name="TextBox 61"/>
          <p:cNvSpPr txBox="1"/>
          <p:nvPr/>
        </p:nvSpPr>
        <p:spPr>
          <a:xfrm>
            <a:off x="4244344" y="3103526"/>
            <a:ext cx="2866575" cy="1585049"/>
          </a:xfrm>
          <a:prstGeom prst="rect">
            <a:avLst/>
          </a:prstGeom>
          <a:noFill/>
        </p:spPr>
        <p:txBody>
          <a:bodyPr wrap="square" rtlCol="0">
            <a:spAutoFit/>
          </a:bodyPr>
          <a:lstStyle/>
          <a:p>
            <a:r>
              <a:rPr lang="en-GB" sz="1200" b="1" dirty="0" smtClean="0">
                <a:latin typeface="Avenir"/>
                <a:cs typeface="Avenir"/>
              </a:rPr>
              <a:t>Help</a:t>
            </a:r>
            <a:endParaRPr lang="en-GB" sz="1200" dirty="0" smtClean="0">
              <a:latin typeface="Avenir"/>
              <a:cs typeface="Avenir"/>
            </a:endParaRPr>
          </a:p>
          <a:p>
            <a:pPr>
              <a:spcBef>
                <a:spcPts val="600"/>
              </a:spcBef>
              <a:buFont typeface="Arial"/>
              <a:buChar char="•"/>
            </a:pPr>
            <a:r>
              <a:rPr lang="en-GB" sz="900" dirty="0" smtClean="0">
                <a:latin typeface="Avenir"/>
                <a:cs typeface="Avenir"/>
              </a:rPr>
              <a:t> Click main Help icon in top right-hand corner of screen to make mini Help icons appear</a:t>
            </a:r>
          </a:p>
          <a:p>
            <a:pPr>
              <a:spcBef>
                <a:spcPts val="600"/>
              </a:spcBef>
              <a:buFont typeface="Arial"/>
              <a:buChar char="•"/>
            </a:pPr>
            <a:r>
              <a:rPr lang="en-GB" sz="900" dirty="0" smtClean="0">
                <a:latin typeface="Avenir"/>
                <a:cs typeface="Avenir"/>
              </a:rPr>
              <a:t> Click any mini Help icon to open menu in balloon; click again to close</a:t>
            </a:r>
          </a:p>
          <a:p>
            <a:pPr>
              <a:spcBef>
                <a:spcPts val="600"/>
              </a:spcBef>
              <a:buFont typeface="Arial"/>
              <a:buChar char="•"/>
            </a:pPr>
            <a:r>
              <a:rPr lang="en-GB" sz="900" dirty="0" smtClean="0">
                <a:latin typeface="Avenir"/>
                <a:cs typeface="Avenir"/>
              </a:rPr>
              <a:t> Click + to show information; click + again to hide</a:t>
            </a:r>
          </a:p>
          <a:p>
            <a:pPr>
              <a:spcBef>
                <a:spcPts val="600"/>
              </a:spcBef>
              <a:buFont typeface="Arial"/>
              <a:buChar char="•"/>
            </a:pPr>
            <a:endParaRPr lang="en-GB" sz="900" dirty="0" smtClean="0">
              <a:latin typeface="Avenir"/>
              <a:cs typeface="Avenir"/>
            </a:endParaRPr>
          </a:p>
          <a:p>
            <a:endParaRPr lang="en-US" sz="900" dirty="0">
              <a:latin typeface="Avenir"/>
            </a:endParaRPr>
          </a:p>
        </p:txBody>
      </p:sp>
      <p:pic>
        <p:nvPicPr>
          <p:cNvPr id="64" name="question mark.png" descr="/Users/snowy/Desktop/city and guilds Evolve SG/CG screen shots/C&amp;G screen shots/13 July 2015/question mark.png"/>
          <p:cNvPicPr>
            <a:picLocks noChangeAspect="1"/>
          </p:cNvPicPr>
          <p:nvPr/>
        </p:nvPicPr>
        <p:blipFill>
          <a:blip r:embed="rId4" r:link="rId5"/>
          <a:srcRect l="19231" t="24490" r="23077" b="14286"/>
          <a:stretch>
            <a:fillRect/>
          </a:stretch>
        </p:blipFill>
        <p:spPr>
          <a:xfrm>
            <a:off x="2074585" y="2544728"/>
            <a:ext cx="285700" cy="285700"/>
          </a:xfrm>
          <a:prstGeom prst="rect">
            <a:avLst/>
          </a:prstGeom>
        </p:spPr>
      </p:pic>
      <p:sp>
        <p:nvSpPr>
          <p:cNvPr id="65" name="TextBox 64"/>
          <p:cNvSpPr txBox="1"/>
          <p:nvPr/>
        </p:nvSpPr>
        <p:spPr>
          <a:xfrm>
            <a:off x="530857" y="2491597"/>
            <a:ext cx="4955204" cy="369332"/>
          </a:xfrm>
          <a:prstGeom prst="rect">
            <a:avLst/>
          </a:prstGeom>
          <a:noFill/>
        </p:spPr>
        <p:txBody>
          <a:bodyPr wrap="square" rtlCol="0">
            <a:spAutoFit/>
          </a:bodyPr>
          <a:lstStyle/>
          <a:p>
            <a:r>
              <a:rPr lang="en-GB" b="1" dirty="0" smtClean="0">
                <a:latin typeface="Avenir"/>
              </a:rPr>
              <a:t>Help buttons</a:t>
            </a:r>
            <a:endParaRPr lang="en-GB" b="1" dirty="0">
              <a:latin typeface="Avenir"/>
            </a:endParaRPr>
          </a:p>
        </p:txBody>
      </p:sp>
      <p:cxnSp>
        <p:nvCxnSpPr>
          <p:cNvPr id="89" name="Straight Connector 88"/>
          <p:cNvCxnSpPr/>
          <p:nvPr/>
        </p:nvCxnSpPr>
        <p:spPr>
          <a:xfrm>
            <a:off x="397184" y="2908554"/>
            <a:ext cx="6549624" cy="1588"/>
          </a:xfrm>
          <a:prstGeom prst="line">
            <a:avLst/>
          </a:prstGeom>
          <a:ln w="12700" cap="flat" cmpd="sng" algn="ctr">
            <a:solidFill>
              <a:srgbClr val="ADB5C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56" name="Rectangle 55"/>
          <p:cNvSpPr/>
          <p:nvPr/>
        </p:nvSpPr>
        <p:spPr>
          <a:xfrm flipV="1">
            <a:off x="0" y="1106487"/>
            <a:ext cx="5000625" cy="369331"/>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a:endParaRPr>
          </a:p>
        </p:txBody>
      </p:sp>
      <p:sp>
        <p:nvSpPr>
          <p:cNvPr id="57" name="TextBox 56"/>
          <p:cNvSpPr txBox="1"/>
          <p:nvPr/>
        </p:nvSpPr>
        <p:spPr>
          <a:xfrm>
            <a:off x="504825" y="1106487"/>
            <a:ext cx="5105400" cy="369332"/>
          </a:xfrm>
          <a:prstGeom prst="rect">
            <a:avLst/>
          </a:prstGeom>
          <a:noFill/>
        </p:spPr>
        <p:txBody>
          <a:bodyPr wrap="square" rtlCol="0">
            <a:spAutoFit/>
          </a:bodyPr>
          <a:lstStyle/>
          <a:p>
            <a:r>
              <a:rPr lang="en-US" dirty="0" smtClean="0">
                <a:solidFill>
                  <a:schemeClr val="bg1"/>
                </a:solidFill>
                <a:latin typeface="Avenir"/>
              </a:rPr>
              <a:t>Help</a:t>
            </a:r>
            <a:endParaRPr lang="en-US" dirty="0">
              <a:solidFill>
                <a:schemeClr val="bg1"/>
              </a:solidFill>
              <a:latin typeface="Avenir"/>
            </a:endParaRPr>
          </a:p>
        </p:txBody>
      </p:sp>
      <p:sp>
        <p:nvSpPr>
          <p:cNvPr id="22" name="Rectangle 21"/>
          <p:cNvSpPr/>
          <p:nvPr/>
        </p:nvSpPr>
        <p:spPr>
          <a:xfrm flipV="1">
            <a:off x="-35768" y="7875744"/>
            <a:ext cx="5000625" cy="369331"/>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a:endParaRPr>
          </a:p>
        </p:txBody>
      </p:sp>
      <p:sp>
        <p:nvSpPr>
          <p:cNvPr id="23" name="TextBox 22"/>
          <p:cNvSpPr txBox="1"/>
          <p:nvPr/>
        </p:nvSpPr>
        <p:spPr>
          <a:xfrm>
            <a:off x="598488" y="7860444"/>
            <a:ext cx="5105400" cy="369332"/>
          </a:xfrm>
          <a:prstGeom prst="rect">
            <a:avLst/>
          </a:prstGeom>
          <a:noFill/>
        </p:spPr>
        <p:txBody>
          <a:bodyPr wrap="square" rtlCol="0">
            <a:spAutoFit/>
          </a:bodyPr>
          <a:lstStyle/>
          <a:p>
            <a:r>
              <a:rPr lang="en-US" dirty="0" smtClean="0">
                <a:solidFill>
                  <a:schemeClr val="bg1"/>
                </a:solidFill>
                <a:latin typeface="Avenir"/>
              </a:rPr>
              <a:t>Customer Support</a:t>
            </a:r>
            <a:endParaRPr lang="en-US" dirty="0">
              <a:solidFill>
                <a:schemeClr val="bg1"/>
              </a:solidFill>
              <a:latin typeface="Avenir"/>
            </a:endParaRPr>
          </a:p>
        </p:txBody>
      </p:sp>
      <p:sp>
        <p:nvSpPr>
          <p:cNvPr id="25" name="TextBox 24"/>
          <p:cNvSpPr txBox="1"/>
          <p:nvPr/>
        </p:nvSpPr>
        <p:spPr>
          <a:xfrm>
            <a:off x="530265" y="1692895"/>
            <a:ext cx="5904656" cy="646331"/>
          </a:xfrm>
          <a:prstGeom prst="rect">
            <a:avLst/>
          </a:prstGeom>
          <a:noFill/>
        </p:spPr>
        <p:txBody>
          <a:bodyPr wrap="square" rtlCol="0">
            <a:spAutoFit/>
          </a:bodyPr>
          <a:lstStyle/>
          <a:p>
            <a:pPr>
              <a:spcBef>
                <a:spcPts val="600"/>
              </a:spcBef>
            </a:pPr>
            <a:r>
              <a:rPr lang="en-GB" sz="1200" dirty="0" smtClean="0">
                <a:latin typeface="Avenir"/>
                <a:cs typeface="Avenir"/>
              </a:rPr>
              <a:t>There are a number of Help menus available throughout the e-</a:t>
            </a:r>
            <a:r>
              <a:rPr lang="en-GB" sz="1200" dirty="0" err="1" smtClean="0">
                <a:latin typeface="Avenir"/>
                <a:cs typeface="Avenir"/>
              </a:rPr>
              <a:t>volve</a:t>
            </a:r>
            <a:r>
              <a:rPr lang="en-GB" sz="1200" dirty="0" smtClean="0">
                <a:latin typeface="Avenir"/>
                <a:cs typeface="Avenir"/>
              </a:rPr>
              <a:t> Centre Analytics system. The buttons are invisible by default but can be made visible by clicking the main Help button in the top right corner of the screen.</a:t>
            </a:r>
          </a:p>
        </p:txBody>
      </p:sp>
      <p:cxnSp>
        <p:nvCxnSpPr>
          <p:cNvPr id="26" name="Straight Connector 25"/>
          <p:cNvCxnSpPr/>
          <p:nvPr/>
        </p:nvCxnSpPr>
        <p:spPr>
          <a:xfrm>
            <a:off x="2181225" y="6850887"/>
            <a:ext cx="990600" cy="304800"/>
          </a:xfrm>
          <a:prstGeom prst="line">
            <a:avLst/>
          </a:prstGeom>
          <a:ln>
            <a:solidFill>
              <a:srgbClr val="FF0000"/>
            </a:solidFill>
            <a:headEnd type="oval"/>
            <a:tailEnd type="none"/>
          </a:ln>
        </p:spPr>
        <p:style>
          <a:lnRef idx="2">
            <a:schemeClr val="accent1"/>
          </a:lnRef>
          <a:fillRef idx="0">
            <a:schemeClr val="accent1"/>
          </a:fillRef>
          <a:effectRef idx="1">
            <a:schemeClr val="accent1"/>
          </a:effectRef>
          <a:fontRef idx="minor">
            <a:schemeClr val="tx1"/>
          </a:fontRef>
        </p:style>
      </p:cxnSp>
      <p:pic>
        <p:nvPicPr>
          <p:cNvPr id="27" name="Picture 26" descr="1. test calendar expanded page.png"/>
          <p:cNvPicPr>
            <a:picLocks noChangeAspect="1"/>
          </p:cNvPicPr>
          <p:nvPr/>
        </p:nvPicPr>
        <p:blipFill>
          <a:blip r:embed="rId6"/>
          <a:srcRect l="24325" r="38796" b="5634"/>
          <a:stretch>
            <a:fillRect/>
          </a:stretch>
        </p:blipFill>
        <p:spPr>
          <a:xfrm>
            <a:off x="598488" y="6469887"/>
            <a:ext cx="3581400" cy="340161"/>
          </a:xfrm>
          <a:prstGeom prst="rect">
            <a:avLst/>
          </a:prstGeom>
          <a:ln w="12700" cap="flat" cmpd="sng" algn="ctr">
            <a:solidFill>
              <a:schemeClr val="bg1">
                <a:lumMod val="75000"/>
              </a:schemeClr>
            </a:solidFill>
            <a:prstDash val="solid"/>
            <a:round/>
            <a:headEnd type="none" w="med" len="med"/>
            <a:tailEnd type="none" w="med" len="med"/>
          </a:ln>
          <a:effectLst>
            <a:outerShdw blurRad="50800" dist="38100" dir="2700000">
              <a:srgbClr val="000000">
                <a:alpha val="43000"/>
              </a:srgbClr>
            </a:outerShdw>
          </a:effectLst>
        </p:spPr>
      </p:pic>
      <p:sp>
        <p:nvSpPr>
          <p:cNvPr id="29" name="TextBox 28"/>
          <p:cNvSpPr txBox="1"/>
          <p:nvPr/>
        </p:nvSpPr>
        <p:spPr>
          <a:xfrm>
            <a:off x="3181350" y="7079487"/>
            <a:ext cx="1000125" cy="523220"/>
          </a:xfrm>
          <a:prstGeom prst="rect">
            <a:avLst/>
          </a:prstGeom>
          <a:noFill/>
        </p:spPr>
        <p:txBody>
          <a:bodyPr wrap="square" rtlCol="0">
            <a:spAutoFit/>
          </a:bodyPr>
          <a:lstStyle/>
          <a:p>
            <a:r>
              <a:rPr lang="en-US" sz="1000" b="1" dirty="0" smtClean="0">
                <a:latin typeface="Avenir"/>
                <a:cs typeface="Avenir"/>
              </a:rPr>
              <a:t>User Guide</a:t>
            </a:r>
            <a:endParaRPr lang="en-US" sz="1000" dirty="0" smtClean="0">
              <a:latin typeface="Avenir"/>
              <a:cs typeface="Avenir"/>
            </a:endParaRPr>
          </a:p>
          <a:p>
            <a:r>
              <a:rPr lang="en-US" sz="900" dirty="0" smtClean="0">
                <a:latin typeface="Avenir"/>
                <a:cs typeface="Avenir"/>
              </a:rPr>
              <a:t>Link to PDF for this user guide </a:t>
            </a:r>
          </a:p>
        </p:txBody>
      </p:sp>
      <p:sp>
        <p:nvSpPr>
          <p:cNvPr id="31" name="Rectangle 30"/>
          <p:cNvSpPr/>
          <p:nvPr/>
        </p:nvSpPr>
        <p:spPr>
          <a:xfrm flipV="1">
            <a:off x="0" y="5449887"/>
            <a:ext cx="5000625" cy="369331"/>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a:endParaRPr>
          </a:p>
        </p:txBody>
      </p:sp>
      <p:sp>
        <p:nvSpPr>
          <p:cNvPr id="32" name="TextBox 31"/>
          <p:cNvSpPr txBox="1"/>
          <p:nvPr/>
        </p:nvSpPr>
        <p:spPr>
          <a:xfrm>
            <a:off x="504825" y="5449887"/>
            <a:ext cx="5105400" cy="369332"/>
          </a:xfrm>
          <a:prstGeom prst="rect">
            <a:avLst/>
          </a:prstGeom>
          <a:noFill/>
        </p:spPr>
        <p:txBody>
          <a:bodyPr wrap="square" rtlCol="0">
            <a:spAutoFit/>
          </a:bodyPr>
          <a:lstStyle/>
          <a:p>
            <a:r>
              <a:rPr lang="en-US" dirty="0" smtClean="0">
                <a:solidFill>
                  <a:schemeClr val="bg1"/>
                </a:solidFill>
                <a:latin typeface="Avenir"/>
              </a:rPr>
              <a:t>User Guide</a:t>
            </a:r>
            <a:endParaRPr lang="en-US" dirty="0">
              <a:solidFill>
                <a:schemeClr val="bg1"/>
              </a:solidFill>
              <a:latin typeface="Avenir"/>
            </a:endParaRPr>
          </a:p>
        </p:txBody>
      </p:sp>
      <p:sp>
        <p:nvSpPr>
          <p:cNvPr id="33" name="TextBox 32"/>
          <p:cNvSpPr txBox="1"/>
          <p:nvPr/>
        </p:nvSpPr>
        <p:spPr>
          <a:xfrm>
            <a:off x="504825" y="5983287"/>
            <a:ext cx="5580856" cy="276999"/>
          </a:xfrm>
          <a:prstGeom prst="rect">
            <a:avLst/>
          </a:prstGeom>
          <a:noFill/>
        </p:spPr>
        <p:txBody>
          <a:bodyPr wrap="square" rtlCol="0">
            <a:spAutoFit/>
          </a:bodyPr>
          <a:lstStyle/>
          <a:p>
            <a:pPr>
              <a:spcBef>
                <a:spcPts val="600"/>
              </a:spcBef>
            </a:pPr>
            <a:r>
              <a:rPr lang="en-GB" sz="1200" dirty="0" smtClean="0">
                <a:latin typeface="Avenir"/>
                <a:cs typeface="Avenir"/>
              </a:rPr>
              <a:t>To access a PDF of this guide click on the link on the Main Menu bar.</a:t>
            </a:r>
          </a:p>
        </p:txBody>
      </p:sp>
      <p:sp>
        <p:nvSpPr>
          <p:cNvPr id="30" name="Rectangle 29"/>
          <p:cNvSpPr/>
          <p:nvPr/>
        </p:nvSpPr>
        <p:spPr>
          <a:xfrm>
            <a:off x="0" y="-112713"/>
            <a:ext cx="7591425" cy="877886"/>
          </a:xfrm>
          <a:prstGeom prst="rect">
            <a:avLst/>
          </a:prstGeom>
          <a:solidFill>
            <a:srgbClr val="000000"/>
          </a:solidFill>
          <a:ln w="254000" cap="flat" cmpd="sng" algn="ctr">
            <a:no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Avenir"/>
            </a:endParaRPr>
          </a:p>
        </p:txBody>
      </p:sp>
      <p:sp>
        <p:nvSpPr>
          <p:cNvPr id="34" name="TextBox 33"/>
          <p:cNvSpPr txBox="1"/>
          <p:nvPr/>
        </p:nvSpPr>
        <p:spPr>
          <a:xfrm>
            <a:off x="480690" y="268287"/>
            <a:ext cx="6466118" cy="400110"/>
          </a:xfrm>
          <a:prstGeom prst="rect">
            <a:avLst/>
          </a:prstGeom>
          <a:noFill/>
        </p:spPr>
        <p:txBody>
          <a:bodyPr wrap="square" rtlCol="0">
            <a:spAutoFit/>
          </a:bodyPr>
          <a:lstStyle/>
          <a:p>
            <a:r>
              <a:rPr lang="en-US" sz="2000" dirty="0" err="1" smtClean="0">
                <a:solidFill>
                  <a:schemeClr val="bg1"/>
                </a:solidFill>
                <a:latin typeface="Avenir"/>
                <a:cs typeface="Avenir"/>
              </a:rPr>
              <a:t>e-volve</a:t>
            </a:r>
            <a:r>
              <a:rPr lang="en-US" sz="2000" dirty="0" smtClean="0">
                <a:solidFill>
                  <a:schemeClr val="bg1"/>
                </a:solidFill>
                <a:latin typeface="Avenir"/>
                <a:cs typeface="Avenir"/>
              </a:rPr>
              <a:t> Centre Analytics </a:t>
            </a:r>
            <a:r>
              <a:rPr lang="en-US" sz="1600" b="1" dirty="0" smtClean="0">
                <a:solidFill>
                  <a:schemeClr val="bg1"/>
                </a:solidFill>
                <a:latin typeface="Avenir"/>
                <a:cs typeface="Avenir"/>
              </a:rPr>
              <a:t>USER GUIDE</a:t>
            </a:r>
            <a:endParaRPr lang="en-US" sz="1600" b="1" dirty="0">
              <a:solidFill>
                <a:schemeClr val="bg1"/>
              </a:solidFill>
              <a:latin typeface="Avenir"/>
              <a:cs typeface="Avenir"/>
            </a:endParaRPr>
          </a:p>
        </p:txBody>
      </p:sp>
      <p:cxnSp>
        <p:nvCxnSpPr>
          <p:cNvPr id="37" name="Straight Connector 36"/>
          <p:cNvCxnSpPr>
            <a:endCxn id="62" idx="1"/>
          </p:cNvCxnSpPr>
          <p:nvPr/>
        </p:nvCxnSpPr>
        <p:spPr>
          <a:xfrm flipV="1">
            <a:off x="3291622" y="3896051"/>
            <a:ext cx="952722" cy="116401"/>
          </a:xfrm>
          <a:prstGeom prst="line">
            <a:avLst/>
          </a:prstGeom>
          <a:ln>
            <a:solidFill>
              <a:srgbClr val="FF0000"/>
            </a:solidFill>
            <a:headEnd type="oval"/>
            <a:tailEnd type="none"/>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314506" y="1836592"/>
            <a:ext cx="821182" cy="1588"/>
          </a:xfrm>
          <a:prstGeom prst="line">
            <a:avLst/>
          </a:prstGeom>
          <a:ln w="63500" cap="flat" cmpd="sng" algn="ctr">
            <a:solidFill>
              <a:srgbClr val="0033A0">
                <a:alpha val="43000"/>
              </a:srgbClr>
            </a:solidFill>
            <a:prstDash val="solid"/>
            <a:round/>
            <a:headEnd type="none" w="med" len="med"/>
            <a:tailEnd type="stealth" w="med" len="med"/>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329808" y="6120120"/>
            <a:ext cx="821182" cy="1588"/>
          </a:xfrm>
          <a:prstGeom prst="line">
            <a:avLst/>
          </a:prstGeom>
          <a:ln w="63500" cap="flat" cmpd="sng" algn="ctr">
            <a:solidFill>
              <a:srgbClr val="0033A0">
                <a:alpha val="43000"/>
              </a:srgbClr>
            </a:solidFill>
            <a:prstDash val="solid"/>
            <a:round/>
            <a:headEnd type="none" w="med" len="med"/>
            <a:tailEnd type="stealth" w="med" len="med"/>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299204" y="8536990"/>
            <a:ext cx="821182" cy="1588"/>
          </a:xfrm>
          <a:prstGeom prst="line">
            <a:avLst/>
          </a:prstGeom>
          <a:ln w="63500" cap="flat" cmpd="sng" algn="ctr">
            <a:solidFill>
              <a:srgbClr val="0033A0">
                <a:alpha val="43000"/>
              </a:srgbClr>
            </a:solidFill>
            <a:prstDash val="solid"/>
            <a:round/>
            <a:headEnd type="none" w="med" len="med"/>
            <a:tailEnd type="stealth" w="med" len="med"/>
          </a:ln>
        </p:spPr>
        <p:style>
          <a:lnRef idx="2">
            <a:schemeClr val="accent1"/>
          </a:lnRef>
          <a:fillRef idx="0">
            <a:schemeClr val="accent1"/>
          </a:fillRef>
          <a:effectRef idx="1">
            <a:schemeClr val="accent1"/>
          </a:effectRef>
          <a:fontRef idx="minor">
            <a:schemeClr val="tx1"/>
          </a:fontRef>
        </p:style>
      </p:cxnSp>
      <p:pic>
        <p:nvPicPr>
          <p:cNvPr id="39" name="Picture 38"/>
          <p:cNvPicPr>
            <a:picLocks noChangeAspect="1"/>
          </p:cNvPicPr>
          <p:nvPr/>
        </p:nvPicPr>
        <p:blipFill>
          <a:blip r:embed="rId7"/>
          <a:stretch>
            <a:fillRect/>
          </a:stretch>
        </p:blipFill>
        <p:spPr>
          <a:xfrm>
            <a:off x="6050064" y="0"/>
            <a:ext cx="954598" cy="649287"/>
          </a:xfrm>
          <a:prstGeom prst="rect">
            <a:avLst/>
          </a:prstGeom>
        </p:spPr>
      </p:pic>
      <p:sp>
        <p:nvSpPr>
          <p:cNvPr id="40" name="TextBox 39"/>
          <p:cNvSpPr txBox="1"/>
          <p:nvPr/>
        </p:nvSpPr>
        <p:spPr>
          <a:xfrm>
            <a:off x="3479800" y="10142021"/>
            <a:ext cx="3850001" cy="230832"/>
          </a:xfrm>
          <a:prstGeom prst="rect">
            <a:avLst/>
          </a:prstGeom>
          <a:noFill/>
        </p:spPr>
        <p:txBody>
          <a:bodyPr wrap="square" rtlCol="0">
            <a:spAutoFit/>
          </a:bodyPr>
          <a:lstStyle/>
          <a:p>
            <a:pPr algn="r"/>
            <a:r>
              <a:rPr lang="en-US" sz="900" dirty="0" smtClean="0">
                <a:solidFill>
                  <a:schemeClr val="bg1"/>
                </a:solidFill>
                <a:latin typeface="Avenir Book"/>
                <a:cs typeface="Avenir Book"/>
              </a:rPr>
              <a:t>© Copyright The City and Guilds of London Institute 2015</a:t>
            </a:r>
            <a:endParaRPr lang="en-US" sz="900" dirty="0">
              <a:solidFill>
                <a:schemeClr val="bg1"/>
              </a:solidFill>
              <a:latin typeface="Avenir Book"/>
              <a:cs typeface="Avenir Book"/>
            </a:endParaRPr>
          </a:p>
        </p:txBody>
      </p:sp>
      <p:pic>
        <p:nvPicPr>
          <p:cNvPr id="35" name="Picture 34"/>
          <p:cNvPicPr>
            <a:picLocks noChangeAspect="1"/>
          </p:cNvPicPr>
          <p:nvPr/>
        </p:nvPicPr>
        <p:blipFill>
          <a:blip r:embed="rId8"/>
          <a:stretch>
            <a:fillRect/>
          </a:stretch>
        </p:blipFill>
        <p:spPr>
          <a:xfrm>
            <a:off x="3082663" y="3163531"/>
            <a:ext cx="507489" cy="229532"/>
          </a:xfrm>
          <a:prstGeom prst="rect">
            <a:avLst/>
          </a:prstGeom>
        </p:spPr>
      </p:pic>
      <p:cxnSp>
        <p:nvCxnSpPr>
          <p:cNvPr id="36" name="Straight Connector 35"/>
          <p:cNvCxnSpPr/>
          <p:nvPr/>
        </p:nvCxnSpPr>
        <p:spPr>
          <a:xfrm>
            <a:off x="3566300" y="3277071"/>
            <a:ext cx="643750" cy="209079"/>
          </a:xfrm>
          <a:prstGeom prst="line">
            <a:avLst/>
          </a:prstGeom>
          <a:ln>
            <a:solidFill>
              <a:srgbClr val="FF0000"/>
            </a:solidFill>
            <a:headEnd type="oval"/>
            <a:tailEnd type="none"/>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2713"/>
            <a:ext cx="7591425" cy="877886"/>
          </a:xfrm>
          <a:prstGeom prst="rect">
            <a:avLst/>
          </a:prstGeom>
          <a:solidFill>
            <a:srgbClr val="000000"/>
          </a:solidFill>
          <a:ln w="254000" cap="flat" cmpd="sng" algn="ctr">
            <a:no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Avenir"/>
            </a:endParaRPr>
          </a:p>
        </p:txBody>
      </p:sp>
      <p:sp>
        <p:nvSpPr>
          <p:cNvPr id="9" name="Rectangle 8"/>
          <p:cNvSpPr/>
          <p:nvPr/>
        </p:nvSpPr>
        <p:spPr>
          <a:xfrm>
            <a:off x="0" y="10090660"/>
            <a:ext cx="7562849" cy="394944"/>
          </a:xfrm>
          <a:prstGeom prst="rect">
            <a:avLst/>
          </a:prstGeom>
          <a:solidFill>
            <a:srgbClr val="000000"/>
          </a:solidFill>
          <a:ln w="254000" cap="flat" cmpd="sng" algn="ctr">
            <a:no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Avenir"/>
            </a:endParaRPr>
          </a:p>
        </p:txBody>
      </p:sp>
      <p:sp>
        <p:nvSpPr>
          <p:cNvPr id="10" name="TextBox 9"/>
          <p:cNvSpPr txBox="1"/>
          <p:nvPr/>
        </p:nvSpPr>
        <p:spPr>
          <a:xfrm>
            <a:off x="459368" y="10079722"/>
            <a:ext cx="1264657" cy="323165"/>
          </a:xfrm>
          <a:prstGeom prst="rect">
            <a:avLst/>
          </a:prstGeom>
          <a:noFill/>
        </p:spPr>
        <p:txBody>
          <a:bodyPr wrap="square" rtlCol="0">
            <a:spAutoFit/>
          </a:bodyPr>
          <a:lstStyle/>
          <a:p>
            <a:r>
              <a:rPr lang="en-US" sz="1500" dirty="0" smtClean="0">
                <a:solidFill>
                  <a:schemeClr val="bg1"/>
                </a:solidFill>
                <a:latin typeface="Avenir"/>
                <a:cs typeface="Avenir"/>
              </a:rPr>
              <a:t>21</a:t>
            </a:r>
            <a:endParaRPr lang="en-US" sz="1500" b="1" dirty="0">
              <a:solidFill>
                <a:schemeClr val="bg1"/>
              </a:solidFill>
              <a:latin typeface="Avenir"/>
              <a:cs typeface="Avenir"/>
            </a:endParaRPr>
          </a:p>
        </p:txBody>
      </p:sp>
      <p:sp>
        <p:nvSpPr>
          <p:cNvPr id="56" name="Rectangle 55"/>
          <p:cNvSpPr/>
          <p:nvPr/>
        </p:nvSpPr>
        <p:spPr>
          <a:xfrm flipV="1">
            <a:off x="0" y="1106487"/>
            <a:ext cx="5000625" cy="369331"/>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a:endParaRPr>
          </a:p>
        </p:txBody>
      </p:sp>
      <p:sp>
        <p:nvSpPr>
          <p:cNvPr id="57" name="TextBox 56"/>
          <p:cNvSpPr txBox="1"/>
          <p:nvPr/>
        </p:nvSpPr>
        <p:spPr>
          <a:xfrm>
            <a:off x="504825" y="1106487"/>
            <a:ext cx="5105400" cy="369332"/>
          </a:xfrm>
          <a:prstGeom prst="rect">
            <a:avLst/>
          </a:prstGeom>
          <a:noFill/>
        </p:spPr>
        <p:txBody>
          <a:bodyPr wrap="square" rtlCol="0">
            <a:spAutoFit/>
          </a:bodyPr>
          <a:lstStyle/>
          <a:p>
            <a:r>
              <a:rPr lang="en-US" dirty="0" smtClean="0">
                <a:solidFill>
                  <a:schemeClr val="bg1"/>
                </a:solidFill>
                <a:latin typeface="Avenir"/>
              </a:rPr>
              <a:t>FAQs</a:t>
            </a:r>
            <a:endParaRPr lang="en-US" dirty="0">
              <a:solidFill>
                <a:schemeClr val="bg1"/>
              </a:solidFill>
              <a:latin typeface="Avenir"/>
            </a:endParaRPr>
          </a:p>
        </p:txBody>
      </p:sp>
      <p:sp>
        <p:nvSpPr>
          <p:cNvPr id="30" name="Rectangle 29"/>
          <p:cNvSpPr/>
          <p:nvPr/>
        </p:nvSpPr>
        <p:spPr>
          <a:xfrm>
            <a:off x="0" y="-112713"/>
            <a:ext cx="7591425" cy="877886"/>
          </a:xfrm>
          <a:prstGeom prst="rect">
            <a:avLst/>
          </a:prstGeom>
          <a:solidFill>
            <a:srgbClr val="000000"/>
          </a:solidFill>
          <a:ln w="254000" cap="flat" cmpd="sng" algn="ctr">
            <a:no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Avenir"/>
            </a:endParaRPr>
          </a:p>
        </p:txBody>
      </p:sp>
      <p:sp>
        <p:nvSpPr>
          <p:cNvPr id="34" name="TextBox 33"/>
          <p:cNvSpPr txBox="1"/>
          <p:nvPr/>
        </p:nvSpPr>
        <p:spPr>
          <a:xfrm>
            <a:off x="480690" y="268287"/>
            <a:ext cx="6466118" cy="400110"/>
          </a:xfrm>
          <a:prstGeom prst="rect">
            <a:avLst/>
          </a:prstGeom>
          <a:noFill/>
        </p:spPr>
        <p:txBody>
          <a:bodyPr wrap="square" rtlCol="0">
            <a:spAutoFit/>
          </a:bodyPr>
          <a:lstStyle/>
          <a:p>
            <a:r>
              <a:rPr lang="en-US" sz="2000" dirty="0" err="1" smtClean="0">
                <a:solidFill>
                  <a:schemeClr val="bg1"/>
                </a:solidFill>
                <a:latin typeface="Avenir"/>
                <a:cs typeface="Avenir"/>
              </a:rPr>
              <a:t>e-volve</a:t>
            </a:r>
            <a:r>
              <a:rPr lang="en-US" sz="2000" dirty="0" smtClean="0">
                <a:solidFill>
                  <a:schemeClr val="bg1"/>
                </a:solidFill>
                <a:latin typeface="Avenir"/>
                <a:cs typeface="Avenir"/>
              </a:rPr>
              <a:t> Centre Analytics </a:t>
            </a:r>
            <a:r>
              <a:rPr lang="en-US" sz="1600" b="1" dirty="0" smtClean="0">
                <a:solidFill>
                  <a:schemeClr val="bg1"/>
                </a:solidFill>
                <a:latin typeface="Avenir"/>
                <a:cs typeface="Avenir"/>
              </a:rPr>
              <a:t>USER GUIDE</a:t>
            </a:r>
            <a:endParaRPr lang="en-US" sz="1600" b="1" dirty="0">
              <a:solidFill>
                <a:schemeClr val="bg1"/>
              </a:solidFill>
              <a:latin typeface="Avenir"/>
              <a:cs typeface="Avenir"/>
            </a:endParaRPr>
          </a:p>
        </p:txBody>
      </p:sp>
      <p:pic>
        <p:nvPicPr>
          <p:cNvPr id="39" name="Picture 38"/>
          <p:cNvPicPr>
            <a:picLocks noChangeAspect="1"/>
          </p:cNvPicPr>
          <p:nvPr/>
        </p:nvPicPr>
        <p:blipFill>
          <a:blip r:embed="rId3"/>
          <a:stretch>
            <a:fillRect/>
          </a:stretch>
        </p:blipFill>
        <p:spPr>
          <a:xfrm>
            <a:off x="6050064" y="0"/>
            <a:ext cx="954598" cy="649287"/>
          </a:xfrm>
          <a:prstGeom prst="rect">
            <a:avLst/>
          </a:prstGeom>
        </p:spPr>
      </p:pic>
      <p:sp>
        <p:nvSpPr>
          <p:cNvPr id="35" name="TextBox 34"/>
          <p:cNvSpPr txBox="1"/>
          <p:nvPr/>
        </p:nvSpPr>
        <p:spPr>
          <a:xfrm>
            <a:off x="3479800" y="10142021"/>
            <a:ext cx="3850001" cy="230832"/>
          </a:xfrm>
          <a:prstGeom prst="rect">
            <a:avLst/>
          </a:prstGeom>
          <a:noFill/>
        </p:spPr>
        <p:txBody>
          <a:bodyPr wrap="square" rtlCol="0">
            <a:spAutoFit/>
          </a:bodyPr>
          <a:lstStyle/>
          <a:p>
            <a:pPr algn="r"/>
            <a:r>
              <a:rPr lang="en-US" sz="900" dirty="0" smtClean="0">
                <a:solidFill>
                  <a:schemeClr val="bg1"/>
                </a:solidFill>
                <a:latin typeface="Avenir Book"/>
                <a:cs typeface="Avenir Book"/>
              </a:rPr>
              <a:t>© Copyright The City and Guilds of London Institute 2015</a:t>
            </a:r>
            <a:endParaRPr lang="en-US" sz="900" dirty="0">
              <a:solidFill>
                <a:schemeClr val="bg1"/>
              </a:solidFill>
              <a:latin typeface="Avenir Book"/>
              <a:cs typeface="Avenir Book"/>
            </a:endParaRPr>
          </a:p>
        </p:txBody>
      </p:sp>
      <p:sp>
        <p:nvSpPr>
          <p:cNvPr id="4" name="Rectangle 3"/>
          <p:cNvSpPr/>
          <p:nvPr/>
        </p:nvSpPr>
        <p:spPr>
          <a:xfrm>
            <a:off x="4159351" y="4907704"/>
            <a:ext cx="3781425" cy="276999"/>
          </a:xfrm>
          <a:prstGeom prst="rect">
            <a:avLst/>
          </a:prstGeom>
        </p:spPr>
        <p:txBody>
          <a:bodyPr>
            <a:spAutoFit/>
          </a:bodyPr>
          <a:lstStyle/>
          <a:p>
            <a:pPr>
              <a:spcAft>
                <a:spcPts val="0"/>
              </a:spcAft>
            </a:pPr>
            <a:r>
              <a:rPr lang="en-GB" sz="1200" dirty="0">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449944840"/>
              </p:ext>
            </p:extLst>
          </p:nvPr>
        </p:nvGraphicFramePr>
        <p:xfrm>
          <a:off x="335226" y="1715975"/>
          <a:ext cx="6611582" cy="3812955"/>
        </p:xfrm>
        <a:graphic>
          <a:graphicData uri="http://schemas.openxmlformats.org/drawingml/2006/table">
            <a:tbl>
              <a:tblPr/>
              <a:tblGrid>
                <a:gridCol w="163616"/>
                <a:gridCol w="2933936"/>
                <a:gridCol w="3514030"/>
              </a:tblGrid>
              <a:tr h="431679">
                <a:tc gridSpan="3">
                  <a:txBody>
                    <a:bodyPr/>
                    <a:lstStyle/>
                    <a:p>
                      <a:pPr algn="ctr" fontAlgn="ctr"/>
                      <a:r>
                        <a:rPr lang="en-GB" sz="1200" b="1" i="0" u="none" strike="noStrike" dirty="0">
                          <a:solidFill>
                            <a:srgbClr val="FFFFFF"/>
                          </a:solidFill>
                          <a:effectLst/>
                          <a:latin typeface="Avenir"/>
                        </a:rPr>
                        <a:t>Logon &amp; Access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GB"/>
                    </a:p>
                  </a:txBody>
                  <a:tcPr/>
                </a:tc>
                <a:tc hMerge="1">
                  <a:txBody>
                    <a:bodyPr/>
                    <a:lstStyle/>
                    <a:p>
                      <a:endParaRPr lang="en-GB"/>
                    </a:p>
                  </a:txBody>
                  <a:tcPr/>
                </a:tc>
              </a:tr>
              <a:tr h="529145">
                <a:tc>
                  <a:txBody>
                    <a:bodyPr/>
                    <a:lstStyle/>
                    <a:p>
                      <a:pPr algn="l" rtl="0" fontAlgn="t"/>
                      <a:r>
                        <a:rPr lang="en-GB" sz="1000" b="0" i="0" u="none" strike="noStrike">
                          <a:solidFill>
                            <a:srgbClr val="000000"/>
                          </a:solidFill>
                          <a:effectLst/>
                          <a:latin typeface="Avenir"/>
                        </a:rPr>
                        <a:t>1</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l" rtl="0" fontAlgn="t"/>
                      <a:r>
                        <a:rPr lang="en-GB" sz="1000" b="0" i="0" u="none" strike="noStrike">
                          <a:solidFill>
                            <a:srgbClr val="000000"/>
                          </a:solidFill>
                          <a:effectLst/>
                          <a:latin typeface="Avenir"/>
                        </a:rPr>
                        <a:t>If I put in the wrong login details, will my account be disabled?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l" rtl="0" fontAlgn="t"/>
                      <a:r>
                        <a:rPr lang="en-GB" sz="1000" b="0" i="0" u="none" strike="noStrike" dirty="0">
                          <a:solidFill>
                            <a:srgbClr val="000000"/>
                          </a:solidFill>
                          <a:effectLst/>
                          <a:latin typeface="Avenir"/>
                        </a:rPr>
                        <a:t>The application does not take any action on the number of unsuccessful logon attempts so your account will not be disabled following incorrect attempts at logging in.</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r>
              <a:tr h="711147">
                <a:tc>
                  <a:txBody>
                    <a:bodyPr/>
                    <a:lstStyle/>
                    <a:p>
                      <a:pPr algn="l" rtl="0" fontAlgn="t"/>
                      <a:r>
                        <a:rPr lang="en-GB" sz="1000" b="0" i="0" u="none" strike="noStrike">
                          <a:solidFill>
                            <a:srgbClr val="000000"/>
                          </a:solidFill>
                          <a:effectLst/>
                          <a:latin typeface="Avenir"/>
                        </a:rPr>
                        <a:t>2</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GB" sz="1000" b="0" i="0" u="none" strike="noStrike">
                          <a:solidFill>
                            <a:srgbClr val="000000"/>
                          </a:solidFill>
                          <a:effectLst/>
                          <a:latin typeface="Avenir"/>
                        </a:rPr>
                        <a:t>Where can I change my e-volve Centre Analytics password?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GB" sz="1000" b="0" i="0" u="none" strike="noStrike">
                          <a:solidFill>
                            <a:srgbClr val="000000"/>
                          </a:solidFill>
                          <a:effectLst/>
                          <a:latin typeface="Avenir"/>
                        </a:rPr>
                        <a:t>Your e-volve Centre Analytics password is linked to your SecureAssess account and password. Any changes made to your SecureAssess password will be reflected in your e-volve Centre Analytics account overnight.</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86239">
                <a:tc>
                  <a:txBody>
                    <a:bodyPr/>
                    <a:lstStyle/>
                    <a:p>
                      <a:pPr algn="l" rtl="0" fontAlgn="t"/>
                      <a:r>
                        <a:rPr lang="en-GB" sz="1000" b="0" i="0" u="none" strike="noStrike">
                          <a:solidFill>
                            <a:srgbClr val="000000"/>
                          </a:solidFill>
                          <a:effectLst/>
                          <a:latin typeface="Avenir"/>
                        </a:rPr>
                        <a:t>3</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l" rtl="0" fontAlgn="t"/>
                      <a:r>
                        <a:rPr lang="en-GB" sz="1000" b="0" i="0" u="none" strike="noStrike">
                          <a:solidFill>
                            <a:srgbClr val="000000"/>
                          </a:solidFill>
                          <a:effectLst/>
                          <a:latin typeface="Avenir"/>
                        </a:rPr>
                        <a:t>Why can I only see information about one qualification and not the whole centre info?</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rtl="0" fontAlgn="t"/>
                      <a:r>
                        <a:rPr lang="en-GB" sz="1000" b="0" i="0" u="none" strike="noStrike">
                          <a:solidFill>
                            <a:srgbClr val="000000"/>
                          </a:solidFill>
                          <a:effectLst/>
                          <a:latin typeface="Avenir"/>
                        </a:rPr>
                        <a:t>You will have access to the same qualification results data you have access to within SecureAssess.</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r>
              <a:tr h="427914">
                <a:tc>
                  <a:txBody>
                    <a:bodyPr/>
                    <a:lstStyle/>
                    <a:p>
                      <a:pPr algn="l" rtl="0" fontAlgn="t"/>
                      <a:r>
                        <a:rPr lang="en-GB" sz="1000" b="0" i="0" u="none" strike="noStrike">
                          <a:solidFill>
                            <a:srgbClr val="000000"/>
                          </a:solidFill>
                          <a:effectLst/>
                          <a:latin typeface="Avenir"/>
                        </a:rPr>
                        <a:t>4</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GB" sz="1000" b="0" i="0" u="none" strike="noStrike" smtClean="0">
                          <a:solidFill>
                            <a:srgbClr val="000000"/>
                          </a:solidFill>
                          <a:effectLst/>
                          <a:latin typeface="Avenir"/>
                        </a:rPr>
                        <a:t>If I am inactive for a period of time, will I be logged out of the system?</a:t>
                      </a:r>
                      <a:endParaRPr lang="en-GB" sz="1000" b="0" i="0" u="none" strike="noStrike">
                        <a:solidFill>
                          <a:srgbClr val="000000"/>
                        </a:solidFill>
                        <a:effectLst/>
                        <a:latin typeface="Avenir"/>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GB" sz="1000" b="0" i="0" u="none" strike="noStrike" smtClean="0">
                          <a:solidFill>
                            <a:srgbClr val="000000"/>
                          </a:solidFill>
                          <a:effectLst/>
                          <a:latin typeface="Avenir"/>
                        </a:rPr>
                        <a:t>Yes, you will be logged out of e-volve analytics after </a:t>
                      </a:r>
                      <a:r>
                        <a:rPr lang="en-GB" sz="1000" b="1" i="0" u="none" strike="noStrike" smtClean="0">
                          <a:solidFill>
                            <a:srgbClr val="000000"/>
                          </a:solidFill>
                          <a:effectLst/>
                          <a:latin typeface="Avenir"/>
                        </a:rPr>
                        <a:t>30mins</a:t>
                      </a:r>
                      <a:r>
                        <a:rPr lang="en-GB" sz="1000" b="0" i="0" u="none" strike="noStrike" smtClean="0">
                          <a:solidFill>
                            <a:srgbClr val="000000"/>
                          </a:solidFill>
                          <a:effectLst/>
                          <a:latin typeface="Avenir"/>
                        </a:rPr>
                        <a:t> of in-activity.</a:t>
                      </a:r>
                      <a:endParaRPr lang="en-GB" sz="1000" b="0" i="0" u="none" strike="noStrike">
                        <a:solidFill>
                          <a:srgbClr val="000000"/>
                        </a:solidFill>
                        <a:effectLst/>
                        <a:latin typeface="Avenir"/>
                      </a:endParaRP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901528">
                <a:tc>
                  <a:txBody>
                    <a:bodyPr/>
                    <a:lstStyle/>
                    <a:p>
                      <a:pPr algn="l" rtl="0" fontAlgn="t"/>
                      <a:r>
                        <a:rPr lang="en-GB" sz="1000" b="0" i="0" u="none" strike="noStrike" smtClean="0">
                          <a:solidFill>
                            <a:srgbClr val="000000"/>
                          </a:solidFill>
                          <a:effectLst/>
                          <a:latin typeface="Avenir"/>
                        </a:rPr>
                        <a:t>5</a:t>
                      </a:r>
                      <a:endParaRPr lang="en-GB" sz="1000" b="0" i="0" u="none" strike="noStrike">
                        <a:solidFill>
                          <a:srgbClr val="000000"/>
                        </a:solidFill>
                        <a:effectLst/>
                        <a:latin typeface="Avenir"/>
                      </a:endParaRP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en-GB" sz="1000" b="0" i="0" u="none" strike="noStrike" smtClean="0">
                          <a:solidFill>
                            <a:srgbClr val="000000"/>
                          </a:solidFill>
                          <a:effectLst/>
                          <a:latin typeface="Avenir"/>
                        </a:rPr>
                        <a:t>How do I provide access to other staff members in my organisation?</a:t>
                      </a:r>
                    </a:p>
                    <a:p>
                      <a:pPr algn="l" rtl="0" fontAlgn="t"/>
                      <a:endParaRPr lang="en-GB" sz="1000" b="0" i="0" u="none" strike="noStrike">
                        <a:solidFill>
                          <a:srgbClr val="000000"/>
                        </a:solidFill>
                        <a:effectLst/>
                        <a:latin typeface="Avenir"/>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en-GB" sz="1000" b="0" i="0" u="none" strike="noStrike" dirty="0" smtClean="0">
                          <a:solidFill>
                            <a:srgbClr val="000000"/>
                          </a:solidFill>
                          <a:effectLst/>
                          <a:latin typeface="Avenir"/>
                        </a:rPr>
                        <a:t>All e-volve Centre Analytics accounts are linked to user accounts in SecureAssess. Therefore any new user will need to be created in SecureAssess by your e-volve centre administrator. The user will then be added to e-volve Centre Analytics application during the overnight refresh.</a:t>
                      </a:r>
                    </a:p>
                    <a:p>
                      <a:pPr algn="l" rtl="0" fontAlgn="t"/>
                      <a:endParaRPr lang="en-GB" sz="1000" b="0" i="0" u="none" strike="noStrike" dirty="0">
                        <a:solidFill>
                          <a:srgbClr val="000000"/>
                        </a:solidFill>
                        <a:effectLst/>
                        <a:latin typeface="Avenir"/>
                      </a:endParaRP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r>
              <a:tr h="402906">
                <a:tc>
                  <a:txBody>
                    <a:bodyPr/>
                    <a:lstStyle/>
                    <a:p>
                      <a:pPr algn="l" rtl="0" fontAlgn="t"/>
                      <a:r>
                        <a:rPr lang="en-GB" sz="1000" b="0" i="0" u="none" strike="noStrike" dirty="0">
                          <a:solidFill>
                            <a:srgbClr val="000000"/>
                          </a:solidFill>
                          <a:effectLst/>
                          <a:latin typeface="Avenir"/>
                        </a:rPr>
                        <a:t>6</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t"/>
                      <a:r>
                        <a:rPr lang="en-GB" sz="1000" b="0" i="0" u="none" strike="noStrike" dirty="0">
                          <a:solidFill>
                            <a:srgbClr val="000000"/>
                          </a:solidFill>
                          <a:effectLst/>
                          <a:latin typeface="Avenir"/>
                        </a:rPr>
                        <a:t>Is there a particular browser I can use to  access this?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t"/>
                      <a:r>
                        <a:rPr lang="en-GB" sz="1000" b="0" i="0" u="none" strike="noStrike" dirty="0">
                          <a:solidFill>
                            <a:srgbClr val="000000"/>
                          </a:solidFill>
                          <a:effectLst/>
                          <a:latin typeface="Avenir"/>
                        </a:rPr>
                        <a:t>Microsoft IE9 or above.</a:t>
                      </a:r>
                      <a:br>
                        <a:rPr lang="en-GB" sz="1000" b="0" i="0" u="none" strike="noStrike" dirty="0">
                          <a:solidFill>
                            <a:srgbClr val="000000"/>
                          </a:solidFill>
                          <a:effectLst/>
                          <a:latin typeface="Avenir"/>
                        </a:rPr>
                      </a:br>
                      <a:r>
                        <a:rPr lang="en-GB" sz="1000" b="0" i="0" u="none" strike="noStrike" dirty="0">
                          <a:solidFill>
                            <a:srgbClr val="000000"/>
                          </a:solidFill>
                          <a:effectLst/>
                          <a:latin typeface="Avenir"/>
                        </a:rPr>
                        <a:t>Google Chrome </a:t>
                      </a:r>
                      <a:r>
                        <a:rPr lang="en-GB" sz="1000" b="0" i="0" u="none" strike="noStrike" dirty="0" smtClean="0">
                          <a:solidFill>
                            <a:srgbClr val="000000"/>
                          </a:solidFill>
                          <a:effectLst/>
                          <a:latin typeface="Avenir"/>
                        </a:rPr>
                        <a:t>30 </a:t>
                      </a:r>
                      <a:r>
                        <a:rPr lang="en-GB" sz="1000" b="0" i="0" u="none" strike="noStrike" dirty="0">
                          <a:solidFill>
                            <a:srgbClr val="000000"/>
                          </a:solidFill>
                          <a:effectLst/>
                          <a:latin typeface="Avenir"/>
                        </a:rPr>
                        <a:t>or above. </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950330766"/>
              </p:ext>
            </p:extLst>
          </p:nvPr>
        </p:nvGraphicFramePr>
        <p:xfrm>
          <a:off x="335226" y="5769086"/>
          <a:ext cx="6611582" cy="3060221"/>
        </p:xfrm>
        <a:graphic>
          <a:graphicData uri="http://schemas.openxmlformats.org/drawingml/2006/table">
            <a:tbl>
              <a:tblPr/>
              <a:tblGrid>
                <a:gridCol w="163616"/>
                <a:gridCol w="2933936"/>
                <a:gridCol w="3514030"/>
              </a:tblGrid>
              <a:tr h="450371">
                <a:tc gridSpan="3">
                  <a:txBody>
                    <a:bodyPr/>
                    <a:lstStyle/>
                    <a:p>
                      <a:pPr algn="ctr" rtl="0" fontAlgn="ctr"/>
                      <a:r>
                        <a:rPr lang="en-GB" sz="1200" b="1" i="0" u="none" strike="noStrike" dirty="0">
                          <a:solidFill>
                            <a:srgbClr val="FFFFFF"/>
                          </a:solidFill>
                          <a:effectLst/>
                          <a:latin typeface="Avenir"/>
                        </a:rPr>
                        <a:t>Test Calendar</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GB"/>
                    </a:p>
                  </a:txBody>
                  <a:tcPr/>
                </a:tc>
                <a:tc hMerge="1">
                  <a:txBody>
                    <a:bodyPr/>
                    <a:lstStyle/>
                    <a:p>
                      <a:endParaRPr lang="en-GB"/>
                    </a:p>
                  </a:txBody>
                  <a:tcPr/>
                </a:tc>
              </a:tr>
              <a:tr h="963760">
                <a:tc>
                  <a:txBody>
                    <a:bodyPr/>
                    <a:lstStyle/>
                    <a:p>
                      <a:pPr algn="l" rtl="0" fontAlgn="t"/>
                      <a:r>
                        <a:rPr lang="en-GB" sz="1000" b="0" i="0" u="none" strike="noStrike">
                          <a:solidFill>
                            <a:srgbClr val="000000"/>
                          </a:solidFill>
                          <a:effectLst/>
                          <a:latin typeface="Avenir"/>
                        </a:rPr>
                        <a:t>1</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l" rtl="0" fontAlgn="t"/>
                      <a:r>
                        <a:rPr lang="en-GB" sz="1000" b="0" i="0" u="none" strike="noStrike">
                          <a:solidFill>
                            <a:srgbClr val="000000"/>
                          </a:solidFill>
                          <a:effectLst/>
                          <a:latin typeface="Avenir"/>
                        </a:rPr>
                        <a:t>How are the values revealed by selecting the Open/Close test Bookings button derived?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l" rtl="0" fontAlgn="t"/>
                      <a:r>
                        <a:rPr lang="en-GB" sz="1000" b="0" i="0" u="none" strike="noStrike">
                          <a:solidFill>
                            <a:srgbClr val="000000"/>
                          </a:solidFill>
                          <a:effectLst/>
                          <a:latin typeface="Avenir"/>
                        </a:rPr>
                        <a:t>Total tests scheduled = All tests scheduled under your ID within the -10  to + 30 day window.</a:t>
                      </a:r>
                      <a:br>
                        <a:rPr lang="en-GB" sz="1000" b="0" i="0" u="none" strike="noStrike">
                          <a:solidFill>
                            <a:srgbClr val="000000"/>
                          </a:solidFill>
                          <a:effectLst/>
                          <a:latin typeface="Avenir"/>
                        </a:rPr>
                      </a:br>
                      <a:r>
                        <a:rPr lang="en-GB" sz="1000" b="0" i="0" u="none" strike="noStrike">
                          <a:solidFill>
                            <a:srgbClr val="000000"/>
                          </a:solidFill>
                          <a:effectLst/>
                          <a:latin typeface="Avenir"/>
                        </a:rPr>
                        <a:t>Tests to be taken on/before schedule date = Tests that can be taken on or up to 10 days before the date they were scheduled </a:t>
                      </a:r>
                      <a:r>
                        <a:rPr lang="en-GB" sz="1000" b="0" i="0" u="none" strike="noStrike" smtClean="0">
                          <a:solidFill>
                            <a:srgbClr val="000000"/>
                          </a:solidFill>
                          <a:effectLst/>
                          <a:latin typeface="Avenir"/>
                        </a:rPr>
                        <a:t>for.</a:t>
                      </a:r>
                      <a:r>
                        <a:rPr lang="en-GB" sz="1000" b="0" i="0" u="none" strike="noStrike">
                          <a:solidFill>
                            <a:srgbClr val="000000"/>
                          </a:solidFill>
                          <a:effectLst/>
                          <a:latin typeface="Avenir"/>
                        </a:rPr>
                        <a:t/>
                      </a:r>
                      <a:br>
                        <a:rPr lang="en-GB" sz="1000" b="0" i="0" u="none" strike="noStrike">
                          <a:solidFill>
                            <a:srgbClr val="000000"/>
                          </a:solidFill>
                          <a:effectLst/>
                          <a:latin typeface="Avenir"/>
                        </a:rPr>
                      </a:br>
                      <a:r>
                        <a:rPr lang="en-GB" sz="1000" b="0" i="0" u="none" strike="noStrike">
                          <a:solidFill>
                            <a:srgbClr val="000000"/>
                          </a:solidFill>
                          <a:effectLst/>
                          <a:latin typeface="Avenir"/>
                        </a:rPr>
                        <a:t>Tests to be taken after schedule date = Tests that can still be taken up to 30 days after the date they were scheduled </a:t>
                      </a:r>
                      <a:r>
                        <a:rPr lang="en-GB" sz="1000" b="0" i="0" u="none" strike="noStrike" smtClean="0">
                          <a:solidFill>
                            <a:srgbClr val="000000"/>
                          </a:solidFill>
                          <a:effectLst/>
                          <a:latin typeface="Avenir"/>
                        </a:rPr>
                        <a:t>for.</a:t>
                      </a:r>
                      <a:endParaRPr lang="en-GB" sz="1000" b="0" i="0" u="none" strike="noStrike">
                        <a:solidFill>
                          <a:srgbClr val="000000"/>
                        </a:solidFill>
                        <a:effectLst/>
                        <a:latin typeface="Avenir"/>
                      </a:endParaRP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r>
              <a:tr h="368323">
                <a:tc>
                  <a:txBody>
                    <a:bodyPr/>
                    <a:lstStyle/>
                    <a:p>
                      <a:pPr algn="l" rtl="0" fontAlgn="t"/>
                      <a:r>
                        <a:rPr lang="en-GB" sz="1000" b="0" i="0" u="none" strike="noStrike">
                          <a:solidFill>
                            <a:srgbClr val="000000"/>
                          </a:solidFill>
                          <a:effectLst/>
                          <a:latin typeface="Avenir"/>
                        </a:rPr>
                        <a:t>2</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GB" sz="1000" b="0" i="0" u="none" strike="noStrike">
                          <a:solidFill>
                            <a:srgbClr val="000000"/>
                          </a:solidFill>
                          <a:effectLst/>
                          <a:latin typeface="Avenir"/>
                        </a:rPr>
                        <a:t>In Test Calendar can I search by ENR?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GB" sz="1000" b="0" i="0" u="none" strike="noStrike">
                          <a:solidFill>
                            <a:srgbClr val="000000"/>
                          </a:solidFill>
                          <a:effectLst/>
                          <a:latin typeface="Avenir"/>
                        </a:rPr>
                        <a:t>It is not currently possible to search by ENR in Test Calendar.</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46077">
                <a:tc>
                  <a:txBody>
                    <a:bodyPr/>
                    <a:lstStyle/>
                    <a:p>
                      <a:pPr algn="l" rtl="0" fontAlgn="t"/>
                      <a:r>
                        <a:rPr lang="en-GB" sz="1000" b="0" i="0" u="none" strike="noStrike">
                          <a:solidFill>
                            <a:srgbClr val="000000"/>
                          </a:solidFill>
                          <a:effectLst/>
                          <a:latin typeface="Avenir"/>
                        </a:rPr>
                        <a:t>3</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rtl="0" fontAlgn="t"/>
                      <a:r>
                        <a:rPr lang="en-GB" sz="1000" b="0" i="0" u="none" strike="noStrike">
                          <a:solidFill>
                            <a:srgbClr val="000000"/>
                          </a:solidFill>
                          <a:effectLst/>
                          <a:latin typeface="Avenir"/>
                        </a:rPr>
                        <a:t>Why am I not able to view future</a:t>
                      </a:r>
                      <a:br>
                        <a:rPr lang="en-GB" sz="1000" b="0" i="0" u="none" strike="noStrike">
                          <a:solidFill>
                            <a:srgbClr val="000000"/>
                          </a:solidFill>
                          <a:effectLst/>
                          <a:latin typeface="Avenir"/>
                        </a:rPr>
                      </a:br>
                      <a:r>
                        <a:rPr lang="en-GB" sz="1000" b="0" i="0" u="none" strike="noStrike">
                          <a:solidFill>
                            <a:srgbClr val="000000"/>
                          </a:solidFill>
                          <a:effectLst/>
                          <a:latin typeface="Avenir"/>
                        </a:rPr>
                        <a:t>Bookings in the calendar?</a:t>
                      </a:r>
                      <a:br>
                        <a:rPr lang="en-GB" sz="1000" b="0" i="0" u="none" strike="noStrike">
                          <a:solidFill>
                            <a:srgbClr val="000000"/>
                          </a:solidFill>
                          <a:effectLst/>
                          <a:latin typeface="Avenir"/>
                        </a:rPr>
                      </a:br>
                      <a:endParaRPr lang="en-GB" sz="1000" b="0" i="0" u="none" strike="noStrike">
                        <a:solidFill>
                          <a:srgbClr val="000000"/>
                        </a:solidFill>
                        <a:effectLst/>
                        <a:latin typeface="Avenir"/>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rtl="0" fontAlgn="t"/>
                      <a:r>
                        <a:rPr lang="en-GB" sz="1000" b="0" i="0" u="none" strike="noStrike">
                          <a:solidFill>
                            <a:srgbClr val="000000"/>
                          </a:solidFill>
                          <a:effectLst/>
                          <a:latin typeface="Avenir"/>
                        </a:rPr>
                        <a:t>It is only possible to view scheduled exams in the test calendar window up to 10 days into the future. This is in keeping with the scheduled exams visible via the SecureAssess system.</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r>
              <a:tr h="546077">
                <a:tc>
                  <a:txBody>
                    <a:bodyPr/>
                    <a:lstStyle/>
                    <a:p>
                      <a:pPr algn="l" rtl="0" fontAlgn="t"/>
                      <a:r>
                        <a:rPr lang="en-GB" sz="1000" b="0" i="0" u="none" strike="noStrike" smtClean="0">
                          <a:solidFill>
                            <a:srgbClr val="000000"/>
                          </a:solidFill>
                          <a:effectLst/>
                          <a:latin typeface="Avenir"/>
                        </a:rPr>
                        <a:t>4</a:t>
                      </a:r>
                      <a:endParaRPr lang="en-GB" sz="1000" b="0" i="0" u="none" strike="noStrike">
                        <a:solidFill>
                          <a:srgbClr val="000000"/>
                        </a:solidFill>
                        <a:effectLst/>
                        <a:latin typeface="Avenir"/>
                      </a:endParaRP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t"/>
                      <a:r>
                        <a:rPr lang="en-GB" sz="1000" b="0" i="0" u="none" strike="noStrike" dirty="0">
                          <a:solidFill>
                            <a:srgbClr val="000000"/>
                          </a:solidFill>
                          <a:effectLst/>
                          <a:latin typeface="Avenir"/>
                        </a:rPr>
                        <a:t>I am unable to export data to a CSV file. What can I do?</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t"/>
                      <a:r>
                        <a:rPr lang="en-GB" sz="1000" b="0" i="0" u="none" strike="noStrike" dirty="0">
                          <a:solidFill>
                            <a:srgbClr val="000000"/>
                          </a:solidFill>
                          <a:effectLst/>
                          <a:latin typeface="Avenir"/>
                        </a:rPr>
                        <a:t>Confirm the CSV has not downloaded in the background behind the current screen. You can try </a:t>
                      </a:r>
                      <a:r>
                        <a:rPr lang="en-GB" sz="1000" b="1" i="0" u="none" strike="noStrike" dirty="0">
                          <a:solidFill>
                            <a:srgbClr val="000000"/>
                          </a:solidFill>
                          <a:effectLst/>
                          <a:latin typeface="Avenir"/>
                        </a:rPr>
                        <a:t>Ctrl + J </a:t>
                      </a:r>
                      <a:r>
                        <a:rPr lang="en-GB" sz="1000" b="0" i="0" u="none" strike="noStrike" dirty="0">
                          <a:solidFill>
                            <a:srgbClr val="000000"/>
                          </a:solidFill>
                          <a:effectLst/>
                          <a:latin typeface="Avenir"/>
                        </a:rPr>
                        <a:t>to view hidden downloads if viewing with IE or Chrome. </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41607109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2713"/>
            <a:ext cx="7591425" cy="877886"/>
          </a:xfrm>
          <a:prstGeom prst="rect">
            <a:avLst/>
          </a:prstGeom>
          <a:solidFill>
            <a:srgbClr val="000000"/>
          </a:solidFill>
          <a:ln w="254000" cap="flat" cmpd="sng" algn="ctr">
            <a:no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Avenir"/>
            </a:endParaRPr>
          </a:p>
        </p:txBody>
      </p:sp>
      <p:sp>
        <p:nvSpPr>
          <p:cNvPr id="9" name="Rectangle 8"/>
          <p:cNvSpPr/>
          <p:nvPr/>
        </p:nvSpPr>
        <p:spPr>
          <a:xfrm>
            <a:off x="0" y="10090660"/>
            <a:ext cx="7562849" cy="394944"/>
          </a:xfrm>
          <a:prstGeom prst="rect">
            <a:avLst/>
          </a:prstGeom>
          <a:solidFill>
            <a:srgbClr val="000000"/>
          </a:solidFill>
          <a:ln w="254000" cap="flat" cmpd="sng" algn="ctr">
            <a:no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Avenir"/>
            </a:endParaRPr>
          </a:p>
        </p:txBody>
      </p:sp>
      <p:sp>
        <p:nvSpPr>
          <p:cNvPr id="10" name="TextBox 9"/>
          <p:cNvSpPr txBox="1"/>
          <p:nvPr/>
        </p:nvSpPr>
        <p:spPr>
          <a:xfrm>
            <a:off x="459368" y="10079722"/>
            <a:ext cx="1264657" cy="323165"/>
          </a:xfrm>
          <a:prstGeom prst="rect">
            <a:avLst/>
          </a:prstGeom>
          <a:noFill/>
        </p:spPr>
        <p:txBody>
          <a:bodyPr wrap="square" rtlCol="0">
            <a:spAutoFit/>
          </a:bodyPr>
          <a:lstStyle/>
          <a:p>
            <a:r>
              <a:rPr lang="en-US" sz="1500" smtClean="0">
                <a:solidFill>
                  <a:schemeClr val="bg1"/>
                </a:solidFill>
                <a:latin typeface="Avenir"/>
                <a:cs typeface="Avenir"/>
              </a:rPr>
              <a:t>22</a:t>
            </a:r>
            <a:endParaRPr lang="en-US" sz="1500" b="1" dirty="0">
              <a:solidFill>
                <a:schemeClr val="bg1"/>
              </a:solidFill>
              <a:latin typeface="Avenir"/>
              <a:cs typeface="Avenir"/>
            </a:endParaRPr>
          </a:p>
        </p:txBody>
      </p:sp>
      <p:sp>
        <p:nvSpPr>
          <p:cNvPr id="56" name="Rectangle 55"/>
          <p:cNvSpPr/>
          <p:nvPr/>
        </p:nvSpPr>
        <p:spPr>
          <a:xfrm flipV="1">
            <a:off x="0" y="1106487"/>
            <a:ext cx="5000625" cy="369331"/>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a:endParaRPr>
          </a:p>
        </p:txBody>
      </p:sp>
      <p:sp>
        <p:nvSpPr>
          <p:cNvPr id="57" name="TextBox 56"/>
          <p:cNvSpPr txBox="1"/>
          <p:nvPr/>
        </p:nvSpPr>
        <p:spPr>
          <a:xfrm>
            <a:off x="504825" y="1106487"/>
            <a:ext cx="5105400" cy="369332"/>
          </a:xfrm>
          <a:prstGeom prst="rect">
            <a:avLst/>
          </a:prstGeom>
          <a:noFill/>
        </p:spPr>
        <p:txBody>
          <a:bodyPr wrap="square" rtlCol="0">
            <a:spAutoFit/>
          </a:bodyPr>
          <a:lstStyle/>
          <a:p>
            <a:r>
              <a:rPr lang="en-US" dirty="0" smtClean="0">
                <a:solidFill>
                  <a:schemeClr val="bg1"/>
                </a:solidFill>
                <a:latin typeface="Avenir"/>
              </a:rPr>
              <a:t>FAQs</a:t>
            </a:r>
            <a:endParaRPr lang="en-US" dirty="0">
              <a:solidFill>
                <a:schemeClr val="bg1"/>
              </a:solidFill>
              <a:latin typeface="Avenir"/>
            </a:endParaRPr>
          </a:p>
        </p:txBody>
      </p:sp>
      <p:sp>
        <p:nvSpPr>
          <p:cNvPr id="30" name="Rectangle 29"/>
          <p:cNvSpPr/>
          <p:nvPr/>
        </p:nvSpPr>
        <p:spPr>
          <a:xfrm>
            <a:off x="0" y="-112713"/>
            <a:ext cx="7591425" cy="877886"/>
          </a:xfrm>
          <a:prstGeom prst="rect">
            <a:avLst/>
          </a:prstGeom>
          <a:solidFill>
            <a:srgbClr val="000000"/>
          </a:solidFill>
          <a:ln w="254000" cap="flat" cmpd="sng" algn="ctr">
            <a:no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Avenir"/>
            </a:endParaRPr>
          </a:p>
        </p:txBody>
      </p:sp>
      <p:sp>
        <p:nvSpPr>
          <p:cNvPr id="34" name="TextBox 33"/>
          <p:cNvSpPr txBox="1"/>
          <p:nvPr/>
        </p:nvSpPr>
        <p:spPr>
          <a:xfrm>
            <a:off x="480690" y="268287"/>
            <a:ext cx="6466118" cy="400110"/>
          </a:xfrm>
          <a:prstGeom prst="rect">
            <a:avLst/>
          </a:prstGeom>
          <a:noFill/>
        </p:spPr>
        <p:txBody>
          <a:bodyPr wrap="square" rtlCol="0">
            <a:spAutoFit/>
          </a:bodyPr>
          <a:lstStyle/>
          <a:p>
            <a:r>
              <a:rPr lang="en-US" sz="2000" dirty="0" err="1" smtClean="0">
                <a:solidFill>
                  <a:schemeClr val="bg1"/>
                </a:solidFill>
                <a:latin typeface="Avenir"/>
                <a:cs typeface="Avenir"/>
              </a:rPr>
              <a:t>e-volve</a:t>
            </a:r>
            <a:r>
              <a:rPr lang="en-US" sz="2000" dirty="0" smtClean="0">
                <a:solidFill>
                  <a:schemeClr val="bg1"/>
                </a:solidFill>
                <a:latin typeface="Avenir"/>
                <a:cs typeface="Avenir"/>
              </a:rPr>
              <a:t> Centre Analytics </a:t>
            </a:r>
            <a:r>
              <a:rPr lang="en-US" sz="1600" b="1" dirty="0" smtClean="0">
                <a:solidFill>
                  <a:schemeClr val="bg1"/>
                </a:solidFill>
                <a:latin typeface="Avenir"/>
                <a:cs typeface="Avenir"/>
              </a:rPr>
              <a:t>USER GUIDE</a:t>
            </a:r>
            <a:endParaRPr lang="en-US" sz="1600" b="1" dirty="0">
              <a:solidFill>
                <a:schemeClr val="bg1"/>
              </a:solidFill>
              <a:latin typeface="Avenir"/>
              <a:cs typeface="Avenir"/>
            </a:endParaRPr>
          </a:p>
        </p:txBody>
      </p:sp>
      <p:pic>
        <p:nvPicPr>
          <p:cNvPr id="39" name="Picture 38"/>
          <p:cNvPicPr>
            <a:picLocks noChangeAspect="1"/>
          </p:cNvPicPr>
          <p:nvPr/>
        </p:nvPicPr>
        <p:blipFill>
          <a:blip r:embed="rId3"/>
          <a:stretch>
            <a:fillRect/>
          </a:stretch>
        </p:blipFill>
        <p:spPr>
          <a:xfrm>
            <a:off x="6050064" y="0"/>
            <a:ext cx="954598" cy="649287"/>
          </a:xfrm>
          <a:prstGeom prst="rect">
            <a:avLst/>
          </a:prstGeom>
        </p:spPr>
      </p:pic>
      <p:sp>
        <p:nvSpPr>
          <p:cNvPr id="35" name="TextBox 34"/>
          <p:cNvSpPr txBox="1"/>
          <p:nvPr/>
        </p:nvSpPr>
        <p:spPr>
          <a:xfrm>
            <a:off x="3479800" y="10142021"/>
            <a:ext cx="3850001" cy="230832"/>
          </a:xfrm>
          <a:prstGeom prst="rect">
            <a:avLst/>
          </a:prstGeom>
          <a:noFill/>
        </p:spPr>
        <p:txBody>
          <a:bodyPr wrap="square" rtlCol="0">
            <a:spAutoFit/>
          </a:bodyPr>
          <a:lstStyle/>
          <a:p>
            <a:pPr algn="r"/>
            <a:r>
              <a:rPr lang="en-US" sz="900" dirty="0" smtClean="0">
                <a:solidFill>
                  <a:schemeClr val="bg1"/>
                </a:solidFill>
                <a:latin typeface="Avenir Book"/>
                <a:cs typeface="Avenir Book"/>
              </a:rPr>
              <a:t>© Copyright The City and Guilds of London Institute 2015</a:t>
            </a:r>
            <a:endParaRPr lang="en-US" sz="900" dirty="0">
              <a:solidFill>
                <a:schemeClr val="bg1"/>
              </a:solidFill>
              <a:latin typeface="Avenir Book"/>
              <a:cs typeface="Avenir Book"/>
            </a:endParaRPr>
          </a:p>
        </p:txBody>
      </p:sp>
      <p:sp>
        <p:nvSpPr>
          <p:cNvPr id="4" name="Rectangle 3"/>
          <p:cNvSpPr/>
          <p:nvPr/>
        </p:nvSpPr>
        <p:spPr>
          <a:xfrm>
            <a:off x="4159351" y="4907704"/>
            <a:ext cx="3781425" cy="276999"/>
          </a:xfrm>
          <a:prstGeom prst="rect">
            <a:avLst/>
          </a:prstGeom>
        </p:spPr>
        <p:txBody>
          <a:bodyPr>
            <a:spAutoFit/>
          </a:bodyPr>
          <a:lstStyle/>
          <a:p>
            <a:pPr>
              <a:spcAft>
                <a:spcPts val="0"/>
              </a:spcAft>
            </a:pPr>
            <a:r>
              <a:rPr lang="en-GB" sz="1200" dirty="0">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445319773"/>
              </p:ext>
            </p:extLst>
          </p:nvPr>
        </p:nvGraphicFramePr>
        <p:xfrm>
          <a:off x="335225" y="1710141"/>
          <a:ext cx="6611583" cy="6015135"/>
        </p:xfrm>
        <a:graphic>
          <a:graphicData uri="http://schemas.openxmlformats.org/drawingml/2006/table">
            <a:tbl>
              <a:tblPr/>
              <a:tblGrid>
                <a:gridCol w="163617"/>
                <a:gridCol w="2933936"/>
                <a:gridCol w="3514030"/>
              </a:tblGrid>
              <a:tr h="394103">
                <a:tc gridSpan="3">
                  <a:txBody>
                    <a:bodyPr/>
                    <a:lstStyle/>
                    <a:p>
                      <a:pPr algn="ctr" rtl="0" fontAlgn="ctr"/>
                      <a:r>
                        <a:rPr lang="en-GB" sz="1200" b="1" i="0" u="none" strike="noStrike" dirty="0">
                          <a:solidFill>
                            <a:srgbClr val="FFFFFF"/>
                          </a:solidFill>
                          <a:effectLst/>
                          <a:latin typeface="Avenir"/>
                        </a:rPr>
                        <a:t>Test History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GB"/>
                    </a:p>
                  </a:txBody>
                  <a:tcPr/>
                </a:tc>
                <a:tc hMerge="1">
                  <a:txBody>
                    <a:bodyPr/>
                    <a:lstStyle/>
                    <a:p>
                      <a:endParaRPr lang="en-GB"/>
                    </a:p>
                  </a:txBody>
                  <a:tcPr/>
                </a:tc>
              </a:tr>
              <a:tr h="405040">
                <a:tc>
                  <a:txBody>
                    <a:bodyPr/>
                    <a:lstStyle/>
                    <a:p>
                      <a:pPr algn="l" rtl="0" fontAlgn="t"/>
                      <a:r>
                        <a:rPr lang="en-GB" sz="1000" b="0" i="0" u="none" strike="noStrike">
                          <a:solidFill>
                            <a:srgbClr val="000000"/>
                          </a:solidFill>
                          <a:effectLst/>
                          <a:latin typeface="Avenir"/>
                        </a:rPr>
                        <a:t>1</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l" rtl="0" fontAlgn="t"/>
                      <a:r>
                        <a:rPr lang="en-GB" sz="1000" b="0" i="0" u="none" strike="noStrike">
                          <a:solidFill>
                            <a:srgbClr val="000000"/>
                          </a:solidFill>
                          <a:effectLst/>
                          <a:latin typeface="Avenir"/>
                        </a:rPr>
                        <a:t>What is </a:t>
                      </a:r>
                      <a:r>
                        <a:rPr lang="en-GB" sz="1000" b="0" i="0" u="none" strike="noStrike" smtClean="0">
                          <a:solidFill>
                            <a:srgbClr val="000000"/>
                          </a:solidFill>
                          <a:effectLst/>
                          <a:latin typeface="Avenir"/>
                        </a:rPr>
                        <a:t>the City &amp; Guilds </a:t>
                      </a:r>
                      <a:r>
                        <a:rPr lang="en-GB" sz="1000" b="0" i="0" u="none" strike="noStrike">
                          <a:solidFill>
                            <a:srgbClr val="000000"/>
                          </a:solidFill>
                          <a:effectLst/>
                          <a:latin typeface="Avenir"/>
                        </a:rPr>
                        <a:t>global average?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en-GB" sz="1000" i="0" kern="1200" dirty="0" smtClean="0">
                          <a:solidFill>
                            <a:schemeClr val="tx1"/>
                          </a:solidFill>
                          <a:effectLst/>
                          <a:latin typeface="Arial" panose="020B0604020202020204" pitchFamily="34" charset="0"/>
                          <a:ea typeface="+mn-ea"/>
                          <a:cs typeface="Arial" panose="020B0604020202020204" pitchFamily="34" charset="0"/>
                        </a:rPr>
                        <a:t>The C&amp;G global average query currently displays the average passing percentage of all exams selected in the filter criteria. This is displayed alongside the querying centre’s passing average for this exam. The querying centre's results will be included in this dataset.</a:t>
                      </a:r>
                    </a:p>
                    <a:p>
                      <a:pPr algn="l" rtl="0" fontAlgn="t"/>
                      <a:endParaRPr lang="en-GB" sz="1000" b="0" i="0" u="none" strike="noStrike" dirty="0">
                        <a:solidFill>
                          <a:srgbClr val="000000"/>
                        </a:solidFill>
                        <a:effectLst/>
                        <a:latin typeface="Avenir"/>
                      </a:endParaRP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r>
              <a:tr h="391654">
                <a:tc>
                  <a:txBody>
                    <a:bodyPr/>
                    <a:lstStyle/>
                    <a:p>
                      <a:pPr algn="l" rtl="0" fontAlgn="t"/>
                      <a:r>
                        <a:rPr lang="en-GB" sz="1000" b="0" i="0" u="none" strike="noStrike">
                          <a:solidFill>
                            <a:srgbClr val="000000"/>
                          </a:solidFill>
                          <a:effectLst/>
                          <a:latin typeface="Avenir"/>
                        </a:rPr>
                        <a:t>2</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GB" sz="1000" b="0" i="0" u="none" strike="noStrike">
                          <a:solidFill>
                            <a:srgbClr val="000000"/>
                          </a:solidFill>
                          <a:effectLst/>
                          <a:latin typeface="Avenir"/>
                        </a:rPr>
                        <a:t>How far back can I search for data?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GB" sz="1000" b="0" i="0" u="none" strike="noStrike" dirty="0">
                          <a:solidFill>
                            <a:srgbClr val="000000"/>
                          </a:solidFill>
                          <a:effectLst/>
                          <a:latin typeface="Avenir"/>
                        </a:rPr>
                        <a:t>You can search through all your e-volve test result data going back to May 2011 when e-volve was launched.</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26243">
                <a:tc>
                  <a:txBody>
                    <a:bodyPr/>
                    <a:lstStyle/>
                    <a:p>
                      <a:pPr algn="l" rtl="0" fontAlgn="t"/>
                      <a:r>
                        <a:rPr lang="en-GB" sz="1000" b="0" i="0" u="none" strike="noStrike">
                          <a:solidFill>
                            <a:srgbClr val="000000"/>
                          </a:solidFill>
                          <a:effectLst/>
                          <a:latin typeface="Avenir"/>
                        </a:rPr>
                        <a:t>3</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l" rtl="0" fontAlgn="t"/>
                      <a:r>
                        <a:rPr lang="en-GB" sz="1000" b="0" i="0" u="none" strike="noStrike">
                          <a:solidFill>
                            <a:srgbClr val="000000"/>
                          </a:solidFill>
                          <a:effectLst/>
                          <a:latin typeface="Avenir"/>
                        </a:rPr>
                        <a:t>Why can pass marks sometimes vary on the same test for same/different candidates?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rtl="0" fontAlgn="t"/>
                      <a:r>
                        <a:rPr lang="en-GB" sz="1000" b="0" i="0" u="none" strike="noStrike" dirty="0">
                          <a:solidFill>
                            <a:srgbClr val="000000"/>
                          </a:solidFill>
                          <a:effectLst/>
                          <a:latin typeface="Avenir"/>
                        </a:rPr>
                        <a:t>Examiners use a variety of evidence in setting pass marks for assessments (tests). </a:t>
                      </a:r>
                      <a:r>
                        <a:rPr lang="en-GB" sz="1000" b="0" i="0" u="none" strike="noStrike" baseline="0" dirty="0" smtClean="0">
                          <a:solidFill>
                            <a:srgbClr val="000000"/>
                          </a:solidFill>
                          <a:effectLst/>
                          <a:latin typeface="Avenir"/>
                        </a:rPr>
                        <a:t> </a:t>
                      </a:r>
                      <a:r>
                        <a:rPr lang="en-GB" sz="1000" b="0" i="0" u="none" strike="noStrike" dirty="0" smtClean="0">
                          <a:solidFill>
                            <a:srgbClr val="000000"/>
                          </a:solidFill>
                          <a:effectLst/>
                          <a:latin typeface="Avenir"/>
                        </a:rPr>
                        <a:t>Tests </a:t>
                      </a:r>
                      <a:r>
                        <a:rPr lang="en-GB" sz="1000" b="0" i="0" u="none" strike="noStrike" dirty="0">
                          <a:solidFill>
                            <a:srgbClr val="000000"/>
                          </a:solidFill>
                          <a:effectLst/>
                          <a:latin typeface="Avenir"/>
                        </a:rPr>
                        <a:t>are reviewed regularly using statistical evidence of candidate and test performance</a:t>
                      </a:r>
                      <a:r>
                        <a:rPr lang="en-GB" sz="1000" b="0" i="0" u="none" strike="noStrike" dirty="0" smtClean="0">
                          <a:solidFill>
                            <a:srgbClr val="000000"/>
                          </a:solidFill>
                          <a:effectLst/>
                          <a:latin typeface="Avenir"/>
                        </a:rPr>
                        <a:t>.</a:t>
                      </a:r>
                    </a:p>
                    <a:p>
                      <a:pPr algn="l" rtl="0" fontAlgn="t"/>
                      <a:r>
                        <a:rPr lang="en-GB" sz="1000" b="0" i="0" u="none" strike="noStrike" dirty="0">
                          <a:solidFill>
                            <a:srgbClr val="000000"/>
                          </a:solidFill>
                          <a:effectLst/>
                          <a:latin typeface="Avenir"/>
                        </a:rPr>
                        <a:t/>
                      </a:r>
                      <a:br>
                        <a:rPr lang="en-GB" sz="1000" b="0" i="0" u="none" strike="noStrike" dirty="0">
                          <a:solidFill>
                            <a:srgbClr val="000000"/>
                          </a:solidFill>
                          <a:effectLst/>
                          <a:latin typeface="Avenir"/>
                        </a:rPr>
                      </a:br>
                      <a:r>
                        <a:rPr lang="en-GB" sz="1000" b="0" i="0" u="none" strike="noStrike" dirty="0">
                          <a:solidFill>
                            <a:srgbClr val="000000"/>
                          </a:solidFill>
                          <a:effectLst/>
                          <a:latin typeface="Avenir"/>
                        </a:rPr>
                        <a:t>Many of the qualifications offered by City &amp; Guilds deliver tests flexibly to facilitate ‘when ready’ and ‘on-demand’ assessment. To facilitate this, the tests are drawn from banks of assessment material. This allows for different versions of the test be available.</a:t>
                      </a:r>
                      <a:br>
                        <a:rPr lang="en-GB" sz="1000" b="0" i="0" u="none" strike="noStrike" dirty="0">
                          <a:solidFill>
                            <a:srgbClr val="000000"/>
                          </a:solidFill>
                          <a:effectLst/>
                          <a:latin typeface="Avenir"/>
                        </a:rPr>
                      </a:br>
                      <a:r>
                        <a:rPr lang="en-GB" sz="1000" b="0" i="0" u="none" strike="noStrike" dirty="0">
                          <a:solidFill>
                            <a:srgbClr val="000000"/>
                          </a:solidFill>
                          <a:effectLst/>
                          <a:latin typeface="Avenir"/>
                        </a:rPr>
                        <a:t>Pass marks may vary slightly from one test version to another.  </a:t>
                      </a:r>
                      <a:endParaRPr lang="en-GB" sz="1000" b="0" i="0" u="none" strike="noStrike" dirty="0" smtClean="0">
                        <a:solidFill>
                          <a:srgbClr val="000000"/>
                        </a:solidFill>
                        <a:effectLst/>
                        <a:latin typeface="Avenir"/>
                      </a:endParaRPr>
                    </a:p>
                    <a:p>
                      <a:pPr algn="l" rtl="0" fontAlgn="t"/>
                      <a:endParaRPr lang="en-GB" sz="1000" b="0" i="0" u="none" strike="noStrike" dirty="0" smtClean="0">
                        <a:solidFill>
                          <a:srgbClr val="000000"/>
                        </a:solidFill>
                        <a:effectLst/>
                        <a:latin typeface="Avenir"/>
                      </a:endParaRPr>
                    </a:p>
                    <a:p>
                      <a:pPr algn="l" rtl="0" fontAlgn="t"/>
                      <a:r>
                        <a:rPr lang="en-GB" sz="1000" b="0" i="0" u="none" strike="noStrike" dirty="0" smtClean="0">
                          <a:solidFill>
                            <a:srgbClr val="000000"/>
                          </a:solidFill>
                          <a:effectLst/>
                          <a:latin typeface="Avenir"/>
                        </a:rPr>
                        <a:t>Where </a:t>
                      </a:r>
                      <a:r>
                        <a:rPr lang="en-GB" sz="1000" b="0" i="0" u="none" strike="noStrike" dirty="0">
                          <a:solidFill>
                            <a:srgbClr val="000000"/>
                          </a:solidFill>
                          <a:effectLst/>
                          <a:latin typeface="Avenir"/>
                        </a:rPr>
                        <a:t>there is a variation, this is to ensure that no candidate is disadvantaged owing to the slight variations in demand which may exist from one test version to another. </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r>
              <a:tr h="1004964">
                <a:tc>
                  <a:txBody>
                    <a:bodyPr/>
                    <a:lstStyle/>
                    <a:p>
                      <a:pPr algn="l" rtl="0" fontAlgn="t"/>
                      <a:r>
                        <a:rPr lang="en-GB" sz="1000" b="0" i="0" u="none" strike="noStrike">
                          <a:solidFill>
                            <a:srgbClr val="000000"/>
                          </a:solidFill>
                          <a:effectLst/>
                          <a:latin typeface="Avenir"/>
                        </a:rPr>
                        <a:t>4</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GB" sz="1000" b="0" i="0" u="none" strike="noStrike">
                          <a:solidFill>
                            <a:srgbClr val="000000"/>
                          </a:solidFill>
                          <a:effectLst/>
                          <a:latin typeface="Avenir"/>
                        </a:rPr>
                        <a:t>What is the percentage set for Near Passes?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GB" sz="1000" b="0" i="0" u="none" strike="noStrike">
                          <a:solidFill>
                            <a:srgbClr val="000000"/>
                          </a:solidFill>
                          <a:effectLst/>
                          <a:latin typeface="Avenir"/>
                        </a:rPr>
                        <a:t>The near pass percentage is set to 10% below the pass mark for the test paper. Any candidate within this range will be picked up in this report.</a:t>
                      </a:r>
                      <a:br>
                        <a:rPr lang="en-GB" sz="1000" b="0" i="0" u="none" strike="noStrike">
                          <a:solidFill>
                            <a:srgbClr val="000000"/>
                          </a:solidFill>
                          <a:effectLst/>
                          <a:latin typeface="Avenir"/>
                        </a:rPr>
                      </a:br>
                      <a:r>
                        <a:rPr lang="en-GB" sz="1000" b="0" i="0" u="none" strike="noStrike">
                          <a:solidFill>
                            <a:srgbClr val="000000"/>
                          </a:solidFill>
                          <a:effectLst/>
                          <a:latin typeface="Avenir"/>
                        </a:rPr>
                        <a:t>e.g If the total marks for the test is 100 and pass mark is 35. Then all the candidates who got 25 to 34 are selected. As 10% of 100 is 10.</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34988">
                <a:tc>
                  <a:txBody>
                    <a:bodyPr/>
                    <a:lstStyle/>
                    <a:p>
                      <a:pPr algn="l" rtl="0" fontAlgn="t"/>
                      <a:r>
                        <a:rPr lang="en-GB" sz="1000" b="0" i="0" u="none" strike="noStrike">
                          <a:solidFill>
                            <a:srgbClr val="000000"/>
                          </a:solidFill>
                          <a:effectLst/>
                          <a:latin typeface="Avenir"/>
                        </a:rPr>
                        <a:t>5</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l" rtl="0" fontAlgn="t"/>
                      <a:r>
                        <a:rPr lang="en-GB" sz="1000" b="0" i="0" u="none" strike="noStrike">
                          <a:solidFill>
                            <a:srgbClr val="000000"/>
                          </a:solidFill>
                          <a:effectLst/>
                          <a:latin typeface="Avenir"/>
                        </a:rPr>
                        <a:t>Can I see a breakdown of results performance across multiple qualifications?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rtl="0" fontAlgn="t"/>
                      <a:r>
                        <a:rPr lang="en-GB" sz="1000" b="0" i="0" u="none" strike="noStrike">
                          <a:solidFill>
                            <a:srgbClr val="000000"/>
                          </a:solidFill>
                          <a:effectLst/>
                          <a:latin typeface="Avenir"/>
                        </a:rPr>
                        <a:t>No, it is only possible to view breakdown of single qualifications. </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r>
              <a:tr h="669976">
                <a:tc>
                  <a:txBody>
                    <a:bodyPr/>
                    <a:lstStyle/>
                    <a:p>
                      <a:pPr algn="l" rtl="0" fontAlgn="t"/>
                      <a:r>
                        <a:rPr lang="en-GB" sz="1000" b="0" i="0" u="none" strike="noStrike">
                          <a:solidFill>
                            <a:srgbClr val="000000"/>
                          </a:solidFill>
                          <a:effectLst/>
                          <a:latin typeface="Avenir"/>
                        </a:rPr>
                        <a:t>6</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GB" sz="1000" b="0" i="0" u="none" strike="noStrike">
                          <a:solidFill>
                            <a:srgbClr val="000000"/>
                          </a:solidFill>
                          <a:effectLst/>
                          <a:latin typeface="Avenir"/>
                        </a:rPr>
                        <a:t>How is the centre performance report calculated?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GB" sz="1000" b="0" i="0" u="none" strike="noStrike">
                          <a:solidFill>
                            <a:srgbClr val="000000"/>
                          </a:solidFill>
                          <a:effectLst/>
                          <a:latin typeface="Avenir"/>
                        </a:rPr>
                        <a:t>Each learning outcome in a centre performance report is the sum of all the corresponding learning outcomes from the candidates score reports for the selected timeframe, Qualification and Exam.</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496497021"/>
              </p:ext>
            </p:extLst>
          </p:nvPr>
        </p:nvGraphicFramePr>
        <p:xfrm>
          <a:off x="335225" y="7428514"/>
          <a:ext cx="6611582" cy="2501708"/>
        </p:xfrm>
        <a:graphic>
          <a:graphicData uri="http://schemas.openxmlformats.org/drawingml/2006/table">
            <a:tbl>
              <a:tblPr/>
              <a:tblGrid>
                <a:gridCol w="163616"/>
                <a:gridCol w="2933936"/>
                <a:gridCol w="3514030"/>
              </a:tblGrid>
              <a:tr h="410116">
                <a:tc gridSpan="3">
                  <a:txBody>
                    <a:bodyPr/>
                    <a:lstStyle/>
                    <a:p>
                      <a:pPr algn="ctr" rtl="0" fontAlgn="ctr"/>
                      <a:r>
                        <a:rPr lang="en-GB" sz="1200" b="1" i="0" u="none" strike="noStrike">
                          <a:solidFill>
                            <a:srgbClr val="FFFFFF"/>
                          </a:solidFill>
                          <a:effectLst/>
                          <a:latin typeface="Avenir"/>
                        </a:rPr>
                        <a:t>General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GB"/>
                    </a:p>
                  </a:txBody>
                  <a:tcPr/>
                </a:tc>
                <a:tc hMerge="1">
                  <a:txBody>
                    <a:bodyPr/>
                    <a:lstStyle/>
                    <a:p>
                      <a:endParaRPr lang="en-GB"/>
                    </a:p>
                  </a:txBody>
                  <a:tcPr/>
                </a:tc>
              </a:tr>
              <a:tr h="522898">
                <a:tc>
                  <a:txBody>
                    <a:bodyPr/>
                    <a:lstStyle/>
                    <a:p>
                      <a:pPr algn="l" rtl="0" fontAlgn="t"/>
                      <a:r>
                        <a:rPr lang="en-GB" sz="1000" b="0" i="0" u="none" strike="noStrike">
                          <a:solidFill>
                            <a:srgbClr val="000000"/>
                          </a:solidFill>
                          <a:effectLst/>
                          <a:latin typeface="Avenir"/>
                        </a:rPr>
                        <a:t>1</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rtl="0" fontAlgn="t"/>
                      <a:r>
                        <a:rPr lang="en-GB" sz="1000" b="0" i="0" u="none" strike="noStrike">
                          <a:solidFill>
                            <a:srgbClr val="000000"/>
                          </a:solidFill>
                          <a:effectLst/>
                          <a:latin typeface="Avenir"/>
                        </a:rPr>
                        <a:t>How often does the data get refreshed?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rtl="0" fontAlgn="t"/>
                      <a:r>
                        <a:rPr lang="en-GB" sz="1000" b="0" i="0" u="none" strike="noStrike">
                          <a:solidFill>
                            <a:srgbClr val="000000"/>
                          </a:solidFill>
                          <a:effectLst/>
                          <a:latin typeface="Avenir"/>
                        </a:rPr>
                        <a:t>The test booking and results data in e-volve Centre Analytics is refreshed every 24hrs overnight and ready for use before 0800 GMT.</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r>
              <a:tr h="522898">
                <a:tc>
                  <a:txBody>
                    <a:bodyPr/>
                    <a:lstStyle/>
                    <a:p>
                      <a:pPr algn="l" rtl="0" fontAlgn="t"/>
                      <a:r>
                        <a:rPr lang="en-GB" sz="1000" b="0" i="0" u="none" strike="noStrike">
                          <a:solidFill>
                            <a:srgbClr val="000000"/>
                          </a:solidFill>
                          <a:effectLst/>
                          <a:latin typeface="Avenir"/>
                        </a:rPr>
                        <a:t>2</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GB" sz="1000" b="0" i="0" u="none" strike="noStrike">
                          <a:solidFill>
                            <a:srgbClr val="000000"/>
                          </a:solidFill>
                          <a:effectLst/>
                          <a:latin typeface="Avenir"/>
                        </a:rPr>
                        <a:t>How do I access the online help?</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GB" sz="1000" b="0" i="0" u="none" strike="noStrike">
                          <a:solidFill>
                            <a:srgbClr val="000000"/>
                          </a:solidFill>
                          <a:effectLst/>
                          <a:latin typeface="Avenir"/>
                        </a:rPr>
                        <a:t>Select the help button which appears at the top of each screen. Clicking on the question mark          will provide you with useful hints and tips.</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045796">
                <a:tc>
                  <a:txBody>
                    <a:bodyPr/>
                    <a:lstStyle/>
                    <a:p>
                      <a:pPr algn="l" rtl="0" fontAlgn="t"/>
                      <a:r>
                        <a:rPr lang="en-GB" sz="1000" b="0" i="0" u="none" strike="noStrike">
                          <a:solidFill>
                            <a:srgbClr val="000000"/>
                          </a:solidFill>
                          <a:effectLst/>
                          <a:latin typeface="Avenir"/>
                        </a:rPr>
                        <a:t>3</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t"/>
                      <a:r>
                        <a:rPr lang="en-GB" sz="1000" b="0" i="0" u="none" strike="noStrike">
                          <a:solidFill>
                            <a:srgbClr val="000000"/>
                          </a:solidFill>
                          <a:effectLst/>
                          <a:latin typeface="Avenir"/>
                        </a:rPr>
                        <a:t>Who can I contact for further help and support?</a:t>
                      </a:r>
                      <a:br>
                        <a:rPr lang="en-GB" sz="1000" b="0" i="0" u="none" strike="noStrike">
                          <a:solidFill>
                            <a:srgbClr val="000000"/>
                          </a:solidFill>
                          <a:effectLst/>
                          <a:latin typeface="Avenir"/>
                        </a:rPr>
                      </a:br>
                      <a:endParaRPr lang="en-GB" sz="1000" b="0" i="0" u="none" strike="noStrike">
                        <a:solidFill>
                          <a:srgbClr val="000000"/>
                        </a:solidFill>
                        <a:effectLst/>
                        <a:latin typeface="Avenir"/>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t"/>
                      <a:r>
                        <a:rPr lang="en-GB" sz="1000" b="0" i="0" u="none" strike="noStrike">
                          <a:solidFill>
                            <a:srgbClr val="000000"/>
                          </a:solidFill>
                          <a:effectLst/>
                          <a:latin typeface="Avenir"/>
                        </a:rPr>
                        <a:t>City &amp; Guilds Customer Services  </a:t>
                      </a:r>
                      <a:br>
                        <a:rPr lang="en-GB" sz="1000" b="0" i="0" u="none" strike="noStrike">
                          <a:solidFill>
                            <a:srgbClr val="000000"/>
                          </a:solidFill>
                          <a:effectLst/>
                          <a:latin typeface="Avenir"/>
                        </a:rPr>
                      </a:br>
                      <a:r>
                        <a:rPr lang="en-GB" sz="1000" b="0" i="0" u="none" strike="noStrike">
                          <a:solidFill>
                            <a:srgbClr val="000000"/>
                          </a:solidFill>
                          <a:effectLst/>
                          <a:latin typeface="Avenir"/>
                        </a:rPr>
                        <a:t>+44 (0) 844 543 0000 (8am-6pm Monday to Friday - UK time) or email</a:t>
                      </a:r>
                      <a:br>
                        <a:rPr lang="en-GB" sz="1000" b="0" i="0" u="none" strike="noStrike">
                          <a:solidFill>
                            <a:srgbClr val="000000"/>
                          </a:solidFill>
                          <a:effectLst/>
                          <a:latin typeface="Avenir"/>
                        </a:rPr>
                      </a:br>
                      <a:r>
                        <a:rPr lang="en-GB" sz="1000" b="0" i="0" u="none" strike="noStrike">
                          <a:solidFill>
                            <a:srgbClr val="000000"/>
                          </a:solidFill>
                          <a:effectLst/>
                          <a:latin typeface="Avenir"/>
                        </a:rPr>
                        <a:t>centresupport@cityandguilds.com.</a:t>
                      </a:r>
                      <a:br>
                        <a:rPr lang="en-GB" sz="1000" b="0" i="0" u="none" strike="noStrike">
                          <a:solidFill>
                            <a:srgbClr val="000000"/>
                          </a:solidFill>
                          <a:effectLst/>
                          <a:latin typeface="Avenir"/>
                        </a:rPr>
                      </a:br>
                      <a:r>
                        <a:rPr lang="en-GB" sz="1000" b="0" i="0" u="none" strike="noStrike">
                          <a:solidFill>
                            <a:srgbClr val="000000"/>
                          </a:solidFill>
                          <a:effectLst/>
                          <a:latin typeface="Avenir"/>
                        </a:rPr>
                        <a:t>*Calls to our 0844 numbers cost 5 pence per minute plus your telephone company’s access charge.</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r>
            </a:tbl>
          </a:graphicData>
        </a:graphic>
      </p:graphicFrame>
    </p:spTree>
    <p:extLst>
      <p:ext uri="{BB962C8B-B14F-4D97-AF65-F5344CB8AC3E}">
        <p14:creationId xmlns:p14="http://schemas.microsoft.com/office/powerpoint/2010/main" val="24597151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613073" y="1980928"/>
            <a:ext cx="6048672" cy="7259680"/>
          </a:xfrm>
          <a:prstGeom prst="rect">
            <a:avLst/>
          </a:prstGeom>
          <a:noFill/>
        </p:spPr>
        <p:txBody>
          <a:bodyPr wrap="square" rtlCol="0">
            <a:spAutoFit/>
          </a:bodyPr>
          <a:lstStyle/>
          <a:p>
            <a:pPr>
              <a:lnSpc>
                <a:spcPct val="150000"/>
              </a:lnSpc>
            </a:pPr>
            <a:r>
              <a:rPr lang="en-GB" sz="1400" b="1" dirty="0" smtClean="0">
                <a:latin typeface="Avenir"/>
              </a:rPr>
              <a:t>Welcome to </a:t>
            </a:r>
            <a:r>
              <a:rPr lang="en-GB" sz="1400" b="1" dirty="0" err="1" smtClean="0">
                <a:latin typeface="Avenir"/>
              </a:rPr>
              <a:t>e-volve</a:t>
            </a:r>
            <a:r>
              <a:rPr lang="en-GB" sz="1400" b="1" dirty="0" smtClean="0">
                <a:latin typeface="Avenir"/>
              </a:rPr>
              <a:t> Centre Analytics User Guide</a:t>
            </a:r>
          </a:p>
          <a:p>
            <a:pPr>
              <a:lnSpc>
                <a:spcPct val="150000"/>
              </a:lnSpc>
            </a:pPr>
            <a:endParaRPr lang="en-GB" sz="1100" dirty="0" smtClean="0">
              <a:latin typeface="Avenir"/>
              <a:cs typeface="Avenir"/>
            </a:endParaRPr>
          </a:p>
          <a:p>
            <a:pPr>
              <a:lnSpc>
                <a:spcPct val="150000"/>
              </a:lnSpc>
            </a:pPr>
            <a:r>
              <a:rPr lang="en-GB" sz="1100" dirty="0" smtClean="0">
                <a:latin typeface="Avenir"/>
                <a:cs typeface="Avenir"/>
              </a:rPr>
              <a:t>This User Guide is designed to help you navigate through the City &amp; Guilds e-volve Centre Analytics system. The following key features are available in a few clicks:</a:t>
            </a:r>
          </a:p>
          <a:p>
            <a:pPr>
              <a:lnSpc>
                <a:spcPct val="150000"/>
              </a:lnSpc>
            </a:pPr>
            <a:endParaRPr lang="en-GB" sz="1100" dirty="0" smtClean="0">
              <a:latin typeface="Avenir"/>
              <a:cs typeface="Avenir"/>
            </a:endParaRPr>
          </a:p>
          <a:p>
            <a:pPr marL="0" lvl="1">
              <a:lnSpc>
                <a:spcPct val="150000"/>
              </a:lnSpc>
              <a:buClr>
                <a:srgbClr val="DA291C"/>
              </a:buClr>
              <a:buFont typeface="Arial" pitchFamily="34" charset="0"/>
              <a:buChar char="•"/>
            </a:pPr>
            <a:r>
              <a:rPr lang="en-GB" sz="1100" dirty="0" smtClean="0">
                <a:latin typeface="Avenir"/>
                <a:cs typeface="Avenir"/>
              </a:rPr>
              <a:t> Candidate attendance registers, profiles and score reports can be downloaded and printed </a:t>
            </a:r>
          </a:p>
          <a:p>
            <a:pPr marL="0" lvl="1">
              <a:lnSpc>
                <a:spcPct val="150000"/>
              </a:lnSpc>
              <a:buClr>
                <a:srgbClr val="DA291C"/>
              </a:buClr>
              <a:buFont typeface="Arial" pitchFamily="34" charset="0"/>
              <a:buChar char="•"/>
            </a:pPr>
            <a:r>
              <a:rPr lang="en-GB" sz="1100" dirty="0" smtClean="0">
                <a:latin typeface="Avenir"/>
                <a:cs typeface="Avenir"/>
              </a:rPr>
              <a:t> Recent and archived test results can be retrieved and printed</a:t>
            </a:r>
          </a:p>
          <a:p>
            <a:pPr marL="0" lvl="1">
              <a:lnSpc>
                <a:spcPct val="150000"/>
              </a:lnSpc>
              <a:buClr>
                <a:srgbClr val="DA291C"/>
              </a:buClr>
              <a:buFont typeface="Arial" pitchFamily="34" charset="0"/>
              <a:buChar char="•"/>
            </a:pPr>
            <a:r>
              <a:rPr lang="en-GB" sz="1100" dirty="0" smtClean="0">
                <a:latin typeface="Avenir"/>
                <a:cs typeface="Avenir"/>
              </a:rPr>
              <a:t> Calendar of scheduled and overdue tests </a:t>
            </a:r>
          </a:p>
          <a:p>
            <a:pPr marL="0" lvl="1">
              <a:lnSpc>
                <a:spcPct val="150000"/>
              </a:lnSpc>
              <a:buClr>
                <a:srgbClr val="DA291C"/>
              </a:buClr>
              <a:buFont typeface="Arial" pitchFamily="34" charset="0"/>
              <a:buChar char="•"/>
            </a:pPr>
            <a:r>
              <a:rPr lang="en-GB" sz="1100" dirty="0" smtClean="0">
                <a:latin typeface="Avenir"/>
                <a:cs typeface="Avenir"/>
              </a:rPr>
              <a:t> Calendar of scheduled tests</a:t>
            </a:r>
            <a:r>
              <a:rPr lang="en-GB" sz="1100" dirty="0" smtClean="0">
                <a:solidFill>
                  <a:srgbClr val="00B050"/>
                </a:solidFill>
                <a:latin typeface="Avenir"/>
                <a:cs typeface="Avenir"/>
              </a:rPr>
              <a:t> </a:t>
            </a:r>
            <a:r>
              <a:rPr lang="en-GB" sz="1100" dirty="0" smtClean="0">
                <a:latin typeface="Avenir"/>
                <a:cs typeface="Avenir"/>
              </a:rPr>
              <a:t>searchable by day, month, year, qualification</a:t>
            </a:r>
          </a:p>
          <a:p>
            <a:pPr marL="0" lvl="1">
              <a:lnSpc>
                <a:spcPct val="150000"/>
              </a:lnSpc>
              <a:buClr>
                <a:srgbClr val="DA291C"/>
              </a:buClr>
              <a:buFont typeface="Arial" pitchFamily="34" charset="0"/>
              <a:buChar char="•"/>
            </a:pPr>
            <a:r>
              <a:rPr lang="en-GB" sz="1100" dirty="0" smtClean="0">
                <a:latin typeface="Avenir"/>
                <a:cs typeface="Avenir"/>
              </a:rPr>
              <a:t> Comparison of historical datasets over various date ranges</a:t>
            </a:r>
          </a:p>
          <a:p>
            <a:pPr marL="0" lvl="1">
              <a:lnSpc>
                <a:spcPct val="150000"/>
              </a:lnSpc>
              <a:buClr>
                <a:srgbClr val="DA291C"/>
              </a:buClr>
              <a:buFont typeface="Arial" pitchFamily="34" charset="0"/>
              <a:buChar char="•"/>
            </a:pPr>
            <a:r>
              <a:rPr lang="en-GB" sz="1100" dirty="0" smtClean="0">
                <a:latin typeface="Avenir"/>
                <a:cs typeface="Avenir"/>
              </a:rPr>
              <a:t> Data presented in graphical and tabular formats</a:t>
            </a:r>
          </a:p>
          <a:p>
            <a:pPr marL="0" lvl="1">
              <a:lnSpc>
                <a:spcPct val="150000"/>
              </a:lnSpc>
              <a:buClr>
                <a:srgbClr val="DA291C"/>
              </a:buClr>
              <a:buFont typeface="Arial" pitchFamily="34" charset="0"/>
              <a:buChar char="•"/>
            </a:pPr>
            <a:r>
              <a:rPr lang="en-GB" sz="1100" dirty="0" smtClean="0">
                <a:latin typeface="Avenir"/>
                <a:cs typeface="Avenir"/>
              </a:rPr>
              <a:t> Clear layout of data in colour-coded bar and pie charts</a:t>
            </a:r>
          </a:p>
          <a:p>
            <a:pPr marL="0" lvl="1">
              <a:lnSpc>
                <a:spcPct val="150000"/>
              </a:lnSpc>
              <a:buClr>
                <a:srgbClr val="DA291C"/>
              </a:buClr>
              <a:buFont typeface="Arial" pitchFamily="34" charset="0"/>
              <a:buChar char="•"/>
            </a:pPr>
            <a:r>
              <a:rPr lang="en-GB" sz="1100" dirty="0" smtClean="0">
                <a:latin typeface="Avenir"/>
                <a:cs typeface="Avenir"/>
              </a:rPr>
              <a:t> Comparison of centre performance with City &amp; Guilds pass rate global average</a:t>
            </a:r>
          </a:p>
          <a:p>
            <a:pPr marL="0" lvl="1">
              <a:lnSpc>
                <a:spcPct val="150000"/>
              </a:lnSpc>
              <a:buClr>
                <a:srgbClr val="DA291C"/>
              </a:buClr>
              <a:buFont typeface="Arial" pitchFamily="34" charset="0"/>
              <a:buChar char="•"/>
            </a:pPr>
            <a:r>
              <a:rPr lang="en-GB" sz="1100" dirty="0" smtClean="0">
                <a:latin typeface="Avenir"/>
                <a:cs typeface="Avenir"/>
              </a:rPr>
              <a:t> Searchable candidate test history</a:t>
            </a:r>
          </a:p>
          <a:p>
            <a:pPr marL="0" lvl="1">
              <a:lnSpc>
                <a:spcPct val="150000"/>
              </a:lnSpc>
              <a:buClr>
                <a:srgbClr val="DA291C"/>
              </a:buClr>
              <a:buFont typeface="Arial" pitchFamily="34" charset="0"/>
              <a:buChar char="•"/>
            </a:pPr>
            <a:r>
              <a:rPr lang="en-GB" sz="1100" dirty="0" smtClean="0">
                <a:latin typeface="Avenir"/>
                <a:cs typeface="Avenir"/>
              </a:rPr>
              <a:t> Candidate test activity profiles</a:t>
            </a:r>
          </a:p>
          <a:p>
            <a:pPr marL="0" lvl="1">
              <a:lnSpc>
                <a:spcPct val="150000"/>
              </a:lnSpc>
              <a:buClr>
                <a:srgbClr val="DA291C"/>
              </a:buClr>
              <a:buFont typeface="Arial" pitchFamily="34" charset="0"/>
              <a:buChar char="•"/>
            </a:pPr>
            <a:r>
              <a:rPr lang="en-GB" sz="1100" dirty="0" smtClean="0">
                <a:latin typeface="Avenir"/>
                <a:cs typeface="Avenir"/>
              </a:rPr>
              <a:t> </a:t>
            </a:r>
            <a:r>
              <a:rPr lang="en-GB" sz="1100" dirty="0">
                <a:latin typeface="Avenir"/>
                <a:cs typeface="Avenir"/>
              </a:rPr>
              <a:t>C</a:t>
            </a:r>
            <a:r>
              <a:rPr lang="en-GB" sz="1100" dirty="0" smtClean="0">
                <a:latin typeface="Avenir"/>
                <a:cs typeface="Avenir"/>
              </a:rPr>
              <a:t>andidate lists </a:t>
            </a:r>
          </a:p>
          <a:p>
            <a:pPr marL="0" lvl="1">
              <a:lnSpc>
                <a:spcPct val="150000"/>
              </a:lnSpc>
              <a:buClr>
                <a:srgbClr val="DA291C"/>
              </a:buClr>
            </a:pPr>
            <a:endParaRPr lang="en-GB" sz="1100" dirty="0" smtClean="0">
              <a:latin typeface="Avenir"/>
              <a:cs typeface="Avenir"/>
            </a:endParaRPr>
          </a:p>
          <a:p>
            <a:pPr marL="0" lvl="1">
              <a:lnSpc>
                <a:spcPct val="150000"/>
              </a:lnSpc>
              <a:buClr>
                <a:srgbClr val="DA291C"/>
              </a:buClr>
            </a:pPr>
            <a:r>
              <a:rPr lang="en-GB" sz="1100" b="1" dirty="0" smtClean="0">
                <a:latin typeface="Avenir"/>
                <a:cs typeface="Avenir"/>
              </a:rPr>
              <a:t>Access to qualification data</a:t>
            </a:r>
          </a:p>
          <a:p>
            <a:pPr marL="0" lvl="1">
              <a:lnSpc>
                <a:spcPct val="150000"/>
              </a:lnSpc>
              <a:buClr>
                <a:srgbClr val="DA291C"/>
              </a:buClr>
            </a:pPr>
            <a:r>
              <a:rPr lang="en-GB" sz="1100" dirty="0" smtClean="0">
                <a:latin typeface="Avenir"/>
                <a:cs typeface="Avenir"/>
              </a:rPr>
              <a:t>You will only be able to access and report on your own centre’s qualifications and test data previously assigned to you within SecureAssess.</a:t>
            </a:r>
          </a:p>
          <a:p>
            <a:pPr marL="0" lvl="1">
              <a:lnSpc>
                <a:spcPct val="150000"/>
              </a:lnSpc>
              <a:buClr>
                <a:srgbClr val="DA291C"/>
              </a:buClr>
            </a:pPr>
            <a:endParaRPr lang="en-GB" sz="1100" dirty="0" smtClean="0">
              <a:latin typeface="Avenir"/>
              <a:cs typeface="Avenir"/>
            </a:endParaRPr>
          </a:p>
          <a:p>
            <a:pPr marL="0" lvl="1">
              <a:lnSpc>
                <a:spcPct val="150000"/>
              </a:lnSpc>
              <a:buClr>
                <a:srgbClr val="DA291C"/>
              </a:buClr>
            </a:pPr>
            <a:r>
              <a:rPr lang="en-GB" sz="1100" b="1" dirty="0" smtClean="0">
                <a:latin typeface="Avenir"/>
                <a:cs typeface="Avenir"/>
              </a:rPr>
              <a:t>Logging in</a:t>
            </a:r>
          </a:p>
          <a:p>
            <a:pPr marL="0" lvl="1">
              <a:lnSpc>
                <a:spcPct val="150000"/>
              </a:lnSpc>
              <a:buClr>
                <a:srgbClr val="DA291C"/>
              </a:buClr>
            </a:pPr>
            <a:r>
              <a:rPr lang="en-GB" sz="1100" dirty="0" smtClean="0">
                <a:latin typeface="Avenir"/>
                <a:cs typeface="Avenir"/>
              </a:rPr>
              <a:t>Please go to the URL</a:t>
            </a:r>
          </a:p>
          <a:p>
            <a:pPr marL="0" lvl="1">
              <a:lnSpc>
                <a:spcPct val="150000"/>
              </a:lnSpc>
              <a:buClr>
                <a:srgbClr val="DA291C"/>
              </a:buClr>
            </a:pPr>
            <a:r>
              <a:rPr lang="en-GB" sz="1100" i="1" dirty="0" smtClean="0">
                <a:latin typeface="Avenir"/>
                <a:cs typeface="Avenir"/>
                <a:hlinkClick r:id="rId3"/>
              </a:rPr>
              <a:t>https://</a:t>
            </a:r>
            <a:r>
              <a:rPr lang="en-GB" sz="1100" i="1" dirty="0" smtClean="0">
                <a:solidFill>
                  <a:schemeClr val="tx2">
                    <a:lumMod val="60000"/>
                    <a:lumOff val="40000"/>
                  </a:schemeClr>
                </a:solidFill>
                <a:latin typeface="Avenir"/>
                <a:cs typeface="Avenir"/>
                <a:hlinkClick r:id="rId3"/>
              </a:rPr>
              <a:t>evolve.cityandguilds.com/analytics</a:t>
            </a:r>
            <a:endParaRPr lang="en-GB" sz="1100" i="1" dirty="0" smtClean="0">
              <a:solidFill>
                <a:schemeClr val="tx2">
                  <a:lumMod val="60000"/>
                  <a:lumOff val="40000"/>
                </a:schemeClr>
              </a:solidFill>
              <a:latin typeface="Avenir"/>
              <a:cs typeface="Avenir"/>
            </a:endParaRPr>
          </a:p>
          <a:p>
            <a:pPr marL="0" lvl="1">
              <a:lnSpc>
                <a:spcPct val="150000"/>
              </a:lnSpc>
              <a:buClr>
                <a:srgbClr val="DA291C"/>
              </a:buClr>
            </a:pPr>
            <a:r>
              <a:rPr lang="en-GB" sz="1100" dirty="0" smtClean="0">
                <a:latin typeface="Avenir"/>
                <a:cs typeface="Avenir"/>
              </a:rPr>
              <a:t>and enter your username and </a:t>
            </a:r>
          </a:p>
          <a:p>
            <a:pPr marL="0" lvl="1">
              <a:lnSpc>
                <a:spcPct val="150000"/>
              </a:lnSpc>
              <a:buClr>
                <a:srgbClr val="DA291C"/>
              </a:buClr>
            </a:pPr>
            <a:r>
              <a:rPr lang="en-GB" sz="1100" dirty="0" smtClean="0">
                <a:latin typeface="Avenir"/>
                <a:cs typeface="Avenir"/>
              </a:rPr>
              <a:t>password in the pop-up window.</a:t>
            </a:r>
          </a:p>
          <a:p>
            <a:pPr marL="0" lvl="1">
              <a:lnSpc>
                <a:spcPct val="150000"/>
              </a:lnSpc>
              <a:buClr>
                <a:srgbClr val="DA291C"/>
              </a:buClr>
            </a:pPr>
            <a:endParaRPr lang="en-US" sz="1050" dirty="0">
              <a:latin typeface="Avenir"/>
              <a:cs typeface="Avenir"/>
            </a:endParaRPr>
          </a:p>
        </p:txBody>
      </p:sp>
      <p:sp>
        <p:nvSpPr>
          <p:cNvPr id="13" name="Rectangle 12"/>
          <p:cNvSpPr/>
          <p:nvPr/>
        </p:nvSpPr>
        <p:spPr>
          <a:xfrm>
            <a:off x="0" y="-112713"/>
            <a:ext cx="7591425" cy="877886"/>
          </a:xfrm>
          <a:prstGeom prst="rect">
            <a:avLst/>
          </a:prstGeom>
          <a:solidFill>
            <a:srgbClr val="000000"/>
          </a:solidFill>
          <a:ln w="254000" cap="flat" cmpd="sng" algn="ctr">
            <a:no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Avenir"/>
            </a:endParaRPr>
          </a:p>
        </p:txBody>
      </p:sp>
      <p:sp>
        <p:nvSpPr>
          <p:cNvPr id="14" name="TextBox 13"/>
          <p:cNvSpPr txBox="1"/>
          <p:nvPr/>
        </p:nvSpPr>
        <p:spPr>
          <a:xfrm>
            <a:off x="480690" y="155573"/>
            <a:ext cx="6466118" cy="400110"/>
          </a:xfrm>
          <a:prstGeom prst="rect">
            <a:avLst/>
          </a:prstGeom>
          <a:noFill/>
        </p:spPr>
        <p:txBody>
          <a:bodyPr wrap="square" rtlCol="0">
            <a:spAutoFit/>
          </a:bodyPr>
          <a:lstStyle/>
          <a:p>
            <a:r>
              <a:rPr lang="en-US" sz="2000" dirty="0" err="1" smtClean="0">
                <a:solidFill>
                  <a:schemeClr val="bg1"/>
                </a:solidFill>
                <a:latin typeface="Avenir"/>
                <a:cs typeface="Avenir"/>
              </a:rPr>
              <a:t>e-volve</a:t>
            </a:r>
            <a:r>
              <a:rPr lang="en-US" sz="2000" dirty="0" smtClean="0">
                <a:solidFill>
                  <a:schemeClr val="bg1"/>
                </a:solidFill>
                <a:latin typeface="Avenir"/>
                <a:cs typeface="Avenir"/>
              </a:rPr>
              <a:t> Centre Analytics </a:t>
            </a:r>
            <a:r>
              <a:rPr lang="en-US" sz="1600" b="1" dirty="0" smtClean="0">
                <a:solidFill>
                  <a:schemeClr val="bg1"/>
                </a:solidFill>
                <a:latin typeface="Avenir"/>
                <a:cs typeface="Avenir"/>
              </a:rPr>
              <a:t>USER GUIDE</a:t>
            </a:r>
            <a:endParaRPr lang="en-US" sz="1600" b="1" dirty="0">
              <a:solidFill>
                <a:schemeClr val="bg1"/>
              </a:solidFill>
              <a:latin typeface="Avenir"/>
              <a:cs typeface="Avenir"/>
            </a:endParaRPr>
          </a:p>
        </p:txBody>
      </p:sp>
      <p:sp>
        <p:nvSpPr>
          <p:cNvPr id="19" name="Rectangle 18"/>
          <p:cNvSpPr/>
          <p:nvPr/>
        </p:nvSpPr>
        <p:spPr>
          <a:xfrm>
            <a:off x="0" y="10090660"/>
            <a:ext cx="7562849" cy="394944"/>
          </a:xfrm>
          <a:prstGeom prst="rect">
            <a:avLst/>
          </a:prstGeom>
          <a:solidFill>
            <a:srgbClr val="000000"/>
          </a:solidFill>
          <a:ln w="254000" cap="flat" cmpd="sng" algn="ctr">
            <a:no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Avenir"/>
            </a:endParaRPr>
          </a:p>
        </p:txBody>
      </p:sp>
      <p:sp>
        <p:nvSpPr>
          <p:cNvPr id="20" name="TextBox 19"/>
          <p:cNvSpPr txBox="1"/>
          <p:nvPr/>
        </p:nvSpPr>
        <p:spPr>
          <a:xfrm>
            <a:off x="459368" y="10079722"/>
            <a:ext cx="1264657" cy="323165"/>
          </a:xfrm>
          <a:prstGeom prst="rect">
            <a:avLst/>
          </a:prstGeom>
          <a:noFill/>
        </p:spPr>
        <p:txBody>
          <a:bodyPr wrap="square" rtlCol="0">
            <a:spAutoFit/>
          </a:bodyPr>
          <a:lstStyle/>
          <a:p>
            <a:r>
              <a:rPr lang="en-US" sz="1500" dirty="0" smtClean="0">
                <a:solidFill>
                  <a:schemeClr val="bg1"/>
                </a:solidFill>
                <a:latin typeface="Avenir"/>
                <a:cs typeface="Avenir"/>
              </a:rPr>
              <a:t>3</a:t>
            </a:r>
            <a:endParaRPr lang="en-US" sz="1500" b="1" dirty="0">
              <a:solidFill>
                <a:schemeClr val="bg1"/>
              </a:solidFill>
              <a:latin typeface="Avenir"/>
              <a:cs typeface="Avenir"/>
            </a:endParaRPr>
          </a:p>
        </p:txBody>
      </p:sp>
      <p:sp>
        <p:nvSpPr>
          <p:cNvPr id="24" name="Rectangle 23"/>
          <p:cNvSpPr/>
          <p:nvPr/>
        </p:nvSpPr>
        <p:spPr>
          <a:xfrm flipV="1">
            <a:off x="0" y="1261367"/>
            <a:ext cx="5000625" cy="369331"/>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a:endParaRPr>
          </a:p>
        </p:txBody>
      </p:sp>
      <p:sp>
        <p:nvSpPr>
          <p:cNvPr id="25" name="TextBox 24"/>
          <p:cNvSpPr txBox="1"/>
          <p:nvPr/>
        </p:nvSpPr>
        <p:spPr>
          <a:xfrm>
            <a:off x="504825" y="1261367"/>
            <a:ext cx="5105400" cy="369332"/>
          </a:xfrm>
          <a:prstGeom prst="rect">
            <a:avLst/>
          </a:prstGeom>
          <a:noFill/>
        </p:spPr>
        <p:txBody>
          <a:bodyPr wrap="square" rtlCol="0">
            <a:spAutoFit/>
          </a:bodyPr>
          <a:lstStyle/>
          <a:p>
            <a:r>
              <a:rPr lang="en-US" dirty="0" smtClean="0">
                <a:solidFill>
                  <a:schemeClr val="bg1"/>
                </a:solidFill>
                <a:latin typeface="Avenir"/>
              </a:rPr>
              <a:t>Introduction</a:t>
            </a:r>
            <a:endParaRPr lang="en-US" dirty="0">
              <a:solidFill>
                <a:schemeClr val="bg1"/>
              </a:solidFill>
              <a:latin typeface="Avenir"/>
            </a:endParaRPr>
          </a:p>
        </p:txBody>
      </p:sp>
      <p:pic>
        <p:nvPicPr>
          <p:cNvPr id="12" name="Picture 11"/>
          <p:cNvPicPr>
            <a:picLocks noChangeAspect="1"/>
          </p:cNvPicPr>
          <p:nvPr/>
        </p:nvPicPr>
        <p:blipFill>
          <a:blip r:embed="rId4"/>
          <a:stretch>
            <a:fillRect/>
          </a:stretch>
        </p:blipFill>
        <p:spPr>
          <a:xfrm>
            <a:off x="6050064" y="0"/>
            <a:ext cx="954598" cy="649287"/>
          </a:xfrm>
          <a:prstGeom prst="rect">
            <a:avLst/>
          </a:prstGeom>
        </p:spPr>
      </p:pic>
      <p:sp>
        <p:nvSpPr>
          <p:cNvPr id="15" name="TextBox 14"/>
          <p:cNvSpPr txBox="1"/>
          <p:nvPr/>
        </p:nvSpPr>
        <p:spPr>
          <a:xfrm>
            <a:off x="3479800" y="10142021"/>
            <a:ext cx="3850001" cy="230832"/>
          </a:xfrm>
          <a:prstGeom prst="rect">
            <a:avLst/>
          </a:prstGeom>
          <a:noFill/>
        </p:spPr>
        <p:txBody>
          <a:bodyPr wrap="square" rtlCol="0">
            <a:spAutoFit/>
          </a:bodyPr>
          <a:lstStyle/>
          <a:p>
            <a:pPr algn="r"/>
            <a:r>
              <a:rPr lang="en-US" sz="900" dirty="0" smtClean="0">
                <a:solidFill>
                  <a:schemeClr val="bg1"/>
                </a:solidFill>
                <a:latin typeface="Avenir Book"/>
                <a:cs typeface="Avenir Book"/>
              </a:rPr>
              <a:t>© Copyright The City and Guilds of London Institute 2015</a:t>
            </a:r>
            <a:endParaRPr lang="en-US" sz="900" dirty="0">
              <a:solidFill>
                <a:schemeClr val="bg1"/>
              </a:solidFill>
              <a:latin typeface="Avenir Book"/>
              <a:cs typeface="Avenir Book"/>
            </a:endParaRPr>
          </a:p>
        </p:txBody>
      </p:sp>
      <p:pic>
        <p:nvPicPr>
          <p:cNvPr id="17" name="Picture 16"/>
          <p:cNvPicPr>
            <a:picLocks noChangeAspect="1"/>
          </p:cNvPicPr>
          <p:nvPr/>
        </p:nvPicPr>
        <p:blipFill>
          <a:blip r:embed="rId5"/>
          <a:stretch>
            <a:fillRect/>
          </a:stretch>
        </p:blipFill>
        <p:spPr>
          <a:xfrm>
            <a:off x="3438495" y="7347177"/>
            <a:ext cx="3508313" cy="1906317"/>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12713"/>
            <a:ext cx="7591425" cy="877886"/>
          </a:xfrm>
          <a:prstGeom prst="rect">
            <a:avLst/>
          </a:prstGeom>
          <a:solidFill>
            <a:srgbClr val="000000"/>
          </a:solidFill>
          <a:ln w="254000" cap="flat" cmpd="sng" algn="ctr">
            <a:no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Avenir"/>
            </a:endParaRPr>
          </a:p>
        </p:txBody>
      </p:sp>
      <p:sp>
        <p:nvSpPr>
          <p:cNvPr id="14" name="TextBox 13"/>
          <p:cNvSpPr txBox="1"/>
          <p:nvPr/>
        </p:nvSpPr>
        <p:spPr>
          <a:xfrm>
            <a:off x="480690" y="155573"/>
            <a:ext cx="6466118" cy="400110"/>
          </a:xfrm>
          <a:prstGeom prst="rect">
            <a:avLst/>
          </a:prstGeom>
          <a:noFill/>
        </p:spPr>
        <p:txBody>
          <a:bodyPr wrap="square" rtlCol="0">
            <a:spAutoFit/>
          </a:bodyPr>
          <a:lstStyle/>
          <a:p>
            <a:r>
              <a:rPr lang="en-US" sz="2000" dirty="0" err="1" smtClean="0">
                <a:solidFill>
                  <a:schemeClr val="bg1"/>
                </a:solidFill>
                <a:latin typeface="Avenir"/>
                <a:cs typeface="Avenir"/>
              </a:rPr>
              <a:t>e-volve</a:t>
            </a:r>
            <a:r>
              <a:rPr lang="en-US" sz="2000" dirty="0" smtClean="0">
                <a:solidFill>
                  <a:schemeClr val="bg1"/>
                </a:solidFill>
                <a:latin typeface="Avenir"/>
                <a:cs typeface="Avenir"/>
              </a:rPr>
              <a:t> Centre Analytics </a:t>
            </a:r>
            <a:r>
              <a:rPr lang="en-US" sz="1600" b="1" dirty="0" smtClean="0">
                <a:solidFill>
                  <a:schemeClr val="bg1"/>
                </a:solidFill>
                <a:latin typeface="Avenir"/>
                <a:cs typeface="Avenir"/>
              </a:rPr>
              <a:t>USER GUIDE</a:t>
            </a:r>
            <a:endParaRPr lang="en-US" sz="1600" b="1" dirty="0">
              <a:solidFill>
                <a:schemeClr val="bg1"/>
              </a:solidFill>
              <a:latin typeface="Avenir"/>
              <a:cs typeface="Avenir"/>
            </a:endParaRPr>
          </a:p>
        </p:txBody>
      </p:sp>
      <p:sp>
        <p:nvSpPr>
          <p:cNvPr id="19" name="Rectangle 18"/>
          <p:cNvSpPr/>
          <p:nvPr/>
        </p:nvSpPr>
        <p:spPr>
          <a:xfrm>
            <a:off x="0" y="10090660"/>
            <a:ext cx="7562849" cy="394944"/>
          </a:xfrm>
          <a:prstGeom prst="rect">
            <a:avLst/>
          </a:prstGeom>
          <a:solidFill>
            <a:srgbClr val="000000"/>
          </a:solidFill>
          <a:ln w="254000" cap="flat" cmpd="sng" algn="ctr">
            <a:no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Avenir"/>
            </a:endParaRPr>
          </a:p>
        </p:txBody>
      </p:sp>
      <p:sp>
        <p:nvSpPr>
          <p:cNvPr id="20" name="TextBox 19"/>
          <p:cNvSpPr txBox="1"/>
          <p:nvPr/>
        </p:nvSpPr>
        <p:spPr>
          <a:xfrm>
            <a:off x="459368" y="10079722"/>
            <a:ext cx="1264657" cy="323165"/>
          </a:xfrm>
          <a:prstGeom prst="rect">
            <a:avLst/>
          </a:prstGeom>
          <a:noFill/>
        </p:spPr>
        <p:txBody>
          <a:bodyPr wrap="square" rtlCol="0">
            <a:spAutoFit/>
          </a:bodyPr>
          <a:lstStyle/>
          <a:p>
            <a:r>
              <a:rPr lang="en-US" sz="1500" dirty="0" smtClean="0">
                <a:solidFill>
                  <a:schemeClr val="bg1"/>
                </a:solidFill>
                <a:latin typeface="Avenir"/>
                <a:cs typeface="Avenir"/>
              </a:rPr>
              <a:t>4</a:t>
            </a:r>
            <a:endParaRPr lang="en-US" sz="1500" b="1" dirty="0">
              <a:solidFill>
                <a:schemeClr val="bg1"/>
              </a:solidFill>
              <a:latin typeface="Avenir"/>
              <a:cs typeface="Avenir"/>
            </a:endParaRPr>
          </a:p>
        </p:txBody>
      </p:sp>
      <p:sp>
        <p:nvSpPr>
          <p:cNvPr id="24" name="TextBox 23"/>
          <p:cNvSpPr txBox="1"/>
          <p:nvPr/>
        </p:nvSpPr>
        <p:spPr>
          <a:xfrm>
            <a:off x="1043203" y="3849687"/>
            <a:ext cx="1444775" cy="1107996"/>
          </a:xfrm>
          <a:prstGeom prst="rect">
            <a:avLst/>
          </a:prstGeom>
          <a:noFill/>
        </p:spPr>
        <p:txBody>
          <a:bodyPr wrap="square" rtlCol="0">
            <a:spAutoFit/>
          </a:bodyPr>
          <a:lstStyle/>
          <a:p>
            <a:r>
              <a:rPr lang="en-US" sz="1000" b="1" dirty="0" smtClean="0">
                <a:latin typeface="Avenir"/>
                <a:cs typeface="Avenir"/>
              </a:rPr>
              <a:t>Test Calendar</a:t>
            </a:r>
            <a:endParaRPr lang="en-US" sz="1000" dirty="0" smtClean="0">
              <a:latin typeface="Avenir"/>
              <a:cs typeface="Avenir"/>
            </a:endParaRPr>
          </a:p>
          <a:p>
            <a:r>
              <a:rPr lang="en-US" sz="900" dirty="0" smtClean="0">
                <a:latin typeface="Avenir"/>
                <a:cs typeface="Avenir"/>
              </a:rPr>
              <a:t>Test status overview</a:t>
            </a:r>
          </a:p>
          <a:p>
            <a:r>
              <a:rPr lang="en-GB" sz="900" dirty="0" smtClean="0">
                <a:latin typeface="Avenir"/>
              </a:rPr>
              <a:t>Test schedule: centre, candidate, date</a:t>
            </a:r>
          </a:p>
          <a:p>
            <a:r>
              <a:rPr lang="en-GB" sz="900" dirty="0" smtClean="0">
                <a:latin typeface="Avenir"/>
              </a:rPr>
              <a:t>Attendance register</a:t>
            </a:r>
          </a:p>
          <a:p>
            <a:r>
              <a:rPr lang="en-GB" sz="900" dirty="0" smtClean="0">
                <a:latin typeface="Avenir"/>
              </a:rPr>
              <a:t>Candidate profiles</a:t>
            </a:r>
          </a:p>
          <a:p>
            <a:endParaRPr lang="en-US" sz="900" dirty="0">
              <a:solidFill>
                <a:srgbClr val="00B0F0"/>
              </a:solidFill>
              <a:latin typeface="Avenir"/>
              <a:cs typeface="Avenir"/>
            </a:endParaRPr>
          </a:p>
        </p:txBody>
      </p:sp>
      <p:sp>
        <p:nvSpPr>
          <p:cNvPr id="26" name="TextBox 25"/>
          <p:cNvSpPr txBox="1"/>
          <p:nvPr/>
        </p:nvSpPr>
        <p:spPr>
          <a:xfrm>
            <a:off x="2452762" y="3849687"/>
            <a:ext cx="1404863" cy="1077218"/>
          </a:xfrm>
          <a:prstGeom prst="rect">
            <a:avLst/>
          </a:prstGeom>
          <a:noFill/>
        </p:spPr>
        <p:txBody>
          <a:bodyPr wrap="square" rtlCol="0">
            <a:spAutoFit/>
          </a:bodyPr>
          <a:lstStyle/>
          <a:p>
            <a:r>
              <a:rPr lang="en-US" sz="1000" b="1" dirty="0" smtClean="0">
                <a:latin typeface="Avenir"/>
                <a:cs typeface="Avenir"/>
              </a:rPr>
              <a:t>Test History</a:t>
            </a:r>
            <a:endParaRPr lang="en-US" sz="1000" dirty="0" smtClean="0">
              <a:latin typeface="Avenir"/>
              <a:cs typeface="Avenir"/>
            </a:endParaRPr>
          </a:p>
          <a:p>
            <a:r>
              <a:rPr lang="en-US" sz="900" dirty="0" smtClean="0">
                <a:latin typeface="Avenir"/>
                <a:cs typeface="Avenir"/>
              </a:rPr>
              <a:t>Comparison of historical data</a:t>
            </a:r>
          </a:p>
          <a:p>
            <a:r>
              <a:rPr lang="en-US" sz="900" dirty="0" smtClean="0">
                <a:latin typeface="Avenir"/>
                <a:cs typeface="Avenir"/>
              </a:rPr>
              <a:t>Centre performance</a:t>
            </a:r>
          </a:p>
          <a:p>
            <a:r>
              <a:rPr lang="en-US" sz="900" dirty="0" smtClean="0">
                <a:latin typeface="Avenir"/>
                <a:cs typeface="Avenir"/>
              </a:rPr>
              <a:t>Candidate profiles</a:t>
            </a:r>
          </a:p>
          <a:p>
            <a:r>
              <a:rPr lang="en-US" sz="900" dirty="0" smtClean="0">
                <a:latin typeface="Avenir"/>
                <a:cs typeface="Avenir"/>
              </a:rPr>
              <a:t>Score reports</a:t>
            </a:r>
          </a:p>
          <a:p>
            <a:endParaRPr lang="en-US" sz="900" dirty="0" smtClean="0">
              <a:latin typeface="Avenir"/>
              <a:cs typeface="Avenir"/>
            </a:endParaRPr>
          </a:p>
        </p:txBody>
      </p:sp>
      <p:sp>
        <p:nvSpPr>
          <p:cNvPr id="28" name="TextBox 27"/>
          <p:cNvSpPr txBox="1"/>
          <p:nvPr/>
        </p:nvSpPr>
        <p:spPr>
          <a:xfrm>
            <a:off x="3741954" y="3849687"/>
            <a:ext cx="1047584" cy="800219"/>
          </a:xfrm>
          <a:prstGeom prst="rect">
            <a:avLst/>
          </a:prstGeom>
          <a:noFill/>
        </p:spPr>
        <p:txBody>
          <a:bodyPr wrap="square" rtlCol="0">
            <a:spAutoFit/>
          </a:bodyPr>
          <a:lstStyle/>
          <a:p>
            <a:r>
              <a:rPr lang="en-US" sz="1000" b="1" dirty="0" smtClean="0">
                <a:latin typeface="Avenir"/>
                <a:cs typeface="Avenir"/>
              </a:rPr>
              <a:t>Candidates</a:t>
            </a:r>
            <a:endParaRPr lang="en-US" sz="1000" dirty="0" smtClean="0">
              <a:latin typeface="Avenir"/>
              <a:cs typeface="Avenir"/>
            </a:endParaRPr>
          </a:p>
          <a:p>
            <a:r>
              <a:rPr lang="en-US" sz="900" dirty="0" smtClean="0">
                <a:latin typeface="Avenir"/>
                <a:cs typeface="Avenir"/>
              </a:rPr>
              <a:t>Candidate </a:t>
            </a:r>
          </a:p>
          <a:p>
            <a:r>
              <a:rPr lang="en-US" sz="900" dirty="0" smtClean="0">
                <a:latin typeface="Avenir"/>
                <a:cs typeface="Avenir"/>
              </a:rPr>
              <a:t>profiles</a:t>
            </a:r>
          </a:p>
          <a:p>
            <a:r>
              <a:rPr lang="en-US" sz="900" dirty="0" smtClean="0">
                <a:latin typeface="Avenir"/>
                <a:cs typeface="Avenir"/>
              </a:rPr>
              <a:t>Score reports</a:t>
            </a:r>
          </a:p>
          <a:p>
            <a:endParaRPr lang="en-US" sz="900" dirty="0" smtClean="0">
              <a:latin typeface="Avenir"/>
              <a:cs typeface="Avenir"/>
            </a:endParaRPr>
          </a:p>
        </p:txBody>
      </p:sp>
      <p:pic>
        <p:nvPicPr>
          <p:cNvPr id="31" name="Picture 30" descr="1. test calendar expanded page.png"/>
          <p:cNvPicPr>
            <a:picLocks noChangeAspect="1"/>
          </p:cNvPicPr>
          <p:nvPr/>
        </p:nvPicPr>
        <p:blipFill>
          <a:blip r:embed="rId3"/>
          <a:srcRect r="28696" b="5634"/>
          <a:stretch>
            <a:fillRect/>
          </a:stretch>
        </p:blipFill>
        <p:spPr>
          <a:xfrm>
            <a:off x="276225" y="3052527"/>
            <a:ext cx="6924424" cy="340161"/>
          </a:xfrm>
          <a:prstGeom prst="rect">
            <a:avLst/>
          </a:prstGeom>
          <a:ln w="12700" cap="flat" cmpd="sng" algn="ctr">
            <a:solidFill>
              <a:schemeClr val="bg1">
                <a:lumMod val="75000"/>
              </a:schemeClr>
            </a:solidFill>
            <a:prstDash val="solid"/>
            <a:round/>
            <a:headEnd type="none" w="med" len="med"/>
            <a:tailEnd type="none" w="med" len="med"/>
          </a:ln>
          <a:effectLst>
            <a:outerShdw blurRad="50800" dist="38100" dir="2700000">
              <a:srgbClr val="000000">
                <a:alpha val="43000"/>
              </a:srgbClr>
            </a:outerShdw>
          </a:effectLst>
        </p:spPr>
      </p:pic>
      <p:cxnSp>
        <p:nvCxnSpPr>
          <p:cNvPr id="36" name="Straight Connector 35"/>
          <p:cNvCxnSpPr/>
          <p:nvPr/>
        </p:nvCxnSpPr>
        <p:spPr>
          <a:xfrm rot="16200000" flipV="1">
            <a:off x="3532989" y="3415513"/>
            <a:ext cx="442774" cy="377949"/>
          </a:xfrm>
          <a:prstGeom prst="line">
            <a:avLst/>
          </a:prstGeom>
          <a:ln>
            <a:solidFill>
              <a:srgbClr val="FF0000"/>
            </a:solidFill>
            <a:tailEnd type="oval"/>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205182" y="3849687"/>
            <a:ext cx="838022" cy="1354217"/>
          </a:xfrm>
          <a:prstGeom prst="rect">
            <a:avLst/>
          </a:prstGeom>
          <a:noFill/>
        </p:spPr>
        <p:txBody>
          <a:bodyPr wrap="square" rtlCol="0">
            <a:spAutoFit/>
          </a:bodyPr>
          <a:lstStyle/>
          <a:p>
            <a:r>
              <a:rPr lang="en-US" sz="1000" b="1" dirty="0" smtClean="0">
                <a:latin typeface="Avenir"/>
                <a:cs typeface="Avenir"/>
              </a:rPr>
              <a:t>Home</a:t>
            </a:r>
            <a:endParaRPr lang="en-US" sz="1000" dirty="0" smtClean="0">
              <a:latin typeface="Avenir"/>
              <a:cs typeface="Avenir"/>
            </a:endParaRPr>
          </a:p>
          <a:p>
            <a:r>
              <a:rPr lang="en-US" sz="900" dirty="0" smtClean="0">
                <a:latin typeface="Avenir"/>
                <a:cs typeface="Avenir"/>
              </a:rPr>
              <a:t>Welcome </a:t>
            </a:r>
          </a:p>
          <a:p>
            <a:r>
              <a:rPr lang="en-US" sz="900" dirty="0" smtClean="0">
                <a:latin typeface="Avenir"/>
                <a:cs typeface="Avenir"/>
              </a:rPr>
              <a:t>to e-</a:t>
            </a:r>
            <a:r>
              <a:rPr lang="en-US" sz="900" dirty="0" err="1" smtClean="0">
                <a:latin typeface="Avenir"/>
                <a:cs typeface="Avenir"/>
              </a:rPr>
              <a:t>volve</a:t>
            </a:r>
            <a:r>
              <a:rPr lang="en-US" sz="900" dirty="0" smtClean="0">
                <a:latin typeface="Avenir"/>
                <a:cs typeface="Avenir"/>
              </a:rPr>
              <a:t> Centre</a:t>
            </a:r>
          </a:p>
          <a:p>
            <a:r>
              <a:rPr lang="en-US" sz="900" dirty="0" smtClean="0">
                <a:latin typeface="Avenir"/>
                <a:cs typeface="Avenir"/>
              </a:rPr>
              <a:t>Analytics</a:t>
            </a:r>
          </a:p>
          <a:p>
            <a:r>
              <a:rPr lang="en-US" sz="900" dirty="0" smtClean="0">
                <a:latin typeface="Avenir"/>
                <a:cs typeface="Avenir"/>
              </a:rPr>
              <a:t>Summary </a:t>
            </a:r>
            <a:br>
              <a:rPr lang="en-US" sz="900" dirty="0" smtClean="0">
                <a:latin typeface="Avenir"/>
                <a:cs typeface="Avenir"/>
              </a:rPr>
            </a:br>
            <a:r>
              <a:rPr lang="en-US" sz="900" dirty="0" smtClean="0">
                <a:latin typeface="Avenir"/>
                <a:cs typeface="Avenir"/>
              </a:rPr>
              <a:t>of features</a:t>
            </a:r>
          </a:p>
          <a:p>
            <a:endParaRPr lang="en-US" sz="900" dirty="0" smtClean="0">
              <a:latin typeface="Avenir"/>
              <a:cs typeface="Avenir"/>
            </a:endParaRPr>
          </a:p>
          <a:p>
            <a:endParaRPr lang="en-US" sz="900" dirty="0">
              <a:latin typeface="Avenir"/>
              <a:cs typeface="Avenir"/>
            </a:endParaRPr>
          </a:p>
        </p:txBody>
      </p:sp>
      <p:sp>
        <p:nvSpPr>
          <p:cNvPr id="39" name="TextBox 38"/>
          <p:cNvSpPr txBox="1"/>
          <p:nvPr/>
        </p:nvSpPr>
        <p:spPr>
          <a:xfrm>
            <a:off x="503651" y="1868487"/>
            <a:ext cx="4955204" cy="369332"/>
          </a:xfrm>
          <a:prstGeom prst="rect">
            <a:avLst/>
          </a:prstGeom>
          <a:noFill/>
        </p:spPr>
        <p:txBody>
          <a:bodyPr wrap="square" rtlCol="0">
            <a:spAutoFit/>
          </a:bodyPr>
          <a:lstStyle/>
          <a:p>
            <a:r>
              <a:rPr lang="en-GB" b="1" dirty="0" smtClean="0">
                <a:latin typeface="Avenir"/>
              </a:rPr>
              <a:t>Main Menu</a:t>
            </a:r>
            <a:endParaRPr lang="en-GB" b="1" dirty="0">
              <a:latin typeface="Avenir"/>
            </a:endParaRPr>
          </a:p>
        </p:txBody>
      </p:sp>
      <p:cxnSp>
        <p:nvCxnSpPr>
          <p:cNvPr id="46" name="Straight Connector 45"/>
          <p:cNvCxnSpPr/>
          <p:nvPr/>
        </p:nvCxnSpPr>
        <p:spPr>
          <a:xfrm rot="5400000">
            <a:off x="1537514" y="3598188"/>
            <a:ext cx="442774" cy="12601"/>
          </a:xfrm>
          <a:prstGeom prst="line">
            <a:avLst/>
          </a:prstGeom>
          <a:ln>
            <a:solidFill>
              <a:srgbClr val="FF0000"/>
            </a:solidFill>
            <a:headEnd type="oval"/>
            <a:tailEnd type="none"/>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4784291" y="3849687"/>
            <a:ext cx="918010" cy="523220"/>
          </a:xfrm>
          <a:prstGeom prst="rect">
            <a:avLst/>
          </a:prstGeom>
          <a:noFill/>
        </p:spPr>
        <p:txBody>
          <a:bodyPr wrap="square" rtlCol="0">
            <a:spAutoFit/>
          </a:bodyPr>
          <a:lstStyle/>
          <a:p>
            <a:r>
              <a:rPr lang="en-US" sz="1000" b="1" dirty="0" smtClean="0">
                <a:latin typeface="Avenir"/>
                <a:cs typeface="Avenir"/>
              </a:rPr>
              <a:t>User Guide</a:t>
            </a:r>
            <a:endParaRPr lang="en-US" sz="1000" dirty="0" smtClean="0">
              <a:latin typeface="Avenir"/>
              <a:cs typeface="Avenir"/>
            </a:endParaRPr>
          </a:p>
          <a:p>
            <a:r>
              <a:rPr lang="en-US" sz="900" dirty="0" smtClean="0">
                <a:latin typeface="Avenir"/>
                <a:cs typeface="Avenir"/>
              </a:rPr>
              <a:t>Link to PDF for user guide </a:t>
            </a:r>
          </a:p>
        </p:txBody>
      </p:sp>
      <p:cxnSp>
        <p:nvCxnSpPr>
          <p:cNvPr id="52" name="Straight Connector 51"/>
          <p:cNvCxnSpPr>
            <a:endCxn id="38" idx="0"/>
          </p:cNvCxnSpPr>
          <p:nvPr/>
        </p:nvCxnSpPr>
        <p:spPr>
          <a:xfrm flipH="1">
            <a:off x="624193" y="3312807"/>
            <a:ext cx="414040" cy="536880"/>
          </a:xfrm>
          <a:prstGeom prst="line">
            <a:avLst/>
          </a:prstGeom>
          <a:ln>
            <a:solidFill>
              <a:srgbClr val="FF0000"/>
            </a:solidFill>
            <a:headEnd type="oval"/>
            <a:tailEnd type="none"/>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rot="5400000" flipH="1" flipV="1">
            <a:off x="6581919" y="3602032"/>
            <a:ext cx="442774" cy="4912"/>
          </a:xfrm>
          <a:prstGeom prst="line">
            <a:avLst/>
          </a:prstGeom>
          <a:ln>
            <a:solidFill>
              <a:srgbClr val="FF0000"/>
            </a:solidFill>
            <a:tailEnd type="oval"/>
          </a:ln>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a:off x="5778599" y="3849687"/>
            <a:ext cx="916459" cy="661720"/>
          </a:xfrm>
          <a:prstGeom prst="rect">
            <a:avLst/>
          </a:prstGeom>
          <a:noFill/>
        </p:spPr>
        <p:txBody>
          <a:bodyPr wrap="square" rtlCol="0">
            <a:spAutoFit/>
          </a:bodyPr>
          <a:lstStyle/>
          <a:p>
            <a:r>
              <a:rPr lang="en-US" sz="1000" b="1" dirty="0" smtClean="0">
                <a:latin typeface="Avenir"/>
                <a:cs typeface="Avenir"/>
              </a:rPr>
              <a:t>Welcome</a:t>
            </a:r>
          </a:p>
          <a:p>
            <a:r>
              <a:rPr lang="en-US" sz="900" dirty="0" err="1" smtClean="0">
                <a:latin typeface="Avenir"/>
                <a:cs typeface="Avenir"/>
              </a:rPr>
              <a:t>Personalised</a:t>
            </a:r>
            <a:r>
              <a:rPr lang="en-US" sz="900" dirty="0" smtClean="0">
                <a:latin typeface="Avenir"/>
                <a:cs typeface="Avenir"/>
              </a:rPr>
              <a:t>  greeting for each user</a:t>
            </a:r>
            <a:endParaRPr lang="en-US" sz="900" dirty="0">
              <a:latin typeface="Avenir"/>
              <a:cs typeface="Avenir"/>
            </a:endParaRPr>
          </a:p>
        </p:txBody>
      </p:sp>
      <p:sp>
        <p:nvSpPr>
          <p:cNvPr id="69" name="TextBox 68"/>
          <p:cNvSpPr txBox="1"/>
          <p:nvPr/>
        </p:nvSpPr>
        <p:spPr>
          <a:xfrm>
            <a:off x="6718301" y="3849687"/>
            <a:ext cx="768349" cy="523220"/>
          </a:xfrm>
          <a:prstGeom prst="rect">
            <a:avLst/>
          </a:prstGeom>
          <a:noFill/>
        </p:spPr>
        <p:txBody>
          <a:bodyPr wrap="square" rtlCol="0">
            <a:spAutoFit/>
          </a:bodyPr>
          <a:lstStyle/>
          <a:p>
            <a:r>
              <a:rPr lang="en-US" sz="1000" b="1" dirty="0" smtClean="0">
                <a:latin typeface="Avenir"/>
                <a:cs typeface="Avenir"/>
              </a:rPr>
              <a:t>Log Out</a:t>
            </a:r>
          </a:p>
          <a:p>
            <a:r>
              <a:rPr lang="en-US" sz="900" dirty="0" smtClean="0">
                <a:latin typeface="Avenir"/>
                <a:cs typeface="Avenir"/>
              </a:rPr>
              <a:t>Log Out screen</a:t>
            </a:r>
            <a:endParaRPr lang="en-US" sz="900" dirty="0">
              <a:latin typeface="Avenir"/>
              <a:cs typeface="Avenir"/>
            </a:endParaRPr>
          </a:p>
        </p:txBody>
      </p:sp>
      <p:sp>
        <p:nvSpPr>
          <p:cNvPr id="56" name="TextBox 55"/>
          <p:cNvSpPr txBox="1"/>
          <p:nvPr/>
        </p:nvSpPr>
        <p:spPr>
          <a:xfrm>
            <a:off x="504825" y="5725678"/>
            <a:ext cx="6008917" cy="461665"/>
          </a:xfrm>
          <a:prstGeom prst="rect">
            <a:avLst/>
          </a:prstGeom>
          <a:noFill/>
        </p:spPr>
        <p:txBody>
          <a:bodyPr wrap="square" rtlCol="0">
            <a:spAutoFit/>
          </a:bodyPr>
          <a:lstStyle/>
          <a:p>
            <a:pPr>
              <a:spcBef>
                <a:spcPts val="600"/>
              </a:spcBef>
            </a:pPr>
            <a:r>
              <a:rPr lang="en-GB" sz="1200" dirty="0" smtClean="0">
                <a:solidFill>
                  <a:srgbClr val="000000"/>
                </a:solidFill>
                <a:latin typeface="Avenir"/>
              </a:rPr>
              <a:t>Key outputs of the e-</a:t>
            </a:r>
            <a:r>
              <a:rPr lang="en-GB" sz="1200" dirty="0" err="1" smtClean="0">
                <a:solidFill>
                  <a:srgbClr val="000000"/>
                </a:solidFill>
                <a:latin typeface="Avenir"/>
              </a:rPr>
              <a:t>volve</a:t>
            </a:r>
            <a:r>
              <a:rPr lang="en-GB" sz="1200" dirty="0" smtClean="0">
                <a:solidFill>
                  <a:srgbClr val="000000"/>
                </a:solidFill>
                <a:latin typeface="Avenir"/>
              </a:rPr>
              <a:t> Centre Analytics system.</a:t>
            </a:r>
            <a:endParaRPr lang="en-US" sz="1200" dirty="0" smtClean="0">
              <a:latin typeface="Avenir"/>
              <a:cs typeface="Avenir"/>
            </a:endParaRPr>
          </a:p>
          <a:p>
            <a:endParaRPr lang="en-US" sz="1200" dirty="0">
              <a:latin typeface="Avenir"/>
              <a:cs typeface="Avenir"/>
            </a:endParaRPr>
          </a:p>
        </p:txBody>
      </p:sp>
      <p:cxnSp>
        <p:nvCxnSpPr>
          <p:cNvPr id="57" name="Straight Connector 56"/>
          <p:cNvCxnSpPr/>
          <p:nvPr/>
        </p:nvCxnSpPr>
        <p:spPr>
          <a:xfrm>
            <a:off x="-409575" y="5847831"/>
            <a:ext cx="821182" cy="1588"/>
          </a:xfrm>
          <a:prstGeom prst="line">
            <a:avLst/>
          </a:prstGeom>
          <a:ln w="63500" cap="flat" cmpd="sng" algn="ctr">
            <a:solidFill>
              <a:srgbClr val="0033A0">
                <a:alpha val="43000"/>
              </a:srgbClr>
            </a:solidFill>
            <a:prstDash val="solid"/>
            <a:round/>
            <a:headEnd type="none" w="med" len="med"/>
            <a:tailEnd type="stealth" w="med" len="med"/>
          </a:ln>
        </p:spPr>
        <p:style>
          <a:lnRef idx="2">
            <a:schemeClr val="accent1"/>
          </a:lnRef>
          <a:fillRef idx="0">
            <a:schemeClr val="accent1"/>
          </a:fillRef>
          <a:effectRef idx="1">
            <a:schemeClr val="accent1"/>
          </a:effectRef>
          <a:fontRef idx="minor">
            <a:schemeClr val="tx1"/>
          </a:fontRef>
        </p:style>
      </p:cxnSp>
      <p:sp>
        <p:nvSpPr>
          <p:cNvPr id="58" name="Rectangle 57"/>
          <p:cNvSpPr/>
          <p:nvPr/>
        </p:nvSpPr>
        <p:spPr>
          <a:xfrm flipV="1">
            <a:off x="0" y="5166709"/>
            <a:ext cx="5323139" cy="366329"/>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a:endParaRPr>
          </a:p>
        </p:txBody>
      </p:sp>
      <p:sp>
        <p:nvSpPr>
          <p:cNvPr id="60" name="TextBox 59"/>
          <p:cNvSpPr txBox="1"/>
          <p:nvPr/>
        </p:nvSpPr>
        <p:spPr>
          <a:xfrm>
            <a:off x="507325" y="5162031"/>
            <a:ext cx="5105400" cy="369332"/>
          </a:xfrm>
          <a:prstGeom prst="rect">
            <a:avLst/>
          </a:prstGeom>
          <a:noFill/>
        </p:spPr>
        <p:txBody>
          <a:bodyPr wrap="square" rtlCol="0">
            <a:spAutoFit/>
          </a:bodyPr>
          <a:lstStyle/>
          <a:p>
            <a:r>
              <a:rPr lang="en-US" dirty="0" smtClean="0">
                <a:solidFill>
                  <a:schemeClr val="bg1"/>
                </a:solidFill>
                <a:latin typeface="Avenir"/>
              </a:rPr>
              <a:t>Flow chart</a:t>
            </a:r>
            <a:endParaRPr lang="en-US" dirty="0">
              <a:solidFill>
                <a:schemeClr val="bg1">
                  <a:lumMod val="95000"/>
                </a:schemeClr>
              </a:solidFill>
              <a:latin typeface="Avenir"/>
            </a:endParaRPr>
          </a:p>
        </p:txBody>
      </p:sp>
      <p:cxnSp>
        <p:nvCxnSpPr>
          <p:cNvPr id="30" name="Straight Connector 29"/>
          <p:cNvCxnSpPr/>
          <p:nvPr/>
        </p:nvCxnSpPr>
        <p:spPr>
          <a:xfrm rot="10800000">
            <a:off x="4357492" y="3383101"/>
            <a:ext cx="570109" cy="442774"/>
          </a:xfrm>
          <a:prstGeom prst="line">
            <a:avLst/>
          </a:prstGeom>
          <a:ln>
            <a:solidFill>
              <a:srgbClr val="FF0000"/>
            </a:solidFill>
            <a:tailEnd type="ova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16200000" flipV="1">
            <a:off x="2488166" y="3596240"/>
            <a:ext cx="442774" cy="16495"/>
          </a:xfrm>
          <a:prstGeom prst="line">
            <a:avLst/>
          </a:prstGeom>
          <a:ln>
            <a:solidFill>
              <a:srgbClr val="FF0000"/>
            </a:solidFill>
            <a:tailEnd type="ova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5400000" flipH="1" flipV="1">
            <a:off x="5788999" y="3601202"/>
            <a:ext cx="442774" cy="6573"/>
          </a:xfrm>
          <a:prstGeom prst="line">
            <a:avLst/>
          </a:prstGeom>
          <a:ln>
            <a:solidFill>
              <a:srgbClr val="FF0000"/>
            </a:solidFill>
            <a:tailEnd type="ova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333375" y="2473325"/>
            <a:ext cx="821182" cy="1588"/>
          </a:xfrm>
          <a:prstGeom prst="line">
            <a:avLst/>
          </a:prstGeom>
          <a:ln w="63500" cap="flat" cmpd="sng" algn="ctr">
            <a:solidFill>
              <a:srgbClr val="0033A0">
                <a:alpha val="43000"/>
              </a:srgbClr>
            </a:solidFill>
            <a:prstDash val="solid"/>
            <a:round/>
            <a:headEnd type="none" w="med" len="med"/>
            <a:tailEnd type="stealth" w="med" len="med"/>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537325" y="2288212"/>
            <a:ext cx="6008917" cy="723275"/>
          </a:xfrm>
          <a:prstGeom prst="rect">
            <a:avLst/>
          </a:prstGeom>
          <a:noFill/>
        </p:spPr>
        <p:txBody>
          <a:bodyPr wrap="square" rtlCol="0">
            <a:spAutoFit/>
          </a:bodyPr>
          <a:lstStyle/>
          <a:p>
            <a:pPr marL="0" lvl="1">
              <a:buClr>
                <a:srgbClr val="DA291C"/>
              </a:buClr>
            </a:pPr>
            <a:r>
              <a:rPr lang="en-GB" sz="1200" dirty="0" smtClean="0">
                <a:latin typeface="Avenir"/>
                <a:cs typeface="Avenir"/>
              </a:rPr>
              <a:t>After logging in, you will arrive at the Home page. The Main Menu bar at the top of the screen is shown below.</a:t>
            </a:r>
          </a:p>
          <a:p>
            <a:pPr>
              <a:spcBef>
                <a:spcPts val="600"/>
              </a:spcBef>
            </a:pPr>
            <a:endParaRPr lang="en-US" sz="1200" dirty="0">
              <a:latin typeface="Avenir"/>
              <a:cs typeface="Avenir"/>
            </a:endParaRPr>
          </a:p>
        </p:txBody>
      </p:sp>
      <p:sp>
        <p:nvSpPr>
          <p:cNvPr id="40" name="TextBox 39"/>
          <p:cNvSpPr txBox="1"/>
          <p:nvPr/>
        </p:nvSpPr>
        <p:spPr>
          <a:xfrm>
            <a:off x="123825" y="4002087"/>
            <a:ext cx="304800" cy="923330"/>
          </a:xfrm>
          <a:prstGeom prst="rect">
            <a:avLst/>
          </a:prstGeom>
          <a:noFill/>
        </p:spPr>
        <p:txBody>
          <a:bodyPr wrap="square" rtlCol="0">
            <a:spAutoFit/>
          </a:bodyPr>
          <a:lstStyle/>
          <a:p>
            <a:r>
              <a:rPr lang="en-US" sz="900" dirty="0" smtClean="0">
                <a:latin typeface="Avenir Black"/>
                <a:cs typeface="Avenir Black"/>
              </a:rPr>
              <a:t>-</a:t>
            </a:r>
          </a:p>
          <a:p>
            <a:endParaRPr lang="en-US" sz="900" dirty="0" smtClean="0">
              <a:latin typeface="Avenir Black"/>
              <a:cs typeface="Avenir Black"/>
            </a:endParaRPr>
          </a:p>
          <a:p>
            <a:endParaRPr lang="en-US" sz="900" dirty="0" smtClean="0">
              <a:latin typeface="Avenir Black"/>
              <a:cs typeface="Avenir Black"/>
            </a:endParaRPr>
          </a:p>
          <a:p>
            <a:endParaRPr lang="en-US" sz="900" dirty="0" smtClean="0">
              <a:latin typeface="Avenir Black"/>
              <a:cs typeface="Avenir Black"/>
            </a:endParaRPr>
          </a:p>
          <a:p>
            <a:r>
              <a:rPr lang="en-US" sz="900" dirty="0" smtClean="0">
                <a:latin typeface="Avenir Black"/>
                <a:cs typeface="Avenir Black"/>
              </a:rPr>
              <a:t>-</a:t>
            </a:r>
          </a:p>
          <a:p>
            <a:endParaRPr lang="en-US" sz="900" dirty="0">
              <a:latin typeface="Avenir Black"/>
              <a:cs typeface="Avenir Black"/>
            </a:endParaRPr>
          </a:p>
        </p:txBody>
      </p:sp>
      <p:sp>
        <p:nvSpPr>
          <p:cNvPr id="41" name="TextBox 40"/>
          <p:cNvSpPr txBox="1"/>
          <p:nvPr/>
        </p:nvSpPr>
        <p:spPr>
          <a:xfrm>
            <a:off x="962025" y="4002087"/>
            <a:ext cx="304800" cy="784830"/>
          </a:xfrm>
          <a:prstGeom prst="rect">
            <a:avLst/>
          </a:prstGeom>
          <a:noFill/>
        </p:spPr>
        <p:txBody>
          <a:bodyPr wrap="square" rtlCol="0">
            <a:spAutoFit/>
          </a:bodyPr>
          <a:lstStyle/>
          <a:p>
            <a:r>
              <a:rPr lang="en-US" sz="900" dirty="0" smtClean="0">
                <a:latin typeface="Avenir Black"/>
                <a:cs typeface="Avenir Black"/>
              </a:rPr>
              <a:t>-</a:t>
            </a:r>
          </a:p>
          <a:p>
            <a:r>
              <a:rPr lang="en-US" sz="900" dirty="0" smtClean="0">
                <a:latin typeface="Avenir Black"/>
                <a:cs typeface="Avenir Black"/>
              </a:rPr>
              <a:t>-</a:t>
            </a:r>
          </a:p>
          <a:p>
            <a:endParaRPr lang="en-US" sz="900" dirty="0" smtClean="0">
              <a:latin typeface="Avenir Black"/>
              <a:cs typeface="Avenir Black"/>
            </a:endParaRPr>
          </a:p>
          <a:p>
            <a:r>
              <a:rPr lang="en-US" sz="900" dirty="0" smtClean="0">
                <a:latin typeface="Avenir Black"/>
                <a:cs typeface="Avenir Black"/>
              </a:rPr>
              <a:t>-</a:t>
            </a:r>
          </a:p>
          <a:p>
            <a:r>
              <a:rPr lang="en-US" sz="900" dirty="0" smtClean="0">
                <a:latin typeface="Avenir Black"/>
                <a:cs typeface="Avenir Black"/>
              </a:rPr>
              <a:t>-</a:t>
            </a:r>
          </a:p>
        </p:txBody>
      </p:sp>
      <p:sp>
        <p:nvSpPr>
          <p:cNvPr id="43" name="TextBox 42"/>
          <p:cNvSpPr txBox="1"/>
          <p:nvPr/>
        </p:nvSpPr>
        <p:spPr>
          <a:xfrm>
            <a:off x="2353520" y="4006548"/>
            <a:ext cx="304800" cy="784830"/>
          </a:xfrm>
          <a:prstGeom prst="rect">
            <a:avLst/>
          </a:prstGeom>
          <a:noFill/>
        </p:spPr>
        <p:txBody>
          <a:bodyPr wrap="square" rtlCol="0">
            <a:spAutoFit/>
          </a:bodyPr>
          <a:lstStyle/>
          <a:p>
            <a:r>
              <a:rPr lang="en-US" sz="900" dirty="0" smtClean="0">
                <a:latin typeface="Avenir Black"/>
                <a:cs typeface="Avenir Black"/>
              </a:rPr>
              <a:t>-</a:t>
            </a:r>
          </a:p>
          <a:p>
            <a:endParaRPr lang="en-US" sz="900" dirty="0" smtClean="0">
              <a:latin typeface="Avenir Black"/>
              <a:cs typeface="Avenir Black"/>
            </a:endParaRPr>
          </a:p>
          <a:p>
            <a:r>
              <a:rPr lang="en-US" sz="900" dirty="0" smtClean="0">
                <a:latin typeface="Avenir Black"/>
                <a:cs typeface="Avenir Black"/>
              </a:rPr>
              <a:t>-</a:t>
            </a:r>
          </a:p>
          <a:p>
            <a:r>
              <a:rPr lang="en-US" sz="900" dirty="0" smtClean="0">
                <a:latin typeface="Avenir Black"/>
                <a:cs typeface="Avenir Black"/>
              </a:rPr>
              <a:t>-</a:t>
            </a:r>
          </a:p>
          <a:p>
            <a:r>
              <a:rPr lang="en-US" sz="900" dirty="0" smtClean="0">
                <a:latin typeface="Avenir Black"/>
                <a:cs typeface="Avenir Black"/>
              </a:rPr>
              <a:t>-</a:t>
            </a:r>
          </a:p>
        </p:txBody>
      </p:sp>
      <p:pic>
        <p:nvPicPr>
          <p:cNvPr id="44" name="EVA Flow chart.jpg" descr="/Users/snowy/Desktop/city and guilds Evolve SG/Flow Chart/EVA Flow chart.jpg"/>
          <p:cNvPicPr>
            <a:picLocks noChangeAspect="1"/>
          </p:cNvPicPr>
          <p:nvPr/>
        </p:nvPicPr>
        <p:blipFill>
          <a:blip r:embed="rId4"/>
          <a:srcRect t="14388" b="32172"/>
          <a:stretch>
            <a:fillRect/>
          </a:stretch>
        </p:blipFill>
        <p:spPr>
          <a:xfrm>
            <a:off x="230057" y="6018045"/>
            <a:ext cx="5303967" cy="3978450"/>
          </a:xfrm>
          <a:prstGeom prst="rect">
            <a:avLst/>
          </a:prstGeom>
        </p:spPr>
      </p:pic>
      <p:sp>
        <p:nvSpPr>
          <p:cNvPr id="45" name="TextBox 44"/>
          <p:cNvSpPr txBox="1"/>
          <p:nvPr/>
        </p:nvSpPr>
        <p:spPr>
          <a:xfrm>
            <a:off x="3629025" y="4002087"/>
            <a:ext cx="304800" cy="507831"/>
          </a:xfrm>
          <a:prstGeom prst="rect">
            <a:avLst/>
          </a:prstGeom>
          <a:noFill/>
        </p:spPr>
        <p:txBody>
          <a:bodyPr wrap="square" rtlCol="0">
            <a:spAutoFit/>
          </a:bodyPr>
          <a:lstStyle/>
          <a:p>
            <a:r>
              <a:rPr lang="en-US" sz="900" dirty="0" smtClean="0">
                <a:latin typeface="Avenir Black"/>
                <a:cs typeface="Avenir Black"/>
              </a:rPr>
              <a:t>-</a:t>
            </a:r>
          </a:p>
          <a:p>
            <a:endParaRPr lang="en-US" sz="900" dirty="0" smtClean="0">
              <a:latin typeface="Avenir Black"/>
              <a:cs typeface="Avenir Black"/>
            </a:endParaRPr>
          </a:p>
          <a:p>
            <a:r>
              <a:rPr lang="en-US" sz="900" dirty="0" smtClean="0">
                <a:latin typeface="Avenir Black"/>
                <a:cs typeface="Avenir Black"/>
              </a:rPr>
              <a:t>-</a:t>
            </a:r>
          </a:p>
        </p:txBody>
      </p:sp>
      <p:sp>
        <p:nvSpPr>
          <p:cNvPr id="49" name="Rectangle 48"/>
          <p:cNvSpPr/>
          <p:nvPr/>
        </p:nvSpPr>
        <p:spPr>
          <a:xfrm flipV="1">
            <a:off x="0" y="1261367"/>
            <a:ext cx="5000625" cy="369331"/>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a:endParaRPr>
          </a:p>
        </p:txBody>
      </p:sp>
      <p:sp>
        <p:nvSpPr>
          <p:cNvPr id="50" name="TextBox 49"/>
          <p:cNvSpPr txBox="1"/>
          <p:nvPr/>
        </p:nvSpPr>
        <p:spPr>
          <a:xfrm>
            <a:off x="504825" y="1261367"/>
            <a:ext cx="5105400" cy="369332"/>
          </a:xfrm>
          <a:prstGeom prst="rect">
            <a:avLst/>
          </a:prstGeom>
          <a:noFill/>
        </p:spPr>
        <p:txBody>
          <a:bodyPr wrap="square" rtlCol="0">
            <a:spAutoFit/>
          </a:bodyPr>
          <a:lstStyle/>
          <a:p>
            <a:r>
              <a:rPr lang="en-US" dirty="0" smtClean="0">
                <a:solidFill>
                  <a:schemeClr val="bg1"/>
                </a:solidFill>
                <a:latin typeface="Avenir"/>
              </a:rPr>
              <a:t>Introduction continued</a:t>
            </a:r>
            <a:endParaRPr lang="en-US" dirty="0">
              <a:solidFill>
                <a:schemeClr val="bg1"/>
              </a:solidFill>
              <a:latin typeface="Avenir"/>
            </a:endParaRPr>
          </a:p>
        </p:txBody>
      </p:sp>
      <p:pic>
        <p:nvPicPr>
          <p:cNvPr id="42" name="Picture 41"/>
          <p:cNvPicPr>
            <a:picLocks noChangeAspect="1"/>
          </p:cNvPicPr>
          <p:nvPr/>
        </p:nvPicPr>
        <p:blipFill>
          <a:blip r:embed="rId5"/>
          <a:stretch>
            <a:fillRect/>
          </a:stretch>
        </p:blipFill>
        <p:spPr>
          <a:xfrm>
            <a:off x="6050064" y="0"/>
            <a:ext cx="954598" cy="649287"/>
          </a:xfrm>
          <a:prstGeom prst="rect">
            <a:avLst/>
          </a:prstGeom>
        </p:spPr>
      </p:pic>
      <p:sp>
        <p:nvSpPr>
          <p:cNvPr id="48" name="TextBox 47"/>
          <p:cNvSpPr txBox="1"/>
          <p:nvPr/>
        </p:nvSpPr>
        <p:spPr>
          <a:xfrm>
            <a:off x="3479800" y="10142021"/>
            <a:ext cx="3850001" cy="230832"/>
          </a:xfrm>
          <a:prstGeom prst="rect">
            <a:avLst/>
          </a:prstGeom>
          <a:noFill/>
        </p:spPr>
        <p:txBody>
          <a:bodyPr wrap="square" rtlCol="0">
            <a:spAutoFit/>
          </a:bodyPr>
          <a:lstStyle/>
          <a:p>
            <a:pPr algn="r"/>
            <a:r>
              <a:rPr lang="en-US" sz="900" dirty="0" smtClean="0">
                <a:solidFill>
                  <a:schemeClr val="bg1"/>
                </a:solidFill>
                <a:latin typeface="Avenir Book"/>
                <a:cs typeface="Avenir Book"/>
              </a:rPr>
              <a:t>© Copyright The City and Guilds of London Institute 2015</a:t>
            </a:r>
            <a:endParaRPr lang="en-US" sz="900" dirty="0">
              <a:solidFill>
                <a:schemeClr val="bg1"/>
              </a:solidFill>
              <a:latin typeface="Avenir Book"/>
              <a:cs typeface="Avenir Book"/>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61" descr="1. test calendar expanded page.png"/>
          <p:cNvPicPr>
            <a:picLocks noChangeAspect="1"/>
          </p:cNvPicPr>
          <p:nvPr/>
        </p:nvPicPr>
        <p:blipFill>
          <a:blip r:embed="rId3"/>
          <a:srcRect t="11628" b="49690"/>
          <a:stretch>
            <a:fillRect/>
          </a:stretch>
        </p:blipFill>
        <p:spPr>
          <a:xfrm>
            <a:off x="236226" y="4535488"/>
            <a:ext cx="7117074" cy="1700932"/>
          </a:xfrm>
          <a:prstGeom prst="rect">
            <a:avLst/>
          </a:prstGeom>
          <a:ln w="12700" cap="flat" cmpd="sng" algn="ctr">
            <a:solidFill>
              <a:schemeClr val="bg1">
                <a:lumMod val="75000"/>
              </a:schemeClr>
            </a:solidFill>
            <a:prstDash val="solid"/>
            <a:round/>
            <a:headEnd type="none" w="med" len="med"/>
            <a:tailEnd type="none" w="med" len="med"/>
          </a:ln>
          <a:effectLst>
            <a:outerShdw blurRad="50800" dist="38100" dir="2700000">
              <a:srgbClr val="000000">
                <a:alpha val="43000"/>
              </a:srgbClr>
            </a:outerShdw>
          </a:effectLst>
        </p:spPr>
      </p:pic>
      <p:sp>
        <p:nvSpPr>
          <p:cNvPr id="33" name="TextBox 32"/>
          <p:cNvSpPr txBox="1"/>
          <p:nvPr/>
        </p:nvSpPr>
        <p:spPr>
          <a:xfrm>
            <a:off x="1419225" y="3011487"/>
            <a:ext cx="1968627" cy="830997"/>
          </a:xfrm>
          <a:prstGeom prst="rect">
            <a:avLst/>
          </a:prstGeom>
          <a:noFill/>
        </p:spPr>
        <p:txBody>
          <a:bodyPr wrap="square" rtlCol="0">
            <a:spAutoFit/>
          </a:bodyPr>
          <a:lstStyle/>
          <a:p>
            <a:r>
              <a:rPr lang="en-US" sz="900" b="1" dirty="0" smtClean="0">
                <a:latin typeface="Avenir"/>
                <a:cs typeface="Avenir"/>
              </a:rPr>
              <a:t>Centre</a:t>
            </a:r>
            <a:r>
              <a:rPr lang="en-US" sz="1000" b="1" dirty="0" smtClean="0">
                <a:latin typeface="Avenir"/>
                <a:cs typeface="Avenir"/>
              </a:rPr>
              <a:t> </a:t>
            </a:r>
            <a:r>
              <a:rPr lang="en-US" sz="900" dirty="0" smtClean="0">
                <a:latin typeface="Avenir"/>
                <a:cs typeface="Avenir"/>
              </a:rPr>
              <a:t>Enter code or name in field</a:t>
            </a:r>
            <a:endParaRPr lang="en-US" sz="900" i="1" dirty="0" smtClean="0">
              <a:latin typeface="Avenir"/>
              <a:cs typeface="Avenir"/>
            </a:endParaRPr>
          </a:p>
          <a:p>
            <a:r>
              <a:rPr lang="en-US" sz="900" b="1" dirty="0" smtClean="0">
                <a:latin typeface="Avenir"/>
                <a:cs typeface="Avenir"/>
              </a:rPr>
              <a:t>Test</a:t>
            </a:r>
            <a:r>
              <a:rPr lang="en-US" sz="1000" b="1" dirty="0" smtClean="0">
                <a:latin typeface="Avenir"/>
                <a:cs typeface="Avenir"/>
              </a:rPr>
              <a:t> </a:t>
            </a:r>
            <a:r>
              <a:rPr lang="en-US" sz="900" dirty="0" smtClean="0">
                <a:latin typeface="Avenir"/>
                <a:cs typeface="Avenir"/>
              </a:rPr>
              <a:t>Enter code or name in field</a:t>
            </a:r>
          </a:p>
          <a:p>
            <a:r>
              <a:rPr lang="en-US" sz="900" b="1" dirty="0" smtClean="0">
                <a:latin typeface="Avenir"/>
                <a:cs typeface="Avenir"/>
              </a:rPr>
              <a:t>Candidate</a:t>
            </a:r>
            <a:r>
              <a:rPr lang="en-US" sz="1000" b="1" dirty="0" smtClean="0">
                <a:latin typeface="Avenir"/>
                <a:cs typeface="Avenir"/>
              </a:rPr>
              <a:t> </a:t>
            </a:r>
            <a:r>
              <a:rPr lang="en-US" sz="900" dirty="0" smtClean="0">
                <a:latin typeface="Avenir"/>
                <a:cs typeface="Avenir"/>
              </a:rPr>
              <a:t>Enter first name or last name in field</a:t>
            </a:r>
          </a:p>
          <a:p>
            <a:r>
              <a:rPr lang="en-US" sz="900" i="1" dirty="0" smtClean="0">
                <a:latin typeface="Avenir"/>
                <a:cs typeface="Avenir"/>
              </a:rPr>
              <a:t>Click Search after each entry</a:t>
            </a:r>
            <a:endParaRPr lang="en-US" sz="900" dirty="0">
              <a:latin typeface="Avenir"/>
              <a:cs typeface="Avenir"/>
            </a:endParaRPr>
          </a:p>
        </p:txBody>
      </p:sp>
      <p:sp>
        <p:nvSpPr>
          <p:cNvPr id="40" name="TextBox 39"/>
          <p:cNvSpPr txBox="1"/>
          <p:nvPr/>
        </p:nvSpPr>
        <p:spPr>
          <a:xfrm>
            <a:off x="5523257" y="8269287"/>
            <a:ext cx="2039593" cy="1254189"/>
          </a:xfrm>
          <a:prstGeom prst="rect">
            <a:avLst/>
          </a:prstGeom>
          <a:noFill/>
        </p:spPr>
        <p:txBody>
          <a:bodyPr wrap="square" rtlCol="0">
            <a:spAutoFit/>
          </a:bodyPr>
          <a:lstStyle/>
          <a:p>
            <a:r>
              <a:rPr lang="en-US" sz="900" b="1" dirty="0" smtClean="0">
                <a:latin typeface="Avenir"/>
                <a:cs typeface="Avenir"/>
              </a:rPr>
              <a:t>Calendar tool</a:t>
            </a:r>
          </a:p>
          <a:p>
            <a:r>
              <a:rPr lang="en-US" sz="900" dirty="0" smtClean="0">
                <a:latin typeface="Avenir"/>
                <a:cs typeface="Avenir"/>
              </a:rPr>
              <a:t>Click on left or right arrow </a:t>
            </a:r>
            <a:br>
              <a:rPr lang="en-US" sz="900" dirty="0" smtClean="0">
                <a:latin typeface="Avenir"/>
                <a:cs typeface="Avenir"/>
              </a:rPr>
            </a:br>
            <a:r>
              <a:rPr lang="en-US" sz="900" dirty="0" smtClean="0">
                <a:latin typeface="Avenir"/>
                <a:cs typeface="Avenir"/>
              </a:rPr>
              <a:t>to go back or forward in time</a:t>
            </a:r>
          </a:p>
          <a:p>
            <a:r>
              <a:rPr lang="en-US" sz="900" dirty="0" smtClean="0">
                <a:latin typeface="Avenir"/>
                <a:cs typeface="Avenir"/>
              </a:rPr>
              <a:t>Click on month in bar and </a:t>
            </a:r>
            <a:br>
              <a:rPr lang="en-US" sz="900" dirty="0" smtClean="0">
                <a:latin typeface="Avenir"/>
                <a:cs typeface="Avenir"/>
              </a:rPr>
            </a:br>
            <a:r>
              <a:rPr lang="en-US" sz="900" dirty="0" smtClean="0">
                <a:latin typeface="Avenir"/>
                <a:cs typeface="Avenir"/>
              </a:rPr>
              <a:t>pop-up window appears: select month/year required</a:t>
            </a:r>
          </a:p>
          <a:p>
            <a:r>
              <a:rPr lang="en-US" sz="900" i="1" dirty="0" smtClean="0">
                <a:latin typeface="Avenir"/>
                <a:cs typeface="Avenir"/>
              </a:rPr>
              <a:t>See page</a:t>
            </a:r>
            <a:r>
              <a:rPr lang="en-US" sz="900" i="1" dirty="0" smtClean="0">
                <a:solidFill>
                  <a:srgbClr val="000000"/>
                </a:solidFill>
                <a:latin typeface="Avenir"/>
                <a:cs typeface="Avenir"/>
              </a:rPr>
              <a:t> 15 for </a:t>
            </a:r>
            <a:r>
              <a:rPr lang="en-US" sz="900" i="1" dirty="0" smtClean="0">
                <a:latin typeface="Avenir"/>
                <a:cs typeface="Avenir"/>
              </a:rPr>
              <a:t>more details</a:t>
            </a:r>
          </a:p>
          <a:p>
            <a:endParaRPr lang="en-US" sz="1050" dirty="0">
              <a:latin typeface="Avenir"/>
              <a:cs typeface="Avenir"/>
            </a:endParaRPr>
          </a:p>
        </p:txBody>
      </p:sp>
      <p:cxnSp>
        <p:nvCxnSpPr>
          <p:cNvPr id="44" name="Straight Connector 43"/>
          <p:cNvCxnSpPr/>
          <p:nvPr/>
        </p:nvCxnSpPr>
        <p:spPr>
          <a:xfrm rot="16200000" flipH="1">
            <a:off x="5876925" y="4344987"/>
            <a:ext cx="1143000" cy="762000"/>
          </a:xfrm>
          <a:prstGeom prst="line">
            <a:avLst/>
          </a:prstGeom>
          <a:ln>
            <a:solidFill>
              <a:srgbClr val="FF0000"/>
            </a:solidFill>
            <a:headEnd type="none"/>
            <a:tailEnd type="oval"/>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428625" y="1792288"/>
            <a:ext cx="6008917" cy="784830"/>
          </a:xfrm>
          <a:prstGeom prst="rect">
            <a:avLst/>
          </a:prstGeom>
          <a:noFill/>
        </p:spPr>
        <p:txBody>
          <a:bodyPr wrap="square" rtlCol="0">
            <a:spAutoFit/>
          </a:bodyPr>
          <a:lstStyle/>
          <a:p>
            <a:pPr>
              <a:spcBef>
                <a:spcPts val="600"/>
              </a:spcBef>
            </a:pPr>
            <a:r>
              <a:rPr lang="en-GB" sz="1200" dirty="0" smtClean="0">
                <a:solidFill>
                  <a:srgbClr val="000000"/>
                </a:solidFill>
                <a:latin typeface="Avenir"/>
              </a:rPr>
              <a:t>Here you can search for any tests by centre/test/candidate and by day/month/year using the calendar tool. The default view shows the status of tests across all installations and qualifications, i.e. the number of scheduled and overdue tests. </a:t>
            </a:r>
            <a:endParaRPr lang="en-US" sz="900" b="1" dirty="0" smtClean="0">
              <a:solidFill>
                <a:srgbClr val="000000"/>
              </a:solidFill>
              <a:latin typeface="Avenir"/>
              <a:cs typeface="Avenir"/>
            </a:endParaRPr>
          </a:p>
          <a:p>
            <a:endParaRPr lang="en-US" sz="900" b="1" dirty="0">
              <a:solidFill>
                <a:srgbClr val="000000"/>
              </a:solidFill>
              <a:latin typeface="Avenir"/>
              <a:cs typeface="Avenir"/>
            </a:endParaRPr>
          </a:p>
        </p:txBody>
      </p:sp>
      <p:cxnSp>
        <p:nvCxnSpPr>
          <p:cNvPr id="39" name="Straight Connector 38"/>
          <p:cNvCxnSpPr/>
          <p:nvPr/>
        </p:nvCxnSpPr>
        <p:spPr>
          <a:xfrm rot="5400000" flipH="1" flipV="1">
            <a:off x="-359168" y="6016231"/>
            <a:ext cx="1915312" cy="1588"/>
          </a:xfrm>
          <a:prstGeom prst="line">
            <a:avLst/>
          </a:prstGeom>
          <a:ln>
            <a:solidFill>
              <a:srgbClr val="FF0000"/>
            </a:solidFill>
            <a:tailEnd type="ova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1190625" y="5145087"/>
            <a:ext cx="3352800" cy="1588"/>
          </a:xfrm>
          <a:prstGeom prst="line">
            <a:avLst/>
          </a:prstGeom>
          <a:ln>
            <a:solidFill>
              <a:srgbClr val="DA291C"/>
            </a:solidFill>
            <a:headEnd type="oval"/>
            <a:tailEnd type="ova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rot="5400000" flipH="1" flipV="1">
            <a:off x="2683249" y="6700463"/>
            <a:ext cx="2043953" cy="1"/>
          </a:xfrm>
          <a:prstGeom prst="line">
            <a:avLst/>
          </a:prstGeom>
          <a:ln>
            <a:solidFill>
              <a:srgbClr val="FF0000"/>
            </a:solidFill>
            <a:tailEnd type="oval"/>
          </a:ln>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4391025" y="6516687"/>
            <a:ext cx="2667000" cy="1392689"/>
          </a:xfrm>
          <a:prstGeom prst="rect">
            <a:avLst/>
          </a:prstGeom>
          <a:noFill/>
        </p:spPr>
        <p:txBody>
          <a:bodyPr wrap="square" rtlCol="0">
            <a:spAutoFit/>
          </a:bodyPr>
          <a:lstStyle/>
          <a:p>
            <a:r>
              <a:rPr lang="en-US" sz="900" b="1" dirty="0" smtClean="0">
                <a:latin typeface="Avenir"/>
                <a:cs typeface="Avenir"/>
              </a:rPr>
              <a:t>Selecting day</a:t>
            </a:r>
          </a:p>
          <a:p>
            <a:r>
              <a:rPr lang="en-GB" sz="900" dirty="0" smtClean="0">
                <a:latin typeface="Avenir"/>
              </a:rPr>
              <a:t>Default is set at current date; click on +7 Days to view tests scheduled </a:t>
            </a:r>
            <a:br>
              <a:rPr lang="en-GB" sz="900" dirty="0" smtClean="0">
                <a:latin typeface="Avenir"/>
              </a:rPr>
            </a:br>
            <a:r>
              <a:rPr lang="en-GB" sz="900" dirty="0" smtClean="0">
                <a:latin typeface="Avenir"/>
              </a:rPr>
              <a:t>1 week (7 days) in advance; click on +30 Days to view tests scheduled 1 month </a:t>
            </a:r>
            <a:br>
              <a:rPr lang="en-GB" sz="900" dirty="0" smtClean="0">
                <a:latin typeface="Avenir"/>
              </a:rPr>
            </a:br>
            <a:r>
              <a:rPr lang="en-GB" sz="900" dirty="0" smtClean="0">
                <a:latin typeface="Avenir"/>
              </a:rPr>
              <a:t>(30 days) in advance</a:t>
            </a:r>
          </a:p>
          <a:p>
            <a:pPr>
              <a:spcBef>
                <a:spcPts val="300"/>
              </a:spcBef>
            </a:pPr>
            <a:r>
              <a:rPr lang="en-US" sz="900" dirty="0" smtClean="0">
                <a:latin typeface="Avenir"/>
                <a:cs typeface="Avenir"/>
              </a:rPr>
              <a:t>Calendar will always default to current date</a:t>
            </a:r>
          </a:p>
          <a:p>
            <a:endParaRPr lang="en-US" sz="900" dirty="0" smtClean="0">
              <a:latin typeface="Avenir"/>
              <a:cs typeface="Avenir"/>
            </a:endParaRPr>
          </a:p>
          <a:p>
            <a:endParaRPr lang="en-US" sz="900" dirty="0">
              <a:latin typeface="Avenir"/>
              <a:cs typeface="Avenir"/>
            </a:endParaRPr>
          </a:p>
        </p:txBody>
      </p:sp>
      <p:grpSp>
        <p:nvGrpSpPr>
          <p:cNvPr id="50" name="Group 49"/>
          <p:cNvGrpSpPr/>
          <p:nvPr/>
        </p:nvGrpSpPr>
        <p:grpSpPr>
          <a:xfrm>
            <a:off x="4501703" y="3849687"/>
            <a:ext cx="1565722" cy="561202"/>
            <a:chOff x="4808372" y="1448778"/>
            <a:chExt cx="1565722" cy="561202"/>
          </a:xfrm>
        </p:grpSpPr>
        <p:sp>
          <p:nvSpPr>
            <p:cNvPr id="80" name="Rounded Rectangle 79"/>
            <p:cNvSpPr/>
            <p:nvPr/>
          </p:nvSpPr>
          <p:spPr>
            <a:xfrm>
              <a:off x="4808372" y="1448778"/>
              <a:ext cx="1565722" cy="561202"/>
            </a:xfrm>
            <a:prstGeom prst="roundRect">
              <a:avLst/>
            </a:prstGeom>
            <a:solidFill>
              <a:srgbClr val="DA291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venir"/>
              </a:endParaRPr>
            </a:p>
          </p:txBody>
        </p:sp>
        <p:sp>
          <p:nvSpPr>
            <p:cNvPr id="81" name="TextBox 80"/>
            <p:cNvSpPr txBox="1"/>
            <p:nvPr/>
          </p:nvSpPr>
          <p:spPr>
            <a:xfrm>
              <a:off x="4880788" y="1448778"/>
              <a:ext cx="1340906" cy="507831"/>
            </a:xfrm>
            <a:prstGeom prst="rect">
              <a:avLst/>
            </a:prstGeom>
            <a:noFill/>
          </p:spPr>
          <p:txBody>
            <a:bodyPr wrap="square" rtlCol="0">
              <a:spAutoFit/>
            </a:bodyPr>
            <a:lstStyle/>
            <a:p>
              <a:r>
                <a:rPr lang="en-US" sz="900" b="1" dirty="0" smtClean="0">
                  <a:solidFill>
                    <a:schemeClr val="bg1"/>
                  </a:solidFill>
                  <a:latin typeface="Avenir"/>
                  <a:cs typeface="Avenir"/>
                </a:rPr>
                <a:t>SEARCH: Click after entering any new data to refresh page</a:t>
              </a:r>
              <a:endParaRPr lang="en-US" sz="900" dirty="0" smtClean="0">
                <a:latin typeface="Avenir"/>
                <a:cs typeface="Avenir"/>
              </a:endParaRPr>
            </a:p>
          </p:txBody>
        </p:sp>
      </p:grpSp>
      <p:cxnSp>
        <p:nvCxnSpPr>
          <p:cNvPr id="82" name="Straight Connector 81"/>
          <p:cNvCxnSpPr/>
          <p:nvPr/>
        </p:nvCxnSpPr>
        <p:spPr>
          <a:xfrm rot="5400000" flipH="1" flipV="1">
            <a:off x="5878514" y="6097587"/>
            <a:ext cx="990600" cy="1588"/>
          </a:xfrm>
          <a:prstGeom prst="line">
            <a:avLst/>
          </a:prstGeom>
          <a:ln>
            <a:solidFill>
              <a:srgbClr val="FF0000"/>
            </a:solidFill>
            <a:headEnd type="none"/>
            <a:tailEnd type="oval"/>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276225" y="7812087"/>
            <a:ext cx="1523999" cy="938719"/>
          </a:xfrm>
          <a:prstGeom prst="rect">
            <a:avLst/>
          </a:prstGeom>
          <a:noFill/>
        </p:spPr>
        <p:txBody>
          <a:bodyPr wrap="square" rtlCol="0">
            <a:spAutoFit/>
          </a:bodyPr>
          <a:lstStyle/>
          <a:p>
            <a:r>
              <a:rPr lang="en-US" sz="900" b="1" dirty="0" smtClean="0">
                <a:latin typeface="Avenir"/>
                <a:cs typeface="Avenir"/>
              </a:rPr>
              <a:t>Open/Close Booking</a:t>
            </a:r>
          </a:p>
          <a:p>
            <a:r>
              <a:rPr lang="en-GB" sz="900" dirty="0" smtClean="0">
                <a:latin typeface="Avenir"/>
              </a:rPr>
              <a:t>Click on Open/Close Booking to show/hide test status, i.e. number of scheduled and overdue tests</a:t>
            </a:r>
            <a:endParaRPr lang="en-US" sz="900" dirty="0">
              <a:latin typeface="Avenir"/>
              <a:cs typeface="Avenir"/>
            </a:endParaRPr>
          </a:p>
        </p:txBody>
      </p:sp>
      <p:sp>
        <p:nvSpPr>
          <p:cNvPr id="79" name="Rounded Rectangle 78"/>
          <p:cNvSpPr/>
          <p:nvPr/>
        </p:nvSpPr>
        <p:spPr>
          <a:xfrm>
            <a:off x="4238625" y="2676198"/>
            <a:ext cx="3124199" cy="944889"/>
          </a:xfrm>
          <a:prstGeom prst="roundRect">
            <a:avLst/>
          </a:prstGeom>
          <a:gradFill flip="none" rotWithShape="1">
            <a:gsLst>
              <a:gs pos="0">
                <a:schemeClr val="accent1">
                  <a:tint val="100000"/>
                  <a:shade val="100000"/>
                  <a:satMod val="130000"/>
                  <a:alpha val="46000"/>
                </a:schemeClr>
              </a:gs>
              <a:gs pos="100000">
                <a:schemeClr val="accent1">
                  <a:tint val="50000"/>
                  <a:shade val="100000"/>
                  <a:satMod val="350000"/>
                  <a:alpha val="46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venir"/>
            </a:endParaRPr>
          </a:p>
        </p:txBody>
      </p:sp>
      <p:pic>
        <p:nvPicPr>
          <p:cNvPr id="77" name="question mark.png" descr="/Users/snowy/Desktop/city and guilds Evolve SG/CG screen shots/C&amp;G screen shots/13 July 2015/question mark.png"/>
          <p:cNvPicPr>
            <a:picLocks noChangeAspect="1"/>
          </p:cNvPicPr>
          <p:nvPr/>
        </p:nvPicPr>
        <p:blipFill>
          <a:blip r:embed="rId4"/>
          <a:stretch>
            <a:fillRect/>
          </a:stretch>
        </p:blipFill>
        <p:spPr>
          <a:xfrm>
            <a:off x="6524625" y="2706686"/>
            <a:ext cx="757716" cy="341313"/>
          </a:xfrm>
          <a:prstGeom prst="rect">
            <a:avLst/>
          </a:prstGeom>
        </p:spPr>
      </p:pic>
      <p:sp>
        <p:nvSpPr>
          <p:cNvPr id="78" name="TextBox 77"/>
          <p:cNvSpPr txBox="1"/>
          <p:nvPr/>
        </p:nvSpPr>
        <p:spPr>
          <a:xfrm>
            <a:off x="4238625" y="2773957"/>
            <a:ext cx="2971800" cy="923330"/>
          </a:xfrm>
          <a:prstGeom prst="rect">
            <a:avLst/>
          </a:prstGeom>
          <a:noFill/>
        </p:spPr>
        <p:txBody>
          <a:bodyPr wrap="square" rtlCol="0">
            <a:spAutoFit/>
          </a:bodyPr>
          <a:lstStyle/>
          <a:p>
            <a:r>
              <a:rPr lang="en-GB" sz="900" b="1" dirty="0" smtClean="0">
                <a:latin typeface="Avenir"/>
              </a:rPr>
              <a:t>Help</a:t>
            </a:r>
            <a:endParaRPr lang="en-GB" sz="900" dirty="0" smtClean="0">
              <a:latin typeface="Avenir"/>
            </a:endParaRPr>
          </a:p>
          <a:p>
            <a:r>
              <a:rPr lang="en-GB" sz="900" dirty="0" smtClean="0">
                <a:latin typeface="Avenir"/>
              </a:rPr>
              <a:t>Click on main Help icon in top right-hand </a:t>
            </a:r>
          </a:p>
          <a:p>
            <a:r>
              <a:rPr lang="en-GB" sz="900" dirty="0" smtClean="0">
                <a:latin typeface="Avenir"/>
              </a:rPr>
              <a:t>corner of screen to make mini Help icons appear below on page; click again to hide. </a:t>
            </a:r>
            <a:br>
              <a:rPr lang="en-GB" sz="900" dirty="0" smtClean="0">
                <a:latin typeface="Avenir"/>
              </a:rPr>
            </a:br>
            <a:r>
              <a:rPr lang="en-GB" sz="900" i="1" dirty="0" smtClean="0">
                <a:latin typeface="Avenir"/>
              </a:rPr>
              <a:t>See page 20 for details</a:t>
            </a:r>
          </a:p>
          <a:p>
            <a:endParaRPr lang="en-US" sz="900" dirty="0">
              <a:latin typeface="Avenir"/>
              <a:cs typeface="Avenir"/>
            </a:endParaRPr>
          </a:p>
        </p:txBody>
      </p:sp>
      <p:cxnSp>
        <p:nvCxnSpPr>
          <p:cNvPr id="87" name="Straight Connector 86"/>
          <p:cNvCxnSpPr/>
          <p:nvPr/>
        </p:nvCxnSpPr>
        <p:spPr>
          <a:xfrm>
            <a:off x="-409597" y="1949606"/>
            <a:ext cx="821182" cy="1588"/>
          </a:xfrm>
          <a:prstGeom prst="line">
            <a:avLst/>
          </a:prstGeom>
          <a:ln w="63500" cap="flat" cmpd="sng" algn="ctr">
            <a:solidFill>
              <a:srgbClr val="0033A0">
                <a:alpha val="43000"/>
              </a:srgbClr>
            </a:solidFill>
            <a:prstDash val="solid"/>
            <a:round/>
            <a:headEnd type="none" w="med" len="med"/>
            <a:tailEnd type="stealth" w="med" len="med"/>
          </a:ln>
        </p:spPr>
        <p:style>
          <a:lnRef idx="2">
            <a:schemeClr val="accent1"/>
          </a:lnRef>
          <a:fillRef idx="0">
            <a:schemeClr val="accent1"/>
          </a:fillRef>
          <a:effectRef idx="1">
            <a:schemeClr val="accent1"/>
          </a:effectRef>
          <a:fontRef idx="minor">
            <a:schemeClr val="tx1"/>
          </a:fontRef>
        </p:style>
      </p:cxnSp>
      <p:sp>
        <p:nvSpPr>
          <p:cNvPr id="93" name="Rectangle 92"/>
          <p:cNvSpPr/>
          <p:nvPr/>
        </p:nvSpPr>
        <p:spPr>
          <a:xfrm>
            <a:off x="0" y="-112713"/>
            <a:ext cx="7591425" cy="877886"/>
          </a:xfrm>
          <a:prstGeom prst="rect">
            <a:avLst/>
          </a:prstGeom>
          <a:solidFill>
            <a:srgbClr val="000000"/>
          </a:solidFill>
          <a:ln w="254000" cap="flat" cmpd="sng" algn="ctr">
            <a:no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latin typeface="Avenir"/>
            </a:endParaRPr>
          </a:p>
        </p:txBody>
      </p:sp>
      <p:sp>
        <p:nvSpPr>
          <p:cNvPr id="94" name="TextBox 93"/>
          <p:cNvSpPr txBox="1"/>
          <p:nvPr/>
        </p:nvSpPr>
        <p:spPr>
          <a:xfrm>
            <a:off x="480690" y="155573"/>
            <a:ext cx="6466118" cy="400110"/>
          </a:xfrm>
          <a:prstGeom prst="rect">
            <a:avLst/>
          </a:prstGeom>
          <a:noFill/>
        </p:spPr>
        <p:txBody>
          <a:bodyPr wrap="square" rtlCol="0">
            <a:spAutoFit/>
          </a:bodyPr>
          <a:lstStyle/>
          <a:p>
            <a:r>
              <a:rPr lang="en-US" sz="2000" dirty="0" err="1" smtClean="0">
                <a:solidFill>
                  <a:schemeClr val="bg1"/>
                </a:solidFill>
                <a:latin typeface="Avenir"/>
                <a:cs typeface="Avenir"/>
              </a:rPr>
              <a:t>e-volve</a:t>
            </a:r>
            <a:r>
              <a:rPr lang="en-US" sz="2000" dirty="0" smtClean="0">
                <a:solidFill>
                  <a:schemeClr val="bg1"/>
                </a:solidFill>
                <a:latin typeface="Avenir"/>
                <a:cs typeface="Avenir"/>
              </a:rPr>
              <a:t> Centre Analytics </a:t>
            </a:r>
            <a:r>
              <a:rPr lang="en-US" sz="1600" b="1" dirty="0" smtClean="0">
                <a:solidFill>
                  <a:schemeClr val="bg1"/>
                </a:solidFill>
                <a:latin typeface="Avenir"/>
                <a:cs typeface="Avenir"/>
              </a:rPr>
              <a:t>USER GUIDE</a:t>
            </a:r>
            <a:endParaRPr lang="en-US" sz="1600" b="1" dirty="0">
              <a:solidFill>
                <a:schemeClr val="bg1"/>
              </a:solidFill>
              <a:latin typeface="Avenir"/>
              <a:cs typeface="Avenir"/>
            </a:endParaRPr>
          </a:p>
        </p:txBody>
      </p:sp>
      <p:sp>
        <p:nvSpPr>
          <p:cNvPr id="95" name="Rectangle 94"/>
          <p:cNvSpPr/>
          <p:nvPr/>
        </p:nvSpPr>
        <p:spPr>
          <a:xfrm>
            <a:off x="0" y="10090660"/>
            <a:ext cx="7562849" cy="394944"/>
          </a:xfrm>
          <a:prstGeom prst="rect">
            <a:avLst/>
          </a:prstGeom>
          <a:solidFill>
            <a:srgbClr val="000000"/>
          </a:solidFill>
          <a:ln w="254000" cap="flat" cmpd="sng" algn="ctr">
            <a:no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latin typeface="Avenir"/>
            </a:endParaRPr>
          </a:p>
        </p:txBody>
      </p:sp>
      <p:sp>
        <p:nvSpPr>
          <p:cNvPr id="96" name="TextBox 95"/>
          <p:cNvSpPr txBox="1"/>
          <p:nvPr/>
        </p:nvSpPr>
        <p:spPr>
          <a:xfrm>
            <a:off x="459368" y="10079722"/>
            <a:ext cx="1264657" cy="323165"/>
          </a:xfrm>
          <a:prstGeom prst="rect">
            <a:avLst/>
          </a:prstGeom>
          <a:noFill/>
        </p:spPr>
        <p:txBody>
          <a:bodyPr wrap="square" rtlCol="0">
            <a:spAutoFit/>
          </a:bodyPr>
          <a:lstStyle/>
          <a:p>
            <a:r>
              <a:rPr lang="en-US" sz="1500" dirty="0" smtClean="0">
                <a:solidFill>
                  <a:schemeClr val="bg1"/>
                </a:solidFill>
                <a:latin typeface="Avenir"/>
                <a:cs typeface="Avenir"/>
              </a:rPr>
              <a:t>5</a:t>
            </a:r>
            <a:endParaRPr lang="en-US" sz="1500" b="1" dirty="0">
              <a:solidFill>
                <a:schemeClr val="bg1"/>
              </a:solidFill>
              <a:latin typeface="Avenir"/>
              <a:cs typeface="Avenir"/>
            </a:endParaRPr>
          </a:p>
        </p:txBody>
      </p:sp>
      <p:cxnSp>
        <p:nvCxnSpPr>
          <p:cNvPr id="58" name="Straight Connector 57"/>
          <p:cNvCxnSpPr/>
          <p:nvPr/>
        </p:nvCxnSpPr>
        <p:spPr>
          <a:xfrm rot="5400000" flipH="1" flipV="1">
            <a:off x="1113634" y="4533902"/>
            <a:ext cx="1222371" cy="1588"/>
          </a:xfrm>
          <a:prstGeom prst="line">
            <a:avLst/>
          </a:prstGeom>
          <a:ln>
            <a:solidFill>
              <a:srgbClr val="FF0000"/>
            </a:solidFill>
            <a:tailEnd type="oval"/>
          </a:ln>
        </p:spPr>
        <p:style>
          <a:lnRef idx="2">
            <a:schemeClr val="accent1"/>
          </a:lnRef>
          <a:fillRef idx="0">
            <a:schemeClr val="accent1"/>
          </a:fillRef>
          <a:effectRef idx="1">
            <a:schemeClr val="accent1"/>
          </a:effectRef>
          <a:fontRef idx="minor">
            <a:schemeClr val="tx1"/>
          </a:fontRef>
        </p:style>
      </p:cxnSp>
      <p:pic>
        <p:nvPicPr>
          <p:cNvPr id="61" name="Picture 60" descr="drop down box for month.png"/>
          <p:cNvPicPr>
            <a:picLocks noChangeAspect="1"/>
          </p:cNvPicPr>
          <p:nvPr/>
        </p:nvPicPr>
        <p:blipFill>
          <a:blip r:embed="rId5"/>
          <a:stretch>
            <a:fillRect/>
          </a:stretch>
        </p:blipFill>
        <p:spPr>
          <a:xfrm>
            <a:off x="3705225" y="7888287"/>
            <a:ext cx="1758057" cy="1626671"/>
          </a:xfrm>
          <a:prstGeom prst="rect">
            <a:avLst/>
          </a:prstGeom>
          <a:ln>
            <a:solidFill>
              <a:schemeClr val="bg1">
                <a:lumMod val="50000"/>
              </a:schemeClr>
            </a:solidFill>
          </a:ln>
          <a:effectLst>
            <a:outerShdw blurRad="50800" dist="38100" dir="2700000">
              <a:schemeClr val="bg1">
                <a:lumMod val="65000"/>
                <a:alpha val="70000"/>
              </a:schemeClr>
            </a:outerShdw>
          </a:effectLst>
        </p:spPr>
      </p:pic>
      <p:sp>
        <p:nvSpPr>
          <p:cNvPr id="72" name="Rectangle 71"/>
          <p:cNvSpPr/>
          <p:nvPr/>
        </p:nvSpPr>
        <p:spPr>
          <a:xfrm flipV="1">
            <a:off x="0" y="1106487"/>
            <a:ext cx="5000625" cy="369331"/>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a:endParaRPr>
          </a:p>
        </p:txBody>
      </p:sp>
      <p:sp>
        <p:nvSpPr>
          <p:cNvPr id="73" name="TextBox 72"/>
          <p:cNvSpPr txBox="1"/>
          <p:nvPr/>
        </p:nvSpPr>
        <p:spPr>
          <a:xfrm>
            <a:off x="504825" y="1106487"/>
            <a:ext cx="5105400" cy="369332"/>
          </a:xfrm>
          <a:prstGeom prst="rect">
            <a:avLst/>
          </a:prstGeom>
          <a:noFill/>
        </p:spPr>
        <p:txBody>
          <a:bodyPr wrap="square" rtlCol="0">
            <a:spAutoFit/>
          </a:bodyPr>
          <a:lstStyle/>
          <a:p>
            <a:r>
              <a:rPr lang="en-US" dirty="0" smtClean="0">
                <a:solidFill>
                  <a:schemeClr val="bg1"/>
                </a:solidFill>
                <a:latin typeface="Avenir"/>
              </a:rPr>
              <a:t>Test Calendar: Default view</a:t>
            </a:r>
            <a:endParaRPr lang="en-US" dirty="0">
              <a:solidFill>
                <a:schemeClr val="bg1"/>
              </a:solidFill>
              <a:latin typeface="Avenir"/>
            </a:endParaRPr>
          </a:p>
        </p:txBody>
      </p:sp>
      <p:pic>
        <p:nvPicPr>
          <p:cNvPr id="32" name="Picture 31"/>
          <p:cNvPicPr>
            <a:picLocks noChangeAspect="1"/>
          </p:cNvPicPr>
          <p:nvPr/>
        </p:nvPicPr>
        <p:blipFill>
          <a:blip r:embed="rId6"/>
          <a:stretch>
            <a:fillRect/>
          </a:stretch>
        </p:blipFill>
        <p:spPr>
          <a:xfrm>
            <a:off x="6050064" y="0"/>
            <a:ext cx="954598" cy="649287"/>
          </a:xfrm>
          <a:prstGeom prst="rect">
            <a:avLst/>
          </a:prstGeom>
        </p:spPr>
      </p:pic>
      <p:sp>
        <p:nvSpPr>
          <p:cNvPr id="35" name="TextBox 34"/>
          <p:cNvSpPr txBox="1"/>
          <p:nvPr/>
        </p:nvSpPr>
        <p:spPr>
          <a:xfrm>
            <a:off x="3479800" y="10142021"/>
            <a:ext cx="3850001" cy="230832"/>
          </a:xfrm>
          <a:prstGeom prst="rect">
            <a:avLst/>
          </a:prstGeom>
          <a:noFill/>
        </p:spPr>
        <p:txBody>
          <a:bodyPr wrap="square" rtlCol="0">
            <a:spAutoFit/>
          </a:bodyPr>
          <a:lstStyle/>
          <a:p>
            <a:pPr algn="r"/>
            <a:r>
              <a:rPr lang="en-US" sz="900" dirty="0" smtClean="0">
                <a:solidFill>
                  <a:schemeClr val="bg1"/>
                </a:solidFill>
                <a:latin typeface="Avenir Book"/>
                <a:cs typeface="Avenir Book"/>
              </a:rPr>
              <a:t>© Copyright The City and Guilds of London Institute 2015</a:t>
            </a:r>
            <a:endParaRPr lang="en-US" sz="900" dirty="0">
              <a:solidFill>
                <a:schemeClr val="bg1"/>
              </a:solidFill>
              <a:latin typeface="Avenir Book"/>
              <a:cs typeface="Avenir Book"/>
            </a:endParaRPr>
          </a:p>
        </p:txBody>
      </p:sp>
      <p:pic>
        <p:nvPicPr>
          <p:cNvPr id="4" name="Picture 3"/>
          <p:cNvPicPr>
            <a:picLocks noChangeAspect="1"/>
          </p:cNvPicPr>
          <p:nvPr/>
        </p:nvPicPr>
        <p:blipFill>
          <a:blip r:embed="rId7"/>
          <a:stretch>
            <a:fillRect/>
          </a:stretch>
        </p:blipFill>
        <p:spPr>
          <a:xfrm>
            <a:off x="276225" y="7059823"/>
            <a:ext cx="3207978" cy="468672"/>
          </a:xfrm>
          <a:prstGeom prst="rect">
            <a:avLst/>
          </a:prstGeom>
          <a:effectLst>
            <a:outerShdw blurRad="63500" sx="102000" sy="102000" algn="ctr" rotWithShape="0">
              <a:prstClr val="black">
                <a:alpha val="40000"/>
              </a:prstClr>
            </a:outerShdw>
          </a:effectLst>
        </p:spPr>
      </p:pic>
      <p:pic>
        <p:nvPicPr>
          <p:cNvPr id="34" name="Picture 33"/>
          <p:cNvPicPr>
            <a:picLocks noChangeAspect="1"/>
          </p:cNvPicPr>
          <p:nvPr/>
        </p:nvPicPr>
        <p:blipFill>
          <a:blip r:embed="rId8"/>
          <a:stretch>
            <a:fillRect/>
          </a:stretch>
        </p:blipFill>
        <p:spPr>
          <a:xfrm>
            <a:off x="6562445" y="2702752"/>
            <a:ext cx="676190" cy="333333"/>
          </a:xfrm>
          <a:prstGeom prst="rect">
            <a:avLst/>
          </a:prstGeom>
        </p:spPr>
      </p:pic>
      <p:pic>
        <p:nvPicPr>
          <p:cNvPr id="36" name="Picture 35"/>
          <p:cNvPicPr>
            <a:picLocks noChangeAspect="1"/>
          </p:cNvPicPr>
          <p:nvPr/>
        </p:nvPicPr>
        <p:blipFill>
          <a:blip r:embed="rId8"/>
          <a:stretch>
            <a:fillRect/>
          </a:stretch>
        </p:blipFill>
        <p:spPr>
          <a:xfrm>
            <a:off x="6903483" y="4606897"/>
            <a:ext cx="426318" cy="210156"/>
          </a:xfrm>
          <a:prstGeom prst="rect">
            <a:avLst/>
          </a:prstGeom>
        </p:spPr>
      </p:pic>
      <p:cxnSp>
        <p:nvCxnSpPr>
          <p:cNvPr id="84" name="Straight Connector 83"/>
          <p:cNvCxnSpPr>
            <a:endCxn id="36" idx="0"/>
          </p:cNvCxnSpPr>
          <p:nvPr/>
        </p:nvCxnSpPr>
        <p:spPr>
          <a:xfrm flipH="1">
            <a:off x="7116642" y="3607228"/>
            <a:ext cx="18377" cy="999669"/>
          </a:xfrm>
          <a:prstGeom prst="line">
            <a:avLst/>
          </a:prstGeom>
          <a:ln>
            <a:solidFill>
              <a:srgbClr val="FF0000"/>
            </a:solidFill>
            <a:headEnd type="none"/>
            <a:tailEnd type="ova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1. test calendar expanded page.png"/>
          <p:cNvPicPr>
            <a:picLocks noChangeAspect="1"/>
          </p:cNvPicPr>
          <p:nvPr/>
        </p:nvPicPr>
        <p:blipFill>
          <a:blip r:embed="rId3"/>
          <a:srcRect t="11628" r="497"/>
          <a:stretch>
            <a:fillRect/>
          </a:stretch>
        </p:blipFill>
        <p:spPr>
          <a:xfrm>
            <a:off x="1145405" y="4769058"/>
            <a:ext cx="5715000" cy="3135999"/>
          </a:xfrm>
          <a:prstGeom prst="rect">
            <a:avLst/>
          </a:prstGeom>
          <a:ln w="12700" cap="flat" cmpd="sng" algn="ctr">
            <a:solidFill>
              <a:schemeClr val="bg1">
                <a:lumMod val="75000"/>
              </a:schemeClr>
            </a:solidFill>
            <a:prstDash val="solid"/>
            <a:round/>
            <a:headEnd type="none" w="med" len="med"/>
            <a:tailEnd type="none" w="med" len="med"/>
          </a:ln>
          <a:effectLst>
            <a:outerShdw blurRad="50800" dist="38100" dir="2700000">
              <a:srgbClr val="000000">
                <a:alpha val="43000"/>
              </a:srgbClr>
            </a:outerShdw>
          </a:effectLst>
        </p:spPr>
      </p:pic>
      <p:sp>
        <p:nvSpPr>
          <p:cNvPr id="89" name="Rounded Rectangle 88"/>
          <p:cNvSpPr/>
          <p:nvPr/>
        </p:nvSpPr>
        <p:spPr>
          <a:xfrm>
            <a:off x="1657399" y="2891789"/>
            <a:ext cx="5228433" cy="1593009"/>
          </a:xfrm>
          <a:prstGeom prst="roundRect">
            <a:avLst/>
          </a:prstGeom>
          <a:gradFill flip="none" rotWithShape="1">
            <a:gsLst>
              <a:gs pos="0">
                <a:schemeClr val="accent1">
                  <a:tint val="100000"/>
                  <a:shade val="100000"/>
                  <a:satMod val="130000"/>
                  <a:alpha val="25000"/>
                </a:schemeClr>
              </a:gs>
              <a:gs pos="100000">
                <a:schemeClr val="accent1">
                  <a:tint val="50000"/>
                  <a:shade val="100000"/>
                  <a:satMod val="350000"/>
                  <a:alpha val="25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a:endParaRPr>
          </a:p>
        </p:txBody>
      </p:sp>
      <p:sp>
        <p:nvSpPr>
          <p:cNvPr id="13" name="TextBox 12"/>
          <p:cNvSpPr txBox="1"/>
          <p:nvPr/>
        </p:nvSpPr>
        <p:spPr>
          <a:xfrm>
            <a:off x="459368" y="10021887"/>
            <a:ext cx="1264657" cy="353943"/>
          </a:xfrm>
          <a:prstGeom prst="rect">
            <a:avLst/>
          </a:prstGeom>
          <a:noFill/>
        </p:spPr>
        <p:txBody>
          <a:bodyPr wrap="square" rtlCol="0">
            <a:spAutoFit/>
          </a:bodyPr>
          <a:lstStyle/>
          <a:p>
            <a:r>
              <a:rPr lang="en-US" sz="1700" dirty="0" smtClean="0">
                <a:solidFill>
                  <a:schemeClr val="bg1"/>
                </a:solidFill>
                <a:latin typeface="Avenir"/>
                <a:cs typeface="Avenir"/>
              </a:rPr>
              <a:t>Page 4</a:t>
            </a:r>
            <a:endParaRPr lang="en-US" sz="1700" b="1" dirty="0">
              <a:solidFill>
                <a:schemeClr val="bg1"/>
              </a:solidFill>
              <a:latin typeface="Avenir"/>
              <a:cs typeface="Avenir"/>
            </a:endParaRPr>
          </a:p>
        </p:txBody>
      </p:sp>
      <p:sp>
        <p:nvSpPr>
          <p:cNvPr id="35" name="TextBox 34"/>
          <p:cNvSpPr txBox="1"/>
          <p:nvPr/>
        </p:nvSpPr>
        <p:spPr>
          <a:xfrm>
            <a:off x="1875561" y="3163887"/>
            <a:ext cx="2649267" cy="1200329"/>
          </a:xfrm>
          <a:prstGeom prst="rect">
            <a:avLst/>
          </a:prstGeom>
          <a:noFill/>
        </p:spPr>
        <p:txBody>
          <a:bodyPr wrap="square" rtlCol="0">
            <a:spAutoFit/>
          </a:bodyPr>
          <a:lstStyle/>
          <a:p>
            <a:r>
              <a:rPr lang="en-GB" sz="900" b="1" dirty="0" smtClean="0">
                <a:latin typeface="Avenir"/>
              </a:rPr>
              <a:t>Print/Save Attendance Register</a:t>
            </a:r>
            <a:endParaRPr lang="en-GB" sz="900" dirty="0" smtClean="0">
              <a:latin typeface="Avenir"/>
            </a:endParaRPr>
          </a:p>
          <a:p>
            <a:r>
              <a:rPr lang="en-GB" sz="900" b="1" dirty="0" smtClean="0">
                <a:solidFill>
                  <a:srgbClr val="DA291C"/>
                </a:solidFill>
                <a:latin typeface="Avenir"/>
              </a:rPr>
              <a:t>A</a:t>
            </a:r>
            <a:r>
              <a:rPr lang="en-GB" sz="900" dirty="0" smtClean="0">
                <a:solidFill>
                  <a:srgbClr val="DA291C"/>
                </a:solidFill>
                <a:latin typeface="Avenir"/>
              </a:rPr>
              <a:t> </a:t>
            </a:r>
            <a:r>
              <a:rPr lang="en-GB" sz="900" dirty="0" smtClean="0">
                <a:solidFill>
                  <a:srgbClr val="000000"/>
                </a:solidFill>
                <a:latin typeface="Avenir"/>
              </a:rPr>
              <a:t>Ch</a:t>
            </a:r>
            <a:r>
              <a:rPr lang="en-GB" sz="900" dirty="0" smtClean="0">
                <a:latin typeface="Avenir"/>
              </a:rPr>
              <a:t>eck box on left-hand side of list to select test; multiple boxes can be checked</a:t>
            </a:r>
          </a:p>
          <a:p>
            <a:endParaRPr lang="en-GB" sz="900" dirty="0" smtClean="0">
              <a:latin typeface="Avenir"/>
            </a:endParaRPr>
          </a:p>
          <a:p>
            <a:r>
              <a:rPr lang="en-GB" sz="900" b="1" dirty="0" smtClean="0">
                <a:solidFill>
                  <a:srgbClr val="DA291C"/>
                </a:solidFill>
                <a:latin typeface="Avenir"/>
              </a:rPr>
              <a:t>B </a:t>
            </a:r>
            <a:r>
              <a:rPr lang="en-GB" sz="900" dirty="0" smtClean="0">
                <a:latin typeface="Avenir"/>
              </a:rPr>
              <a:t>Click on Print/Save Attendance Register to download and save attendance register as PDF; this document can then be printed</a:t>
            </a:r>
            <a:endParaRPr lang="en-US" sz="900" dirty="0" smtClean="0">
              <a:latin typeface="Avenir"/>
              <a:cs typeface="Avenir"/>
            </a:endParaRPr>
          </a:p>
          <a:p>
            <a:endParaRPr lang="en-US" sz="900" dirty="0">
              <a:latin typeface="Avenir"/>
              <a:cs typeface="Avenir"/>
            </a:endParaRPr>
          </a:p>
        </p:txBody>
      </p:sp>
      <p:sp>
        <p:nvSpPr>
          <p:cNvPr id="39" name="TextBox 38"/>
          <p:cNvSpPr txBox="1"/>
          <p:nvPr/>
        </p:nvSpPr>
        <p:spPr>
          <a:xfrm>
            <a:off x="5252565" y="8274258"/>
            <a:ext cx="1475435" cy="1061829"/>
          </a:xfrm>
          <a:prstGeom prst="rect">
            <a:avLst/>
          </a:prstGeom>
          <a:noFill/>
        </p:spPr>
        <p:txBody>
          <a:bodyPr wrap="square" rtlCol="0">
            <a:spAutoFit/>
          </a:bodyPr>
          <a:lstStyle/>
          <a:p>
            <a:pPr algn="r"/>
            <a:r>
              <a:rPr lang="en-US" sz="900" b="1" dirty="0" smtClean="0">
                <a:latin typeface="Avenir"/>
                <a:cs typeface="Avenir"/>
              </a:rPr>
              <a:t>Scheduled test details</a:t>
            </a:r>
            <a:r>
              <a:rPr lang="en-US" sz="900" dirty="0" smtClean="0">
                <a:latin typeface="Avenir"/>
                <a:cs typeface="Avenir"/>
              </a:rPr>
              <a:t/>
            </a:r>
            <a:br>
              <a:rPr lang="en-US" sz="900" dirty="0" smtClean="0">
                <a:latin typeface="Avenir"/>
                <a:cs typeface="Avenir"/>
              </a:rPr>
            </a:br>
            <a:r>
              <a:rPr lang="en-US" sz="900" dirty="0" smtClean="0">
                <a:latin typeface="Avenir"/>
                <a:cs typeface="Avenir"/>
              </a:rPr>
              <a:t>Click + to show dropdown table listing tests and candidates that have been scheduled for this time slot; </a:t>
            </a:r>
          </a:p>
          <a:p>
            <a:pPr algn="r"/>
            <a:r>
              <a:rPr lang="en-US" sz="900" dirty="0" smtClean="0">
                <a:latin typeface="Avenir"/>
                <a:cs typeface="Avenir"/>
              </a:rPr>
              <a:t>click − to close</a:t>
            </a:r>
          </a:p>
        </p:txBody>
      </p:sp>
      <p:sp>
        <p:nvSpPr>
          <p:cNvPr id="45" name="TextBox 44"/>
          <p:cNvSpPr txBox="1"/>
          <p:nvPr/>
        </p:nvSpPr>
        <p:spPr>
          <a:xfrm>
            <a:off x="1098550" y="8274258"/>
            <a:ext cx="1365250" cy="784830"/>
          </a:xfrm>
          <a:prstGeom prst="rect">
            <a:avLst/>
          </a:prstGeom>
          <a:noFill/>
        </p:spPr>
        <p:txBody>
          <a:bodyPr wrap="square" rtlCol="0">
            <a:spAutoFit/>
          </a:bodyPr>
          <a:lstStyle/>
          <a:p>
            <a:r>
              <a:rPr lang="en-US" sz="900" b="1" dirty="0" smtClean="0">
                <a:latin typeface="Avenir"/>
                <a:cs typeface="Avenir"/>
              </a:rPr>
              <a:t>Number in grey circle </a:t>
            </a:r>
            <a:br>
              <a:rPr lang="en-US" sz="900" b="1" dirty="0" smtClean="0">
                <a:latin typeface="Avenir"/>
                <a:cs typeface="Avenir"/>
              </a:rPr>
            </a:br>
            <a:r>
              <a:rPr lang="en-US" sz="900" dirty="0" smtClean="0">
                <a:latin typeface="Avenir"/>
                <a:cs typeface="Avenir"/>
              </a:rPr>
              <a:t>This shows number of </a:t>
            </a:r>
            <a:br>
              <a:rPr lang="en-US" sz="900" dirty="0" smtClean="0">
                <a:latin typeface="Avenir"/>
                <a:cs typeface="Avenir"/>
              </a:rPr>
            </a:br>
            <a:r>
              <a:rPr lang="en-US" sz="900" dirty="0" smtClean="0">
                <a:latin typeface="Avenir"/>
                <a:cs typeface="Avenir"/>
              </a:rPr>
              <a:t>candidates taking this particular</a:t>
            </a:r>
            <a:r>
              <a:rPr lang="en-GB" sz="900" dirty="0" smtClean="0">
                <a:latin typeface="Avenir"/>
                <a:cs typeface="Avenir"/>
              </a:rPr>
              <a:t> test in this time slot</a:t>
            </a:r>
            <a:endParaRPr lang="en-US" sz="900" dirty="0">
              <a:latin typeface="Avenir"/>
              <a:cs typeface="Avenir"/>
            </a:endParaRPr>
          </a:p>
        </p:txBody>
      </p:sp>
      <p:sp>
        <p:nvSpPr>
          <p:cNvPr id="52" name="TextBox 51"/>
          <p:cNvSpPr txBox="1"/>
          <p:nvPr/>
        </p:nvSpPr>
        <p:spPr>
          <a:xfrm>
            <a:off x="149767" y="5381138"/>
            <a:ext cx="959402" cy="1061829"/>
          </a:xfrm>
          <a:prstGeom prst="rect">
            <a:avLst/>
          </a:prstGeom>
          <a:noFill/>
        </p:spPr>
        <p:txBody>
          <a:bodyPr wrap="square" rtlCol="0">
            <a:spAutoFit/>
          </a:bodyPr>
          <a:lstStyle/>
          <a:p>
            <a:r>
              <a:rPr lang="en-US" sz="900" b="1" dirty="0" smtClean="0">
                <a:latin typeface="Avenir"/>
                <a:cs typeface="Avenir"/>
              </a:rPr>
              <a:t>Search string</a:t>
            </a:r>
            <a:endParaRPr lang="en-US" sz="900" dirty="0" smtClean="0">
              <a:latin typeface="Avenir"/>
              <a:cs typeface="Avenir"/>
            </a:endParaRPr>
          </a:p>
          <a:p>
            <a:r>
              <a:rPr lang="en-US" sz="900" dirty="0" smtClean="0">
                <a:latin typeface="Avenir"/>
                <a:cs typeface="Avenir"/>
              </a:rPr>
              <a:t>Centre/Test/</a:t>
            </a:r>
          </a:p>
          <a:p>
            <a:r>
              <a:rPr lang="en-US" sz="900" dirty="0" smtClean="0">
                <a:latin typeface="Avenir"/>
                <a:cs typeface="Avenir"/>
              </a:rPr>
              <a:t>Candidate search string is displayed</a:t>
            </a:r>
            <a:endParaRPr lang="en-US" sz="900" i="1" dirty="0" smtClean="0">
              <a:latin typeface="Avenir"/>
              <a:cs typeface="Avenir"/>
            </a:endParaRPr>
          </a:p>
          <a:p>
            <a:endParaRPr lang="en-US" sz="900" dirty="0" smtClean="0">
              <a:latin typeface="Avenir"/>
              <a:cs typeface="Avenir"/>
            </a:endParaRPr>
          </a:p>
          <a:p>
            <a:endParaRPr lang="en-US" sz="900" dirty="0">
              <a:latin typeface="Avenir"/>
              <a:cs typeface="Avenir"/>
            </a:endParaRPr>
          </a:p>
        </p:txBody>
      </p:sp>
      <p:cxnSp>
        <p:nvCxnSpPr>
          <p:cNvPr id="60" name="Straight Connector 59"/>
          <p:cNvCxnSpPr/>
          <p:nvPr/>
        </p:nvCxnSpPr>
        <p:spPr>
          <a:xfrm rot="5400000">
            <a:off x="4956596" y="4844067"/>
            <a:ext cx="2437606" cy="1588"/>
          </a:xfrm>
          <a:prstGeom prst="line">
            <a:avLst/>
          </a:prstGeom>
          <a:ln>
            <a:solidFill>
              <a:srgbClr val="FF0000"/>
            </a:solidFill>
            <a:tailEnd type="ova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232346" y="6218446"/>
            <a:ext cx="1332115" cy="1588"/>
          </a:xfrm>
          <a:prstGeom prst="line">
            <a:avLst/>
          </a:prstGeom>
          <a:ln>
            <a:solidFill>
              <a:srgbClr val="FF0000"/>
            </a:solidFill>
            <a:tailEnd type="ova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rot="5400000">
            <a:off x="3467781" y="7171082"/>
            <a:ext cx="1219200" cy="987152"/>
          </a:xfrm>
          <a:prstGeom prst="line">
            <a:avLst/>
          </a:prstGeom>
          <a:ln>
            <a:solidFill>
              <a:srgbClr val="FF0000"/>
            </a:solidFill>
            <a:headEnd type="oval"/>
            <a:tailEnd type="none"/>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V="1">
            <a:off x="6708005" y="6902658"/>
            <a:ext cx="1" cy="2376264"/>
          </a:xfrm>
          <a:prstGeom prst="line">
            <a:avLst/>
          </a:prstGeom>
          <a:ln>
            <a:solidFill>
              <a:srgbClr val="FF0000"/>
            </a:solidFill>
            <a:tailEnd type="oval"/>
          </a:ln>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0" y="10090660"/>
            <a:ext cx="7562849" cy="394944"/>
          </a:xfrm>
          <a:prstGeom prst="rect">
            <a:avLst/>
          </a:prstGeom>
          <a:solidFill>
            <a:srgbClr val="000000"/>
          </a:solidFill>
          <a:ln w="254000" cap="flat" cmpd="sng" algn="ctr">
            <a:no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Avenir"/>
            </a:endParaRPr>
          </a:p>
        </p:txBody>
      </p:sp>
      <p:sp>
        <p:nvSpPr>
          <p:cNvPr id="37" name="TextBox 36"/>
          <p:cNvSpPr txBox="1"/>
          <p:nvPr/>
        </p:nvSpPr>
        <p:spPr>
          <a:xfrm>
            <a:off x="459368" y="10079722"/>
            <a:ext cx="1264657" cy="323165"/>
          </a:xfrm>
          <a:prstGeom prst="rect">
            <a:avLst/>
          </a:prstGeom>
          <a:noFill/>
        </p:spPr>
        <p:txBody>
          <a:bodyPr wrap="square" rtlCol="0">
            <a:spAutoFit/>
          </a:bodyPr>
          <a:lstStyle/>
          <a:p>
            <a:r>
              <a:rPr lang="en-US" sz="1500" dirty="0" smtClean="0">
                <a:solidFill>
                  <a:schemeClr val="bg1"/>
                </a:solidFill>
                <a:latin typeface="Avenir"/>
                <a:cs typeface="Avenir"/>
              </a:rPr>
              <a:t>Page 4</a:t>
            </a:r>
            <a:endParaRPr lang="en-US" sz="1500" b="1" dirty="0">
              <a:solidFill>
                <a:schemeClr val="bg1"/>
              </a:solidFill>
              <a:latin typeface="Avenir"/>
              <a:cs typeface="Avenir"/>
            </a:endParaRPr>
          </a:p>
        </p:txBody>
      </p:sp>
      <p:sp>
        <p:nvSpPr>
          <p:cNvPr id="44" name="Rectangle 43"/>
          <p:cNvSpPr/>
          <p:nvPr/>
        </p:nvSpPr>
        <p:spPr>
          <a:xfrm>
            <a:off x="0" y="-112713"/>
            <a:ext cx="7591425" cy="877886"/>
          </a:xfrm>
          <a:prstGeom prst="rect">
            <a:avLst/>
          </a:prstGeom>
          <a:solidFill>
            <a:srgbClr val="000000"/>
          </a:solidFill>
          <a:ln w="254000" cap="flat" cmpd="sng" algn="ctr">
            <a:no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Avenir"/>
            </a:endParaRPr>
          </a:p>
        </p:txBody>
      </p:sp>
      <p:sp>
        <p:nvSpPr>
          <p:cNvPr id="46" name="TextBox 45"/>
          <p:cNvSpPr txBox="1"/>
          <p:nvPr/>
        </p:nvSpPr>
        <p:spPr>
          <a:xfrm>
            <a:off x="480690" y="268287"/>
            <a:ext cx="6466118" cy="400110"/>
          </a:xfrm>
          <a:prstGeom prst="rect">
            <a:avLst/>
          </a:prstGeom>
          <a:noFill/>
        </p:spPr>
        <p:txBody>
          <a:bodyPr wrap="square" rtlCol="0">
            <a:spAutoFit/>
          </a:bodyPr>
          <a:lstStyle/>
          <a:p>
            <a:r>
              <a:rPr lang="en-US" sz="2000" dirty="0" err="1" smtClean="0">
                <a:solidFill>
                  <a:schemeClr val="bg1"/>
                </a:solidFill>
                <a:latin typeface="Avenir"/>
                <a:cs typeface="Avenir"/>
              </a:rPr>
              <a:t>e-volve</a:t>
            </a:r>
            <a:r>
              <a:rPr lang="en-US" sz="2000" dirty="0" smtClean="0">
                <a:solidFill>
                  <a:schemeClr val="bg1"/>
                </a:solidFill>
                <a:latin typeface="Avenir"/>
                <a:cs typeface="Avenir"/>
              </a:rPr>
              <a:t> Centre Analytics </a:t>
            </a:r>
            <a:r>
              <a:rPr lang="en-US" sz="1600" b="1" dirty="0" smtClean="0">
                <a:solidFill>
                  <a:schemeClr val="bg1"/>
                </a:solidFill>
                <a:latin typeface="Avenir"/>
                <a:cs typeface="Avenir"/>
              </a:rPr>
              <a:t>USER GUIDE</a:t>
            </a:r>
            <a:endParaRPr lang="en-US" sz="1600" b="1" dirty="0">
              <a:solidFill>
                <a:schemeClr val="bg1"/>
              </a:solidFill>
              <a:latin typeface="Avenir"/>
              <a:cs typeface="Avenir"/>
            </a:endParaRPr>
          </a:p>
        </p:txBody>
      </p:sp>
      <p:sp>
        <p:nvSpPr>
          <p:cNvPr id="47" name="Rectangle 46"/>
          <p:cNvSpPr/>
          <p:nvPr/>
        </p:nvSpPr>
        <p:spPr>
          <a:xfrm>
            <a:off x="0" y="10090660"/>
            <a:ext cx="7562849" cy="394944"/>
          </a:xfrm>
          <a:prstGeom prst="rect">
            <a:avLst/>
          </a:prstGeom>
          <a:solidFill>
            <a:srgbClr val="000000"/>
          </a:solidFill>
          <a:ln w="254000" cap="flat" cmpd="sng" algn="ctr">
            <a:no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Avenir"/>
            </a:endParaRPr>
          </a:p>
        </p:txBody>
      </p:sp>
      <p:sp>
        <p:nvSpPr>
          <p:cNvPr id="49" name="TextBox 48"/>
          <p:cNvSpPr txBox="1"/>
          <p:nvPr/>
        </p:nvSpPr>
        <p:spPr>
          <a:xfrm>
            <a:off x="459368" y="10079722"/>
            <a:ext cx="1264657" cy="323165"/>
          </a:xfrm>
          <a:prstGeom prst="rect">
            <a:avLst/>
          </a:prstGeom>
          <a:noFill/>
        </p:spPr>
        <p:txBody>
          <a:bodyPr wrap="square" rtlCol="0">
            <a:spAutoFit/>
          </a:bodyPr>
          <a:lstStyle/>
          <a:p>
            <a:r>
              <a:rPr lang="en-US" sz="1500" dirty="0" smtClean="0">
                <a:solidFill>
                  <a:schemeClr val="bg1"/>
                </a:solidFill>
                <a:latin typeface="Avenir"/>
                <a:cs typeface="Avenir"/>
              </a:rPr>
              <a:t>6</a:t>
            </a:r>
            <a:endParaRPr lang="en-US" sz="1500" b="1" dirty="0">
              <a:solidFill>
                <a:schemeClr val="bg1"/>
              </a:solidFill>
              <a:latin typeface="Avenir"/>
              <a:cs typeface="Avenir"/>
            </a:endParaRPr>
          </a:p>
        </p:txBody>
      </p:sp>
      <p:sp>
        <p:nvSpPr>
          <p:cNvPr id="57" name="TextBox 56"/>
          <p:cNvSpPr txBox="1"/>
          <p:nvPr/>
        </p:nvSpPr>
        <p:spPr>
          <a:xfrm>
            <a:off x="537325" y="1755556"/>
            <a:ext cx="6008917" cy="861774"/>
          </a:xfrm>
          <a:prstGeom prst="rect">
            <a:avLst/>
          </a:prstGeom>
          <a:noFill/>
        </p:spPr>
        <p:txBody>
          <a:bodyPr wrap="square" rtlCol="0">
            <a:spAutoFit/>
          </a:bodyPr>
          <a:lstStyle/>
          <a:p>
            <a:pPr>
              <a:spcBef>
                <a:spcPts val="600"/>
              </a:spcBef>
            </a:pPr>
            <a:r>
              <a:rPr lang="en-GB" sz="1200" dirty="0" smtClean="0">
                <a:latin typeface="Avenir"/>
              </a:rPr>
              <a:t>Here you can find out which candidates are taking which tests on which day. Attendance registers and </a:t>
            </a:r>
            <a:r>
              <a:rPr lang="en-GB" sz="1200" dirty="0" err="1" smtClean="0">
                <a:latin typeface="Avenir"/>
              </a:rPr>
              <a:t>keycodes</a:t>
            </a:r>
            <a:r>
              <a:rPr lang="en-GB" sz="1200" dirty="0" smtClean="0">
                <a:latin typeface="Avenir"/>
              </a:rPr>
              <a:t> for individual or groups of candidates can be downloaded and printed. </a:t>
            </a:r>
          </a:p>
          <a:p>
            <a:pPr>
              <a:spcBef>
                <a:spcPts val="600"/>
              </a:spcBef>
            </a:pPr>
            <a:endParaRPr lang="en-US" sz="900" dirty="0">
              <a:latin typeface="Avenir"/>
              <a:cs typeface="Avenir"/>
            </a:endParaRPr>
          </a:p>
        </p:txBody>
      </p:sp>
      <p:cxnSp>
        <p:nvCxnSpPr>
          <p:cNvPr id="58" name="Straight Connector 57"/>
          <p:cNvCxnSpPr/>
          <p:nvPr/>
        </p:nvCxnSpPr>
        <p:spPr>
          <a:xfrm>
            <a:off x="-485775" y="1904780"/>
            <a:ext cx="1066822" cy="1588"/>
          </a:xfrm>
          <a:prstGeom prst="line">
            <a:avLst/>
          </a:prstGeom>
          <a:ln w="63500" cap="flat" cmpd="sng" algn="ctr">
            <a:solidFill>
              <a:srgbClr val="0033A0">
                <a:alpha val="43000"/>
              </a:srgbClr>
            </a:solidFill>
            <a:prstDash val="solid"/>
            <a:round/>
            <a:headEnd type="none" w="med" len="med"/>
            <a:tailEnd type="stealth" w="med" len="med"/>
          </a:ln>
        </p:spPr>
        <p:style>
          <a:lnRef idx="2">
            <a:schemeClr val="accent1"/>
          </a:lnRef>
          <a:fillRef idx="0">
            <a:schemeClr val="accent1"/>
          </a:fillRef>
          <a:effectRef idx="1">
            <a:schemeClr val="accent1"/>
          </a:effectRef>
          <a:fontRef idx="minor">
            <a:schemeClr val="tx1"/>
          </a:fontRef>
        </p:style>
      </p:cxnSp>
      <p:pic>
        <p:nvPicPr>
          <p:cNvPr id="82" name="Picture 81" descr="1. test calendar expanded page.png"/>
          <p:cNvPicPr>
            <a:picLocks noChangeAspect="1"/>
          </p:cNvPicPr>
          <p:nvPr/>
        </p:nvPicPr>
        <p:blipFill>
          <a:blip r:embed="rId4" r:link="rId5"/>
          <a:srcRect l="45580" t="72496" r="35992" b="24220"/>
          <a:stretch>
            <a:fillRect/>
          </a:stretch>
        </p:blipFill>
        <p:spPr>
          <a:xfrm>
            <a:off x="3025005" y="9112458"/>
            <a:ext cx="1801810" cy="252175"/>
          </a:xfrm>
          <a:prstGeom prst="rect">
            <a:avLst/>
          </a:prstGeom>
          <a:ln w="12700" cap="flat" cmpd="sng" algn="ctr">
            <a:solidFill>
              <a:schemeClr val="bg1">
                <a:lumMod val="75000"/>
              </a:schemeClr>
            </a:solidFill>
            <a:prstDash val="solid"/>
            <a:round/>
            <a:headEnd type="none" w="med" len="med"/>
            <a:tailEnd type="none" w="med" len="med"/>
          </a:ln>
          <a:effectLst>
            <a:outerShdw blurRad="50800" dist="38100" dir="2700000">
              <a:srgbClr val="000000">
                <a:alpha val="43000"/>
              </a:srgbClr>
            </a:outerShdw>
          </a:effectLst>
        </p:spPr>
      </p:pic>
      <p:sp>
        <p:nvSpPr>
          <p:cNvPr id="42" name="Rectangle 41"/>
          <p:cNvSpPr/>
          <p:nvPr/>
        </p:nvSpPr>
        <p:spPr>
          <a:xfrm flipV="1">
            <a:off x="0" y="1106487"/>
            <a:ext cx="5000625" cy="369331"/>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a:endParaRPr>
          </a:p>
        </p:txBody>
      </p:sp>
      <p:sp>
        <p:nvSpPr>
          <p:cNvPr id="43" name="TextBox 42"/>
          <p:cNvSpPr txBox="1"/>
          <p:nvPr/>
        </p:nvSpPr>
        <p:spPr>
          <a:xfrm>
            <a:off x="504825" y="1106487"/>
            <a:ext cx="5105400" cy="369332"/>
          </a:xfrm>
          <a:prstGeom prst="rect">
            <a:avLst/>
          </a:prstGeom>
          <a:noFill/>
        </p:spPr>
        <p:txBody>
          <a:bodyPr wrap="square" rtlCol="0">
            <a:spAutoFit/>
          </a:bodyPr>
          <a:lstStyle/>
          <a:p>
            <a:r>
              <a:rPr lang="en-US" dirty="0" smtClean="0">
                <a:solidFill>
                  <a:schemeClr val="bg1"/>
                </a:solidFill>
                <a:latin typeface="Avenir"/>
              </a:rPr>
              <a:t>Test Calendar: Candidate attendance</a:t>
            </a:r>
            <a:endParaRPr lang="en-US" dirty="0">
              <a:solidFill>
                <a:schemeClr val="bg1"/>
              </a:solidFill>
              <a:latin typeface="Avenir"/>
            </a:endParaRPr>
          </a:p>
        </p:txBody>
      </p:sp>
      <p:sp>
        <p:nvSpPr>
          <p:cNvPr id="53" name="Rectangle 52"/>
          <p:cNvSpPr/>
          <p:nvPr/>
        </p:nvSpPr>
        <p:spPr>
          <a:xfrm>
            <a:off x="1374005" y="7055058"/>
            <a:ext cx="269083" cy="230832"/>
          </a:xfrm>
          <a:prstGeom prst="rect">
            <a:avLst/>
          </a:prstGeom>
          <a:solidFill>
            <a:srgbClr val="DA291C">
              <a:alpha val="81000"/>
            </a:srgbClr>
          </a:solidFill>
        </p:spPr>
        <p:txBody>
          <a:bodyPr wrap="square">
            <a:spAutoFit/>
          </a:bodyPr>
          <a:lstStyle/>
          <a:p>
            <a:r>
              <a:rPr lang="en-GB" sz="900" b="1" dirty="0" smtClean="0">
                <a:solidFill>
                  <a:schemeClr val="bg1"/>
                </a:solidFill>
                <a:latin typeface="Avenir"/>
              </a:rPr>
              <a:t>A</a:t>
            </a:r>
            <a:endParaRPr lang="en-GB" sz="900" dirty="0">
              <a:solidFill>
                <a:schemeClr val="bg1"/>
              </a:solidFill>
              <a:latin typeface="Avenir"/>
            </a:endParaRPr>
          </a:p>
        </p:txBody>
      </p:sp>
      <p:sp>
        <p:nvSpPr>
          <p:cNvPr id="54" name="Rectangle 53"/>
          <p:cNvSpPr/>
          <p:nvPr/>
        </p:nvSpPr>
        <p:spPr>
          <a:xfrm>
            <a:off x="5911702" y="6340169"/>
            <a:ext cx="269083" cy="230832"/>
          </a:xfrm>
          <a:prstGeom prst="rect">
            <a:avLst/>
          </a:prstGeom>
          <a:solidFill>
            <a:srgbClr val="DA291C">
              <a:alpha val="81000"/>
            </a:srgbClr>
          </a:solidFill>
        </p:spPr>
        <p:txBody>
          <a:bodyPr wrap="square">
            <a:spAutoFit/>
          </a:bodyPr>
          <a:lstStyle/>
          <a:p>
            <a:r>
              <a:rPr lang="en-GB" sz="900" b="1" dirty="0" smtClean="0">
                <a:solidFill>
                  <a:schemeClr val="bg1"/>
                </a:solidFill>
                <a:latin typeface="Avenir"/>
              </a:rPr>
              <a:t>B</a:t>
            </a:r>
            <a:endParaRPr lang="en-GB" sz="900" dirty="0">
              <a:solidFill>
                <a:schemeClr val="bg1"/>
              </a:solidFill>
              <a:latin typeface="Avenir"/>
            </a:endParaRPr>
          </a:p>
        </p:txBody>
      </p:sp>
      <p:cxnSp>
        <p:nvCxnSpPr>
          <p:cNvPr id="33" name="Straight Connector 32"/>
          <p:cNvCxnSpPr>
            <a:endCxn id="45" idx="0"/>
          </p:cNvCxnSpPr>
          <p:nvPr/>
        </p:nvCxnSpPr>
        <p:spPr>
          <a:xfrm rot="10800000" flipV="1">
            <a:off x="1781176" y="6788150"/>
            <a:ext cx="2359029" cy="1486108"/>
          </a:xfrm>
          <a:prstGeom prst="line">
            <a:avLst/>
          </a:prstGeom>
          <a:ln>
            <a:solidFill>
              <a:srgbClr val="FF0000"/>
            </a:solidFill>
            <a:headEnd type="oval"/>
            <a:tailEnd type="none"/>
          </a:ln>
        </p:spPr>
        <p:style>
          <a:lnRef idx="2">
            <a:schemeClr val="accent1"/>
          </a:lnRef>
          <a:fillRef idx="0">
            <a:schemeClr val="accent1"/>
          </a:fillRef>
          <a:effectRef idx="1">
            <a:schemeClr val="accent1"/>
          </a:effectRef>
          <a:fontRef idx="minor">
            <a:schemeClr val="tx1"/>
          </a:fontRef>
        </p:style>
      </p:cxnSp>
      <p:pic>
        <p:nvPicPr>
          <p:cNvPr id="34" name="Picture 33" descr="attendance register.png"/>
          <p:cNvPicPr>
            <a:picLocks noChangeAspect="1"/>
          </p:cNvPicPr>
          <p:nvPr/>
        </p:nvPicPr>
        <p:blipFill>
          <a:blip r:embed="rId6"/>
          <a:srcRect l="1214" t="5499" r="9781"/>
          <a:stretch>
            <a:fillRect/>
          </a:stretch>
        </p:blipFill>
        <p:spPr>
          <a:xfrm>
            <a:off x="4694960" y="2643338"/>
            <a:ext cx="2079626" cy="1721148"/>
          </a:xfrm>
          <a:prstGeom prst="rect">
            <a:avLst/>
          </a:prstGeom>
          <a:noFill/>
          <a:ln>
            <a:solidFill>
              <a:schemeClr val="bg1">
                <a:lumMod val="75000"/>
              </a:schemeClr>
            </a:solidFill>
          </a:ln>
          <a:effectLst>
            <a:outerShdw blurRad="50800" dist="38100" dir="2700000" algn="tl" rotWithShape="0">
              <a:prstClr val="black">
                <a:alpha val="40000"/>
              </a:prstClr>
            </a:outerShdw>
          </a:effectLst>
        </p:spPr>
      </p:pic>
      <p:sp>
        <p:nvSpPr>
          <p:cNvPr id="59" name="TextBox 58"/>
          <p:cNvSpPr txBox="1"/>
          <p:nvPr/>
        </p:nvSpPr>
        <p:spPr>
          <a:xfrm>
            <a:off x="2955157" y="8274258"/>
            <a:ext cx="1464444" cy="784830"/>
          </a:xfrm>
          <a:prstGeom prst="rect">
            <a:avLst/>
          </a:prstGeom>
          <a:noFill/>
        </p:spPr>
        <p:txBody>
          <a:bodyPr wrap="square" rtlCol="0">
            <a:spAutoFit/>
          </a:bodyPr>
          <a:lstStyle/>
          <a:p>
            <a:r>
              <a:rPr lang="en-US" sz="900" b="1" dirty="0" smtClean="0">
                <a:latin typeface="Avenir"/>
                <a:cs typeface="Avenir"/>
              </a:rPr>
              <a:t>Grey lozenge</a:t>
            </a:r>
            <a:r>
              <a:rPr lang="en-US" sz="900" dirty="0" smtClean="0">
                <a:latin typeface="Avenir"/>
                <a:cs typeface="Avenir"/>
              </a:rPr>
              <a:t> </a:t>
            </a:r>
          </a:p>
          <a:p>
            <a:r>
              <a:rPr lang="en-US" sz="900" dirty="0" smtClean="0">
                <a:latin typeface="Avenir"/>
                <a:cs typeface="Avenir"/>
              </a:rPr>
              <a:t>This shows number of  candidates taking particular tests across multiple </a:t>
            </a:r>
            <a:r>
              <a:rPr lang="en-US" sz="900" dirty="0" err="1" smtClean="0">
                <a:latin typeface="Avenir"/>
                <a:cs typeface="Avenir"/>
              </a:rPr>
              <a:t>centres</a:t>
            </a:r>
            <a:endParaRPr lang="en-US" sz="900" dirty="0">
              <a:latin typeface="Avenir"/>
              <a:cs typeface="Avenir"/>
            </a:endParaRPr>
          </a:p>
        </p:txBody>
      </p:sp>
      <p:pic>
        <p:nvPicPr>
          <p:cNvPr id="67" name="Picture 66" descr="1. test calendar expanded page.png"/>
          <p:cNvPicPr>
            <a:picLocks noChangeAspect="1"/>
          </p:cNvPicPr>
          <p:nvPr/>
        </p:nvPicPr>
        <p:blipFill>
          <a:blip r:embed="rId4" r:link="rId5"/>
          <a:srcRect l="45580" t="67535" r="45068" b="28496"/>
          <a:stretch>
            <a:fillRect/>
          </a:stretch>
        </p:blipFill>
        <p:spPr>
          <a:xfrm>
            <a:off x="1120005" y="9112458"/>
            <a:ext cx="914400" cy="304800"/>
          </a:xfrm>
          <a:prstGeom prst="rect">
            <a:avLst/>
          </a:prstGeom>
          <a:ln w="12700" cap="flat" cmpd="sng" algn="ctr">
            <a:solidFill>
              <a:schemeClr val="bg1">
                <a:lumMod val="75000"/>
              </a:schemeClr>
            </a:solidFill>
            <a:prstDash val="solid"/>
            <a:round/>
            <a:headEnd type="none" w="med" len="med"/>
            <a:tailEnd type="none" w="med" len="med"/>
          </a:ln>
          <a:effectLst>
            <a:outerShdw blurRad="50800" dist="38100" dir="2700000">
              <a:srgbClr val="000000">
                <a:alpha val="43000"/>
              </a:srgbClr>
            </a:outerShdw>
          </a:effectLst>
        </p:spPr>
      </p:pic>
      <p:pic>
        <p:nvPicPr>
          <p:cNvPr id="38" name="Picture 37"/>
          <p:cNvPicPr>
            <a:picLocks noChangeAspect="1"/>
          </p:cNvPicPr>
          <p:nvPr/>
        </p:nvPicPr>
        <p:blipFill>
          <a:blip r:embed="rId7"/>
          <a:stretch>
            <a:fillRect/>
          </a:stretch>
        </p:blipFill>
        <p:spPr>
          <a:xfrm>
            <a:off x="6050064" y="0"/>
            <a:ext cx="954598" cy="649287"/>
          </a:xfrm>
          <a:prstGeom prst="rect">
            <a:avLst/>
          </a:prstGeom>
        </p:spPr>
      </p:pic>
      <p:sp>
        <p:nvSpPr>
          <p:cNvPr id="41" name="TextBox 40"/>
          <p:cNvSpPr txBox="1"/>
          <p:nvPr/>
        </p:nvSpPr>
        <p:spPr>
          <a:xfrm>
            <a:off x="3479800" y="10142021"/>
            <a:ext cx="3850001" cy="230832"/>
          </a:xfrm>
          <a:prstGeom prst="rect">
            <a:avLst/>
          </a:prstGeom>
          <a:noFill/>
        </p:spPr>
        <p:txBody>
          <a:bodyPr wrap="square" rtlCol="0">
            <a:spAutoFit/>
          </a:bodyPr>
          <a:lstStyle/>
          <a:p>
            <a:pPr algn="r"/>
            <a:r>
              <a:rPr lang="en-US" sz="900" dirty="0" smtClean="0">
                <a:solidFill>
                  <a:schemeClr val="bg1"/>
                </a:solidFill>
                <a:latin typeface="Avenir Book"/>
                <a:cs typeface="Avenir Book"/>
              </a:rPr>
              <a:t>© Copyright The City and Guilds of London Institute 2015</a:t>
            </a:r>
            <a:endParaRPr lang="en-US" sz="900" dirty="0">
              <a:solidFill>
                <a:schemeClr val="bg1"/>
              </a:solidFill>
              <a:latin typeface="Avenir Book"/>
              <a:cs typeface="Avenir Book"/>
            </a:endParaRPr>
          </a:p>
        </p:txBody>
      </p:sp>
      <p:pic>
        <p:nvPicPr>
          <p:cNvPr id="32" name="Picture 31"/>
          <p:cNvPicPr>
            <a:picLocks noChangeAspect="1"/>
          </p:cNvPicPr>
          <p:nvPr/>
        </p:nvPicPr>
        <p:blipFill>
          <a:blip r:embed="rId8"/>
          <a:stretch>
            <a:fillRect/>
          </a:stretch>
        </p:blipFill>
        <p:spPr>
          <a:xfrm>
            <a:off x="6517315" y="4838393"/>
            <a:ext cx="325139" cy="16027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descr="1. test calendar expanded page.png"/>
          <p:cNvPicPr>
            <a:picLocks noChangeAspect="1"/>
          </p:cNvPicPr>
          <p:nvPr/>
        </p:nvPicPr>
        <p:blipFill>
          <a:blip r:embed="rId3"/>
          <a:srcRect l="6173" t="58433" r="2013"/>
          <a:stretch>
            <a:fillRect/>
          </a:stretch>
        </p:blipFill>
        <p:spPr>
          <a:xfrm>
            <a:off x="641011" y="2500158"/>
            <a:ext cx="6340814" cy="1712099"/>
          </a:xfrm>
          <a:prstGeom prst="rect">
            <a:avLst/>
          </a:prstGeom>
          <a:ln w="12700" cap="flat" cmpd="sng" algn="ctr">
            <a:solidFill>
              <a:schemeClr val="bg1">
                <a:lumMod val="75000"/>
              </a:schemeClr>
            </a:solidFill>
            <a:prstDash val="solid"/>
            <a:round/>
            <a:headEnd type="none" w="med" len="med"/>
            <a:tailEnd type="none" w="med" len="med"/>
          </a:ln>
          <a:effectLst>
            <a:outerShdw blurRad="50800" dist="38100" dir="2700000">
              <a:srgbClr val="000000">
                <a:alpha val="43000"/>
              </a:srgbClr>
            </a:outerShdw>
          </a:effectLst>
        </p:spPr>
      </p:pic>
      <p:sp>
        <p:nvSpPr>
          <p:cNvPr id="4" name="Rounded Rectangle 3"/>
          <p:cNvSpPr/>
          <p:nvPr/>
        </p:nvSpPr>
        <p:spPr>
          <a:xfrm>
            <a:off x="598488" y="4641850"/>
            <a:ext cx="6411911" cy="2705100"/>
          </a:xfrm>
          <a:prstGeom prst="roundRect">
            <a:avLst/>
          </a:prstGeom>
          <a:gradFill flip="none" rotWithShape="1">
            <a:gsLst>
              <a:gs pos="0">
                <a:schemeClr val="accent1">
                  <a:tint val="100000"/>
                  <a:shade val="100000"/>
                  <a:satMod val="130000"/>
                  <a:alpha val="13000"/>
                </a:schemeClr>
              </a:gs>
              <a:gs pos="100000">
                <a:schemeClr val="accent1">
                  <a:tint val="50000"/>
                  <a:shade val="100000"/>
                  <a:satMod val="350000"/>
                  <a:alpha val="13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a:endParaRPr>
          </a:p>
        </p:txBody>
      </p:sp>
      <p:sp>
        <p:nvSpPr>
          <p:cNvPr id="6" name="TextBox 5"/>
          <p:cNvSpPr txBox="1"/>
          <p:nvPr/>
        </p:nvSpPr>
        <p:spPr>
          <a:xfrm>
            <a:off x="459368" y="10021887"/>
            <a:ext cx="1264657" cy="353943"/>
          </a:xfrm>
          <a:prstGeom prst="rect">
            <a:avLst/>
          </a:prstGeom>
          <a:noFill/>
        </p:spPr>
        <p:txBody>
          <a:bodyPr wrap="square" rtlCol="0">
            <a:spAutoFit/>
          </a:bodyPr>
          <a:lstStyle/>
          <a:p>
            <a:r>
              <a:rPr lang="en-US" sz="1700" dirty="0" smtClean="0">
                <a:solidFill>
                  <a:schemeClr val="bg1"/>
                </a:solidFill>
                <a:latin typeface="Avenir"/>
                <a:cs typeface="Avenir"/>
              </a:rPr>
              <a:t>Page 4</a:t>
            </a:r>
            <a:endParaRPr lang="en-US" sz="1700" b="1" dirty="0">
              <a:solidFill>
                <a:schemeClr val="bg1"/>
              </a:solidFill>
              <a:latin typeface="Avenir"/>
              <a:cs typeface="Avenir"/>
            </a:endParaRPr>
          </a:p>
        </p:txBody>
      </p:sp>
      <p:sp>
        <p:nvSpPr>
          <p:cNvPr id="21" name="Rectangle 20"/>
          <p:cNvSpPr/>
          <p:nvPr/>
        </p:nvSpPr>
        <p:spPr>
          <a:xfrm>
            <a:off x="0" y="10090660"/>
            <a:ext cx="7562849" cy="394944"/>
          </a:xfrm>
          <a:prstGeom prst="rect">
            <a:avLst/>
          </a:prstGeom>
          <a:solidFill>
            <a:srgbClr val="000000"/>
          </a:solidFill>
          <a:ln w="254000" cap="flat" cmpd="sng" algn="ctr">
            <a:no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Avenir"/>
            </a:endParaRPr>
          </a:p>
        </p:txBody>
      </p:sp>
      <p:sp>
        <p:nvSpPr>
          <p:cNvPr id="22" name="TextBox 21"/>
          <p:cNvSpPr txBox="1"/>
          <p:nvPr/>
        </p:nvSpPr>
        <p:spPr>
          <a:xfrm>
            <a:off x="459368" y="10079722"/>
            <a:ext cx="1264657" cy="323165"/>
          </a:xfrm>
          <a:prstGeom prst="rect">
            <a:avLst/>
          </a:prstGeom>
          <a:noFill/>
        </p:spPr>
        <p:txBody>
          <a:bodyPr wrap="square" rtlCol="0">
            <a:spAutoFit/>
          </a:bodyPr>
          <a:lstStyle/>
          <a:p>
            <a:r>
              <a:rPr lang="en-US" sz="1500" dirty="0" smtClean="0">
                <a:solidFill>
                  <a:schemeClr val="bg1"/>
                </a:solidFill>
                <a:latin typeface="Avenir"/>
                <a:cs typeface="Avenir"/>
              </a:rPr>
              <a:t>Page 4</a:t>
            </a:r>
            <a:endParaRPr lang="en-US" sz="1500" b="1" dirty="0">
              <a:solidFill>
                <a:schemeClr val="bg1"/>
              </a:solidFill>
              <a:latin typeface="Avenir"/>
              <a:cs typeface="Avenir"/>
            </a:endParaRPr>
          </a:p>
        </p:txBody>
      </p:sp>
      <p:sp>
        <p:nvSpPr>
          <p:cNvPr id="23" name="Rectangle 22"/>
          <p:cNvSpPr/>
          <p:nvPr/>
        </p:nvSpPr>
        <p:spPr>
          <a:xfrm>
            <a:off x="0" y="-112713"/>
            <a:ext cx="7591425" cy="877886"/>
          </a:xfrm>
          <a:prstGeom prst="rect">
            <a:avLst/>
          </a:prstGeom>
          <a:solidFill>
            <a:srgbClr val="000000"/>
          </a:solidFill>
          <a:ln w="254000" cap="flat" cmpd="sng" algn="ctr">
            <a:no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Avenir"/>
            </a:endParaRPr>
          </a:p>
        </p:txBody>
      </p:sp>
      <p:sp>
        <p:nvSpPr>
          <p:cNvPr id="24" name="TextBox 23"/>
          <p:cNvSpPr txBox="1"/>
          <p:nvPr/>
        </p:nvSpPr>
        <p:spPr>
          <a:xfrm>
            <a:off x="480690" y="268287"/>
            <a:ext cx="6466118" cy="400110"/>
          </a:xfrm>
          <a:prstGeom prst="rect">
            <a:avLst/>
          </a:prstGeom>
          <a:noFill/>
        </p:spPr>
        <p:txBody>
          <a:bodyPr wrap="square" rtlCol="0">
            <a:spAutoFit/>
          </a:bodyPr>
          <a:lstStyle/>
          <a:p>
            <a:r>
              <a:rPr lang="en-US" sz="2000" dirty="0" err="1" smtClean="0">
                <a:solidFill>
                  <a:schemeClr val="bg1"/>
                </a:solidFill>
                <a:latin typeface="Avenir"/>
                <a:cs typeface="Avenir"/>
              </a:rPr>
              <a:t>e-volve</a:t>
            </a:r>
            <a:r>
              <a:rPr lang="en-US" sz="2000" dirty="0" smtClean="0">
                <a:solidFill>
                  <a:schemeClr val="bg1"/>
                </a:solidFill>
                <a:latin typeface="Avenir"/>
                <a:cs typeface="Avenir"/>
              </a:rPr>
              <a:t> Centre Analytics </a:t>
            </a:r>
            <a:r>
              <a:rPr lang="en-US" sz="1600" b="1" dirty="0" smtClean="0">
                <a:solidFill>
                  <a:schemeClr val="bg1"/>
                </a:solidFill>
                <a:latin typeface="Avenir"/>
                <a:cs typeface="Avenir"/>
              </a:rPr>
              <a:t>USER GUIDE</a:t>
            </a:r>
            <a:endParaRPr lang="en-US" sz="1600" b="1" dirty="0">
              <a:solidFill>
                <a:schemeClr val="bg1"/>
              </a:solidFill>
              <a:latin typeface="Avenir"/>
              <a:cs typeface="Avenir"/>
            </a:endParaRPr>
          </a:p>
        </p:txBody>
      </p:sp>
      <p:sp>
        <p:nvSpPr>
          <p:cNvPr id="25" name="Rectangle 24"/>
          <p:cNvSpPr/>
          <p:nvPr/>
        </p:nvSpPr>
        <p:spPr>
          <a:xfrm>
            <a:off x="0" y="10090660"/>
            <a:ext cx="7562849" cy="394944"/>
          </a:xfrm>
          <a:prstGeom prst="rect">
            <a:avLst/>
          </a:prstGeom>
          <a:solidFill>
            <a:srgbClr val="000000"/>
          </a:solidFill>
          <a:ln w="254000" cap="flat" cmpd="sng" algn="ctr">
            <a:no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Avenir"/>
            </a:endParaRPr>
          </a:p>
        </p:txBody>
      </p:sp>
      <p:sp>
        <p:nvSpPr>
          <p:cNvPr id="26" name="TextBox 25"/>
          <p:cNvSpPr txBox="1"/>
          <p:nvPr/>
        </p:nvSpPr>
        <p:spPr>
          <a:xfrm>
            <a:off x="459368" y="10079723"/>
            <a:ext cx="1264657" cy="323165"/>
          </a:xfrm>
          <a:prstGeom prst="rect">
            <a:avLst/>
          </a:prstGeom>
          <a:noFill/>
        </p:spPr>
        <p:txBody>
          <a:bodyPr wrap="square" rtlCol="0">
            <a:spAutoFit/>
          </a:bodyPr>
          <a:lstStyle/>
          <a:p>
            <a:r>
              <a:rPr lang="en-US" sz="1500" dirty="0" smtClean="0">
                <a:solidFill>
                  <a:schemeClr val="bg1"/>
                </a:solidFill>
                <a:latin typeface="Avenir"/>
                <a:cs typeface="Avenir"/>
              </a:rPr>
              <a:t>7</a:t>
            </a:r>
            <a:endParaRPr lang="en-US" sz="1500" b="1" dirty="0">
              <a:solidFill>
                <a:schemeClr val="bg1"/>
              </a:solidFill>
              <a:latin typeface="Avenir"/>
              <a:cs typeface="Avenir"/>
            </a:endParaRPr>
          </a:p>
        </p:txBody>
      </p:sp>
      <p:sp>
        <p:nvSpPr>
          <p:cNvPr id="29" name="TextBox 28"/>
          <p:cNvSpPr txBox="1"/>
          <p:nvPr/>
        </p:nvSpPr>
        <p:spPr>
          <a:xfrm>
            <a:off x="537326" y="1755556"/>
            <a:ext cx="5980404" cy="461665"/>
          </a:xfrm>
          <a:prstGeom prst="rect">
            <a:avLst/>
          </a:prstGeom>
          <a:noFill/>
        </p:spPr>
        <p:txBody>
          <a:bodyPr wrap="square" rtlCol="0">
            <a:spAutoFit/>
          </a:bodyPr>
          <a:lstStyle/>
          <a:p>
            <a:pPr>
              <a:spcBef>
                <a:spcPts val="300"/>
              </a:spcBef>
            </a:pPr>
            <a:r>
              <a:rPr lang="en-US" sz="1200" dirty="0" smtClean="0">
                <a:latin typeface="Avenir"/>
                <a:cs typeface="Avenir"/>
              </a:rPr>
              <a:t>It is also possible to view any scheduled candidate’s test profile history including score reports at this point. </a:t>
            </a:r>
            <a:r>
              <a:rPr lang="en-GB" sz="900" dirty="0" smtClean="0">
                <a:solidFill>
                  <a:srgbClr val="000000"/>
                </a:solidFill>
                <a:latin typeface="Avenir"/>
                <a:cs typeface="Avenir"/>
              </a:rPr>
              <a:t> </a:t>
            </a:r>
            <a:endParaRPr lang="en-US" sz="900" dirty="0">
              <a:solidFill>
                <a:srgbClr val="000000"/>
              </a:solidFill>
              <a:latin typeface="Avenir"/>
              <a:cs typeface="Avenir"/>
            </a:endParaRPr>
          </a:p>
        </p:txBody>
      </p:sp>
      <p:cxnSp>
        <p:nvCxnSpPr>
          <p:cNvPr id="30" name="Straight Connector 29"/>
          <p:cNvCxnSpPr/>
          <p:nvPr/>
        </p:nvCxnSpPr>
        <p:spPr>
          <a:xfrm>
            <a:off x="-485775" y="1904780"/>
            <a:ext cx="1066822" cy="1588"/>
          </a:xfrm>
          <a:prstGeom prst="line">
            <a:avLst/>
          </a:prstGeom>
          <a:ln w="63500" cap="flat" cmpd="sng" algn="ctr">
            <a:solidFill>
              <a:srgbClr val="0033A0">
                <a:alpha val="43000"/>
              </a:srgbClr>
            </a:solidFill>
            <a:prstDash val="solid"/>
            <a:round/>
            <a:headEnd type="none" w="med" len="med"/>
            <a:tailEnd type="stealth" w="med" len="med"/>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3684340" y="5068887"/>
            <a:ext cx="3326060" cy="2585324"/>
          </a:xfrm>
          <a:prstGeom prst="rect">
            <a:avLst/>
          </a:prstGeom>
          <a:noFill/>
        </p:spPr>
        <p:txBody>
          <a:bodyPr wrap="square" rtlCol="0">
            <a:spAutoFit/>
          </a:bodyPr>
          <a:lstStyle/>
          <a:p>
            <a:r>
              <a:rPr lang="en-GB" sz="900" b="1" dirty="0" smtClean="0">
                <a:solidFill>
                  <a:srgbClr val="000000"/>
                </a:solidFill>
                <a:latin typeface="Avenir"/>
                <a:cs typeface="Avenir"/>
              </a:rPr>
              <a:t>Printing candidate profile</a:t>
            </a:r>
            <a:endParaRPr lang="en-GB" sz="900" dirty="0" smtClean="0">
              <a:solidFill>
                <a:srgbClr val="000000"/>
              </a:solidFill>
              <a:latin typeface="Avenir"/>
              <a:cs typeface="Avenir"/>
            </a:endParaRPr>
          </a:p>
          <a:p>
            <a:r>
              <a:rPr lang="en-GB" sz="900" dirty="0" smtClean="0">
                <a:solidFill>
                  <a:srgbClr val="000000"/>
                </a:solidFill>
                <a:latin typeface="Avenir"/>
                <a:cs typeface="Avenir"/>
              </a:rPr>
              <a:t>Click Profile icon to download document;</a:t>
            </a:r>
          </a:p>
          <a:p>
            <a:r>
              <a:rPr lang="en-GB" sz="900" dirty="0" smtClean="0">
                <a:solidFill>
                  <a:srgbClr val="000000"/>
                </a:solidFill>
                <a:latin typeface="Avenir"/>
              </a:rPr>
              <a:t>from menu on top click Print icon to print, then click Back button to return to previous page</a:t>
            </a:r>
          </a:p>
          <a:p>
            <a:endParaRPr lang="en-GB" sz="900" dirty="0" smtClean="0">
              <a:solidFill>
                <a:srgbClr val="000000"/>
              </a:solidFill>
              <a:latin typeface="Avenir"/>
            </a:endParaRPr>
          </a:p>
          <a:p>
            <a:r>
              <a:rPr lang="en-GB" sz="900" b="1" dirty="0" smtClean="0">
                <a:solidFill>
                  <a:srgbClr val="000000"/>
                </a:solidFill>
                <a:latin typeface="Avenir"/>
                <a:cs typeface="Avenir"/>
              </a:rPr>
              <a:t>Candidate profile</a:t>
            </a:r>
            <a:endParaRPr lang="en-GB" sz="900" dirty="0" smtClean="0">
              <a:solidFill>
                <a:srgbClr val="000000"/>
              </a:solidFill>
              <a:latin typeface="Avenir"/>
              <a:cs typeface="Avenir"/>
            </a:endParaRPr>
          </a:p>
          <a:p>
            <a:pPr>
              <a:buFont typeface="Arial"/>
              <a:buChar char="•"/>
            </a:pPr>
            <a:r>
              <a:rPr lang="en-GB" sz="900" dirty="0" smtClean="0">
                <a:solidFill>
                  <a:srgbClr val="000000"/>
                </a:solidFill>
                <a:latin typeface="Avenir"/>
                <a:cs typeface="Avenir"/>
              </a:rPr>
              <a:t> Candidate name and enrolment number</a:t>
            </a:r>
          </a:p>
          <a:p>
            <a:pPr>
              <a:buFont typeface="Arial"/>
              <a:buChar char="•"/>
            </a:pPr>
            <a:r>
              <a:rPr lang="en-GB" sz="900" dirty="0" smtClean="0">
                <a:solidFill>
                  <a:srgbClr val="000000"/>
                </a:solidFill>
                <a:latin typeface="Avenir"/>
                <a:cs typeface="Avenir"/>
              </a:rPr>
              <a:t> Qualification code and name</a:t>
            </a:r>
          </a:p>
          <a:p>
            <a:pPr>
              <a:buFont typeface="Arial"/>
              <a:buChar char="•"/>
            </a:pPr>
            <a:r>
              <a:rPr lang="en-GB" sz="900" dirty="0" smtClean="0">
                <a:solidFill>
                  <a:srgbClr val="000000"/>
                </a:solidFill>
                <a:latin typeface="Avenir"/>
                <a:cs typeface="Avenir"/>
              </a:rPr>
              <a:t> Test date</a:t>
            </a:r>
          </a:p>
          <a:p>
            <a:pPr>
              <a:buFont typeface="Arial"/>
              <a:buChar char="•"/>
            </a:pPr>
            <a:r>
              <a:rPr lang="en-GB" sz="900" dirty="0" smtClean="0">
                <a:solidFill>
                  <a:srgbClr val="000000"/>
                </a:solidFill>
                <a:latin typeface="Avenir"/>
                <a:cs typeface="Avenir"/>
              </a:rPr>
              <a:t> City &amp; Guilds global pass average</a:t>
            </a:r>
          </a:p>
          <a:p>
            <a:pPr>
              <a:buFont typeface="Arial"/>
              <a:buChar char="•"/>
            </a:pPr>
            <a:r>
              <a:rPr lang="en-GB" sz="900" dirty="0" smtClean="0">
                <a:solidFill>
                  <a:srgbClr val="000000"/>
                </a:solidFill>
                <a:latin typeface="Avenir"/>
                <a:cs typeface="Avenir"/>
              </a:rPr>
              <a:t> Candidate percentage mark (colour-coded)</a:t>
            </a:r>
          </a:p>
          <a:p>
            <a:pPr>
              <a:buFont typeface="Arial"/>
              <a:buChar char="•"/>
            </a:pPr>
            <a:r>
              <a:rPr lang="en-GB" sz="900" dirty="0" smtClean="0">
                <a:solidFill>
                  <a:srgbClr val="000000"/>
                </a:solidFill>
                <a:latin typeface="Avenir"/>
                <a:cs typeface="Avenir"/>
              </a:rPr>
              <a:t> Retake notification if applicable</a:t>
            </a:r>
          </a:p>
          <a:p>
            <a:pPr>
              <a:buFont typeface="Arial"/>
              <a:buChar char="•"/>
            </a:pPr>
            <a:r>
              <a:rPr lang="en-GB" sz="900" dirty="0" smtClean="0">
                <a:solidFill>
                  <a:srgbClr val="000000"/>
                </a:solidFill>
                <a:latin typeface="Avenir"/>
                <a:cs typeface="Avenir"/>
              </a:rPr>
              <a:t> Grade: Pass/Fail</a:t>
            </a:r>
          </a:p>
          <a:p>
            <a:pPr>
              <a:buFont typeface="Arial"/>
              <a:buChar char="•"/>
            </a:pPr>
            <a:r>
              <a:rPr lang="en-GB" sz="900" dirty="0" smtClean="0">
                <a:solidFill>
                  <a:srgbClr val="000000"/>
                </a:solidFill>
                <a:latin typeface="Avenir"/>
                <a:cs typeface="Avenir"/>
              </a:rPr>
              <a:t> Test </a:t>
            </a:r>
            <a:r>
              <a:rPr lang="en-GB" sz="900" dirty="0" err="1" smtClean="0">
                <a:solidFill>
                  <a:srgbClr val="000000"/>
                </a:solidFill>
                <a:latin typeface="Avenir"/>
                <a:cs typeface="Avenir"/>
              </a:rPr>
              <a:t>keycode</a:t>
            </a:r>
            <a:endParaRPr lang="en-GB" sz="900" dirty="0" smtClean="0">
              <a:solidFill>
                <a:srgbClr val="000000"/>
              </a:solidFill>
              <a:latin typeface="Avenir"/>
              <a:cs typeface="Avenir"/>
            </a:endParaRPr>
          </a:p>
          <a:p>
            <a:pPr>
              <a:buFont typeface="Arial"/>
              <a:buChar char="•"/>
            </a:pPr>
            <a:r>
              <a:rPr lang="en-GB" sz="900" dirty="0" smtClean="0">
                <a:solidFill>
                  <a:srgbClr val="000000"/>
                </a:solidFill>
                <a:latin typeface="Avenir"/>
                <a:cs typeface="Avenir"/>
              </a:rPr>
              <a:t> Score report hyperlink</a:t>
            </a:r>
          </a:p>
          <a:p>
            <a:endParaRPr lang="en-GB" sz="900" dirty="0" smtClean="0">
              <a:solidFill>
                <a:srgbClr val="000000"/>
              </a:solidFill>
              <a:latin typeface="Avenir"/>
            </a:endParaRPr>
          </a:p>
          <a:p>
            <a:endParaRPr lang="en-GB" sz="900" dirty="0" smtClean="0">
              <a:solidFill>
                <a:srgbClr val="000000"/>
              </a:solidFill>
              <a:latin typeface="Avenir"/>
            </a:endParaRPr>
          </a:p>
          <a:p>
            <a:r>
              <a:rPr lang="en-US" sz="900" b="1" dirty="0" smtClean="0">
                <a:solidFill>
                  <a:srgbClr val="000000"/>
                </a:solidFill>
                <a:latin typeface="Avenir"/>
                <a:cs typeface="Avenir"/>
              </a:rPr>
              <a:t> </a:t>
            </a:r>
            <a:endParaRPr lang="en-US" sz="900" dirty="0">
              <a:solidFill>
                <a:srgbClr val="000000"/>
              </a:solidFill>
              <a:latin typeface="Avenir"/>
              <a:cs typeface="Avenir"/>
            </a:endParaRPr>
          </a:p>
        </p:txBody>
      </p:sp>
      <p:pic>
        <p:nvPicPr>
          <p:cNvPr id="37" name="Picture 36" descr="1. test calendar expanded page.png"/>
          <p:cNvPicPr>
            <a:picLocks noChangeAspect="1"/>
          </p:cNvPicPr>
          <p:nvPr/>
        </p:nvPicPr>
        <p:blipFill>
          <a:blip r:embed="rId4" r:link="rId5"/>
          <a:srcRect l="87446" t="87624" r="5742" b="9492"/>
          <a:stretch>
            <a:fillRect/>
          </a:stretch>
        </p:blipFill>
        <p:spPr>
          <a:xfrm>
            <a:off x="3754190" y="4749800"/>
            <a:ext cx="666754" cy="228600"/>
          </a:xfrm>
          <a:prstGeom prst="rect">
            <a:avLst/>
          </a:prstGeom>
          <a:ln w="12700" cap="flat" cmpd="sng" algn="ctr">
            <a:solidFill>
              <a:schemeClr val="bg1">
                <a:lumMod val="75000"/>
              </a:schemeClr>
            </a:solidFill>
            <a:prstDash val="solid"/>
            <a:round/>
            <a:headEnd type="none" w="med" len="med"/>
            <a:tailEnd type="none" w="med" len="med"/>
          </a:ln>
          <a:effectLst>
            <a:outerShdw blurRad="50800" dist="38100" dir="2700000">
              <a:srgbClr val="000000">
                <a:alpha val="43000"/>
              </a:srgbClr>
            </a:outerShdw>
          </a:effectLst>
        </p:spPr>
      </p:pic>
      <p:sp>
        <p:nvSpPr>
          <p:cNvPr id="39" name="Rounded Rectangle 38"/>
          <p:cNvSpPr/>
          <p:nvPr/>
        </p:nvSpPr>
        <p:spPr>
          <a:xfrm>
            <a:off x="598488" y="8185150"/>
            <a:ext cx="6444000" cy="1567462"/>
          </a:xfrm>
          <a:prstGeom prst="roundRect">
            <a:avLst/>
          </a:prstGeom>
          <a:gradFill flip="none" rotWithShape="1">
            <a:gsLst>
              <a:gs pos="0">
                <a:schemeClr val="accent1">
                  <a:tint val="100000"/>
                  <a:shade val="100000"/>
                  <a:satMod val="130000"/>
                  <a:alpha val="13000"/>
                </a:schemeClr>
              </a:gs>
              <a:gs pos="100000">
                <a:schemeClr val="accent1">
                  <a:tint val="50000"/>
                  <a:shade val="100000"/>
                  <a:satMod val="350000"/>
                  <a:alpha val="13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a:endParaRPr>
          </a:p>
        </p:txBody>
      </p:sp>
      <p:sp>
        <p:nvSpPr>
          <p:cNvPr id="41" name="TextBox 40"/>
          <p:cNvSpPr txBox="1"/>
          <p:nvPr/>
        </p:nvSpPr>
        <p:spPr>
          <a:xfrm>
            <a:off x="803275" y="8864048"/>
            <a:ext cx="3192992" cy="1061829"/>
          </a:xfrm>
          <a:prstGeom prst="rect">
            <a:avLst/>
          </a:prstGeom>
          <a:noFill/>
        </p:spPr>
        <p:txBody>
          <a:bodyPr wrap="square" rtlCol="0">
            <a:spAutoFit/>
          </a:bodyPr>
          <a:lstStyle/>
          <a:p>
            <a:r>
              <a:rPr lang="en-GB" sz="900" b="1" dirty="0" smtClean="0">
                <a:latin typeface="Avenir"/>
                <a:cs typeface="Avenir"/>
              </a:rPr>
              <a:t>Printing score report</a:t>
            </a:r>
          </a:p>
          <a:p>
            <a:r>
              <a:rPr lang="en-GB" sz="900" dirty="0" smtClean="0">
                <a:latin typeface="Avenir"/>
              </a:rPr>
              <a:t>Click on hyperlink in last column of Profile report to open Provisional Score Report generated immediately after test was completed. From menu on top click Print icon to print, then click Back button to return to previous page</a:t>
            </a:r>
          </a:p>
          <a:p>
            <a:endParaRPr lang="en-GB" sz="900" dirty="0" smtClean="0">
              <a:latin typeface="Avenir"/>
            </a:endParaRPr>
          </a:p>
          <a:p>
            <a:endParaRPr lang="en-US" sz="900" dirty="0">
              <a:latin typeface="Avenir"/>
              <a:cs typeface="Avenir"/>
            </a:endParaRPr>
          </a:p>
        </p:txBody>
      </p:sp>
      <p:pic>
        <p:nvPicPr>
          <p:cNvPr id="46" name="Picture 45" descr="attendance register.png"/>
          <p:cNvPicPr>
            <a:picLocks noChangeAspect="1"/>
          </p:cNvPicPr>
          <p:nvPr/>
        </p:nvPicPr>
        <p:blipFill>
          <a:blip r:embed="rId6" r:link="rId7"/>
          <a:srcRect l="78554" t="48078" r="9902" b="49348"/>
          <a:stretch>
            <a:fillRect/>
          </a:stretch>
        </p:blipFill>
        <p:spPr>
          <a:xfrm>
            <a:off x="939892" y="8597874"/>
            <a:ext cx="1008112" cy="165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3" name="Rectangle 32"/>
          <p:cNvSpPr/>
          <p:nvPr/>
        </p:nvSpPr>
        <p:spPr>
          <a:xfrm flipV="1">
            <a:off x="0" y="1106487"/>
            <a:ext cx="5000625" cy="369331"/>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a:endParaRPr>
          </a:p>
        </p:txBody>
      </p:sp>
      <p:sp>
        <p:nvSpPr>
          <p:cNvPr id="34" name="TextBox 33"/>
          <p:cNvSpPr txBox="1"/>
          <p:nvPr/>
        </p:nvSpPr>
        <p:spPr>
          <a:xfrm>
            <a:off x="504825" y="1106487"/>
            <a:ext cx="5105400" cy="369332"/>
          </a:xfrm>
          <a:prstGeom prst="rect">
            <a:avLst/>
          </a:prstGeom>
          <a:noFill/>
        </p:spPr>
        <p:txBody>
          <a:bodyPr wrap="square" rtlCol="0">
            <a:spAutoFit/>
          </a:bodyPr>
          <a:lstStyle/>
          <a:p>
            <a:r>
              <a:rPr lang="en-US" dirty="0" smtClean="0">
                <a:solidFill>
                  <a:schemeClr val="bg1"/>
                </a:solidFill>
                <a:latin typeface="Avenir"/>
              </a:rPr>
              <a:t>Test Calendar: Candidate profile</a:t>
            </a:r>
            <a:endParaRPr lang="en-US" dirty="0">
              <a:solidFill>
                <a:schemeClr val="bg1"/>
              </a:solidFill>
              <a:latin typeface="Avenir"/>
            </a:endParaRPr>
          </a:p>
        </p:txBody>
      </p:sp>
      <p:pic>
        <p:nvPicPr>
          <p:cNvPr id="36" name="Picture 35" descr="attendance register.png"/>
          <p:cNvPicPr>
            <a:picLocks noChangeAspect="1"/>
          </p:cNvPicPr>
          <p:nvPr/>
        </p:nvPicPr>
        <p:blipFill>
          <a:blip r:embed="rId8"/>
          <a:srcRect r="7279"/>
          <a:stretch>
            <a:fillRect/>
          </a:stretch>
        </p:blipFill>
        <p:spPr>
          <a:xfrm>
            <a:off x="796011" y="4827587"/>
            <a:ext cx="2835111" cy="2246272"/>
          </a:xfrm>
          <a:prstGeom prst="rect">
            <a:avLst/>
          </a:prstGeom>
          <a:ln>
            <a:noFill/>
          </a:ln>
          <a:effectLst>
            <a:outerShdw blurRad="50800" dist="38100" dir="2700000">
              <a:srgbClr val="000000">
                <a:alpha val="66000"/>
              </a:srgbClr>
            </a:outerShdw>
          </a:effectLst>
        </p:spPr>
      </p:pic>
      <p:pic>
        <p:nvPicPr>
          <p:cNvPr id="38" name="Picture 37" descr="attendance register.png"/>
          <p:cNvPicPr>
            <a:picLocks noChangeAspect="1"/>
          </p:cNvPicPr>
          <p:nvPr/>
        </p:nvPicPr>
        <p:blipFill>
          <a:blip r:embed="rId9"/>
          <a:srcRect t="4504" b="24226"/>
          <a:stretch>
            <a:fillRect/>
          </a:stretch>
        </p:blipFill>
        <p:spPr>
          <a:xfrm>
            <a:off x="4367815" y="7620122"/>
            <a:ext cx="2185151" cy="2013224"/>
          </a:xfrm>
          <a:prstGeom prst="rect">
            <a:avLst/>
          </a:prstGeom>
          <a:ln>
            <a:noFill/>
          </a:ln>
          <a:effectLst>
            <a:outerShdw blurRad="101600" dist="12700" dir="2700000" algn="tl" rotWithShape="0">
              <a:srgbClr val="333333">
                <a:alpha val="90000"/>
              </a:srgbClr>
            </a:outerShdw>
          </a:effectLst>
        </p:spPr>
      </p:pic>
      <p:cxnSp>
        <p:nvCxnSpPr>
          <p:cNvPr id="15" name="Straight Connector 14"/>
          <p:cNvCxnSpPr/>
          <p:nvPr/>
        </p:nvCxnSpPr>
        <p:spPr>
          <a:xfrm rot="10800000" flipV="1">
            <a:off x="4391025" y="4148245"/>
            <a:ext cx="1874308" cy="768241"/>
          </a:xfrm>
          <a:prstGeom prst="line">
            <a:avLst/>
          </a:prstGeom>
          <a:ln>
            <a:solidFill>
              <a:srgbClr val="FF0000"/>
            </a:solidFill>
            <a:headEnd type="oval"/>
            <a:tailEnd type="none"/>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5400000">
            <a:off x="2031655" y="6935974"/>
            <a:ext cx="1332076" cy="1140880"/>
          </a:xfrm>
          <a:prstGeom prst="line">
            <a:avLst/>
          </a:prstGeom>
          <a:ln>
            <a:solidFill>
              <a:srgbClr val="FF0000"/>
            </a:solidFill>
            <a:headEnd type="oval"/>
            <a:tailEnd type="none"/>
          </a:ln>
        </p:spPr>
        <p:style>
          <a:lnRef idx="2">
            <a:schemeClr val="accent1"/>
          </a:lnRef>
          <a:fillRef idx="0">
            <a:schemeClr val="accent1"/>
          </a:fillRef>
          <a:effectRef idx="1">
            <a:schemeClr val="accent1"/>
          </a:effectRef>
          <a:fontRef idx="minor">
            <a:schemeClr val="tx1"/>
          </a:fontRef>
        </p:style>
      </p:cxnSp>
      <p:pic>
        <p:nvPicPr>
          <p:cNvPr id="28" name="Picture 27"/>
          <p:cNvPicPr>
            <a:picLocks noChangeAspect="1"/>
          </p:cNvPicPr>
          <p:nvPr/>
        </p:nvPicPr>
        <p:blipFill>
          <a:blip r:embed="rId10"/>
          <a:stretch>
            <a:fillRect/>
          </a:stretch>
        </p:blipFill>
        <p:spPr>
          <a:xfrm>
            <a:off x="6050064" y="0"/>
            <a:ext cx="954598" cy="649287"/>
          </a:xfrm>
          <a:prstGeom prst="rect">
            <a:avLst/>
          </a:prstGeom>
        </p:spPr>
      </p:pic>
      <p:sp>
        <p:nvSpPr>
          <p:cNvPr id="32" name="TextBox 31"/>
          <p:cNvSpPr txBox="1"/>
          <p:nvPr/>
        </p:nvSpPr>
        <p:spPr>
          <a:xfrm>
            <a:off x="3479800" y="10142021"/>
            <a:ext cx="3850001" cy="230832"/>
          </a:xfrm>
          <a:prstGeom prst="rect">
            <a:avLst/>
          </a:prstGeom>
          <a:noFill/>
        </p:spPr>
        <p:txBody>
          <a:bodyPr wrap="square" rtlCol="0">
            <a:spAutoFit/>
          </a:bodyPr>
          <a:lstStyle/>
          <a:p>
            <a:pPr algn="r"/>
            <a:r>
              <a:rPr lang="en-US" sz="900" dirty="0" smtClean="0">
                <a:solidFill>
                  <a:schemeClr val="bg1"/>
                </a:solidFill>
                <a:latin typeface="Avenir Book"/>
                <a:cs typeface="Avenir Book"/>
              </a:rPr>
              <a:t>© Copyright The City and Guilds of London Institute 2015</a:t>
            </a:r>
            <a:endParaRPr lang="en-US" sz="900" dirty="0">
              <a:solidFill>
                <a:schemeClr val="bg1"/>
              </a:solidFill>
              <a:latin typeface="Avenir Book"/>
              <a:cs typeface="Avenir Book"/>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descr="1. test calendar expanded page.png"/>
          <p:cNvPicPr>
            <a:picLocks noChangeAspect="1"/>
          </p:cNvPicPr>
          <p:nvPr/>
        </p:nvPicPr>
        <p:blipFill>
          <a:blip r:embed="rId3"/>
          <a:srcRect l="-2278" r="73"/>
          <a:stretch>
            <a:fillRect/>
          </a:stretch>
        </p:blipFill>
        <p:spPr>
          <a:xfrm>
            <a:off x="2531533" y="7734368"/>
            <a:ext cx="4732867" cy="2020685"/>
          </a:xfrm>
          <a:prstGeom prst="rect">
            <a:avLst/>
          </a:prstGeom>
          <a:ln w="12700" cap="flat" cmpd="sng" algn="ctr">
            <a:solidFill>
              <a:schemeClr val="bg1">
                <a:lumMod val="75000"/>
              </a:schemeClr>
            </a:solidFill>
            <a:prstDash val="solid"/>
            <a:round/>
            <a:headEnd type="none" w="med" len="med"/>
            <a:tailEnd type="none" w="med" len="med"/>
          </a:ln>
          <a:effectLst>
            <a:outerShdw blurRad="50800" dist="38100" dir="2700000">
              <a:srgbClr val="000000">
                <a:alpha val="43000"/>
              </a:srgbClr>
            </a:outerShdw>
          </a:effectLst>
        </p:spPr>
      </p:pic>
      <p:pic>
        <p:nvPicPr>
          <p:cNvPr id="45" name="Picture 44" descr="1. test calendar expanded page.png"/>
          <p:cNvPicPr>
            <a:picLocks noChangeAspect="1"/>
          </p:cNvPicPr>
          <p:nvPr/>
        </p:nvPicPr>
        <p:blipFill>
          <a:blip r:embed="rId4"/>
          <a:stretch>
            <a:fillRect/>
          </a:stretch>
        </p:blipFill>
        <p:spPr>
          <a:xfrm>
            <a:off x="436373" y="4007373"/>
            <a:ext cx="6843263" cy="2585427"/>
          </a:xfrm>
          <a:prstGeom prst="rect">
            <a:avLst/>
          </a:prstGeom>
          <a:ln w="12700" cap="flat" cmpd="sng" algn="ctr">
            <a:solidFill>
              <a:schemeClr val="bg1">
                <a:lumMod val="75000"/>
              </a:schemeClr>
            </a:solidFill>
            <a:prstDash val="solid"/>
            <a:round/>
            <a:headEnd type="none" w="med" len="med"/>
            <a:tailEnd type="none" w="med" len="med"/>
          </a:ln>
          <a:effectLst>
            <a:outerShdw blurRad="50800" dist="38100" dir="2700000">
              <a:srgbClr val="000000">
                <a:alpha val="43000"/>
              </a:srgbClr>
            </a:outerShdw>
          </a:effectLst>
        </p:spPr>
      </p:pic>
      <p:sp>
        <p:nvSpPr>
          <p:cNvPr id="4" name="Rectangle 3"/>
          <p:cNvSpPr/>
          <p:nvPr/>
        </p:nvSpPr>
        <p:spPr>
          <a:xfrm>
            <a:off x="0" y="-112713"/>
            <a:ext cx="7591425" cy="877886"/>
          </a:xfrm>
          <a:prstGeom prst="rect">
            <a:avLst/>
          </a:prstGeom>
          <a:solidFill>
            <a:srgbClr val="000000"/>
          </a:solidFill>
          <a:ln w="254000" cap="flat" cmpd="sng" algn="ctr">
            <a:no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Avenir"/>
            </a:endParaRPr>
          </a:p>
        </p:txBody>
      </p:sp>
      <p:sp>
        <p:nvSpPr>
          <p:cNvPr id="5" name="TextBox 4"/>
          <p:cNvSpPr txBox="1"/>
          <p:nvPr/>
        </p:nvSpPr>
        <p:spPr>
          <a:xfrm>
            <a:off x="480690" y="268287"/>
            <a:ext cx="6466118" cy="400110"/>
          </a:xfrm>
          <a:prstGeom prst="rect">
            <a:avLst/>
          </a:prstGeom>
          <a:noFill/>
        </p:spPr>
        <p:txBody>
          <a:bodyPr wrap="square" rtlCol="0">
            <a:spAutoFit/>
          </a:bodyPr>
          <a:lstStyle/>
          <a:p>
            <a:r>
              <a:rPr lang="en-US" sz="2000" dirty="0" err="1" smtClean="0">
                <a:solidFill>
                  <a:schemeClr val="bg1"/>
                </a:solidFill>
                <a:latin typeface="Avenir"/>
                <a:cs typeface="Avenir"/>
              </a:rPr>
              <a:t>e-volve</a:t>
            </a:r>
            <a:r>
              <a:rPr lang="en-US" sz="2000" dirty="0" smtClean="0">
                <a:solidFill>
                  <a:schemeClr val="bg1"/>
                </a:solidFill>
                <a:latin typeface="Avenir"/>
                <a:cs typeface="Avenir"/>
              </a:rPr>
              <a:t> Centre Analytics </a:t>
            </a:r>
            <a:r>
              <a:rPr lang="en-US" sz="1600" b="1" dirty="0" smtClean="0">
                <a:solidFill>
                  <a:schemeClr val="bg1"/>
                </a:solidFill>
                <a:latin typeface="Avenir"/>
                <a:cs typeface="Avenir"/>
              </a:rPr>
              <a:t>USER GUIDE</a:t>
            </a:r>
            <a:endParaRPr lang="en-US" sz="1600" b="1" dirty="0">
              <a:solidFill>
                <a:schemeClr val="bg1"/>
              </a:solidFill>
              <a:latin typeface="Avenir"/>
              <a:cs typeface="Avenir"/>
            </a:endParaRPr>
          </a:p>
        </p:txBody>
      </p:sp>
      <p:sp>
        <p:nvSpPr>
          <p:cNvPr id="6" name="Rectangle 5"/>
          <p:cNvSpPr/>
          <p:nvPr/>
        </p:nvSpPr>
        <p:spPr>
          <a:xfrm>
            <a:off x="0" y="10090660"/>
            <a:ext cx="7562849" cy="394944"/>
          </a:xfrm>
          <a:prstGeom prst="rect">
            <a:avLst/>
          </a:prstGeom>
          <a:solidFill>
            <a:srgbClr val="000000"/>
          </a:solidFill>
          <a:ln w="254000" cap="flat" cmpd="sng" algn="ctr">
            <a:no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Avenir"/>
            </a:endParaRPr>
          </a:p>
        </p:txBody>
      </p:sp>
      <p:sp>
        <p:nvSpPr>
          <p:cNvPr id="7" name="TextBox 6"/>
          <p:cNvSpPr txBox="1"/>
          <p:nvPr/>
        </p:nvSpPr>
        <p:spPr>
          <a:xfrm>
            <a:off x="459368" y="10079722"/>
            <a:ext cx="1264657" cy="323165"/>
          </a:xfrm>
          <a:prstGeom prst="rect">
            <a:avLst/>
          </a:prstGeom>
          <a:noFill/>
        </p:spPr>
        <p:txBody>
          <a:bodyPr wrap="square" rtlCol="0">
            <a:spAutoFit/>
          </a:bodyPr>
          <a:lstStyle/>
          <a:p>
            <a:r>
              <a:rPr lang="en-US" sz="1500" dirty="0" smtClean="0">
                <a:solidFill>
                  <a:schemeClr val="bg1"/>
                </a:solidFill>
                <a:latin typeface="Avenir"/>
                <a:cs typeface="Avenir"/>
              </a:rPr>
              <a:t>8</a:t>
            </a:r>
            <a:endParaRPr lang="en-US" sz="1500" b="1" dirty="0">
              <a:solidFill>
                <a:schemeClr val="bg1"/>
              </a:solidFill>
              <a:latin typeface="Avenir"/>
              <a:cs typeface="Avenir"/>
            </a:endParaRPr>
          </a:p>
        </p:txBody>
      </p:sp>
      <p:sp>
        <p:nvSpPr>
          <p:cNvPr id="12" name="TextBox 11"/>
          <p:cNvSpPr txBox="1"/>
          <p:nvPr/>
        </p:nvSpPr>
        <p:spPr>
          <a:xfrm>
            <a:off x="504824" y="1755557"/>
            <a:ext cx="6019801" cy="461665"/>
          </a:xfrm>
          <a:prstGeom prst="rect">
            <a:avLst/>
          </a:prstGeom>
          <a:noFill/>
        </p:spPr>
        <p:txBody>
          <a:bodyPr wrap="square" rtlCol="0">
            <a:spAutoFit/>
          </a:bodyPr>
          <a:lstStyle/>
          <a:p>
            <a:r>
              <a:rPr lang="en-GB" sz="1200" dirty="0" smtClean="0">
                <a:solidFill>
                  <a:srgbClr val="000000"/>
                </a:solidFill>
                <a:latin typeface="Avenir"/>
              </a:rPr>
              <a:t>The default view shows d</a:t>
            </a:r>
            <a:r>
              <a:rPr lang="en-GB" sz="1200" dirty="0" smtClean="0">
                <a:latin typeface="Avenir"/>
              </a:rPr>
              <a:t>ata across all installation IDs and qualifications for the past six months (from today).</a:t>
            </a:r>
          </a:p>
        </p:txBody>
      </p:sp>
      <p:cxnSp>
        <p:nvCxnSpPr>
          <p:cNvPr id="13" name="Straight Connector 12"/>
          <p:cNvCxnSpPr/>
          <p:nvPr/>
        </p:nvCxnSpPr>
        <p:spPr>
          <a:xfrm>
            <a:off x="-607454" y="1904780"/>
            <a:ext cx="1066822" cy="1588"/>
          </a:xfrm>
          <a:prstGeom prst="line">
            <a:avLst/>
          </a:prstGeom>
          <a:ln w="63500" cap="flat" cmpd="sng" algn="ctr">
            <a:solidFill>
              <a:srgbClr val="0033A0">
                <a:alpha val="43000"/>
              </a:srgbClr>
            </a:solidFill>
            <a:prstDash val="solid"/>
            <a:round/>
            <a:headEnd type="none" w="med" len="med"/>
            <a:tailEnd type="stealth" w="med" len="med"/>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16200000" flipH="1">
            <a:off x="3076626" y="3576923"/>
            <a:ext cx="1692851" cy="736603"/>
          </a:xfrm>
          <a:prstGeom prst="line">
            <a:avLst/>
          </a:prstGeom>
          <a:ln>
            <a:solidFill>
              <a:srgbClr val="FF0000"/>
            </a:solidFill>
            <a:headEnd type="none"/>
            <a:tailEnd type="ova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a:off x="4473549" y="7586142"/>
            <a:ext cx="1439351" cy="1588"/>
          </a:xfrm>
          <a:prstGeom prst="line">
            <a:avLst/>
          </a:prstGeom>
          <a:ln>
            <a:solidFill>
              <a:srgbClr val="FF0000"/>
            </a:solidFill>
            <a:headEnd type="none"/>
            <a:tailEnd type="oval"/>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5192380" y="6792723"/>
            <a:ext cx="2226535" cy="646331"/>
          </a:xfrm>
          <a:prstGeom prst="rect">
            <a:avLst/>
          </a:prstGeom>
        </p:spPr>
        <p:txBody>
          <a:bodyPr wrap="square">
            <a:spAutoFit/>
          </a:bodyPr>
          <a:lstStyle/>
          <a:p>
            <a:r>
              <a:rPr lang="en-GB" sz="900" b="1" dirty="0" smtClean="0">
                <a:latin typeface="Avenir"/>
                <a:cs typeface="Avenir"/>
              </a:rPr>
              <a:t>Highlight/Restrict data displayed</a:t>
            </a:r>
          </a:p>
          <a:p>
            <a:r>
              <a:rPr lang="en-GB" sz="900" dirty="0" smtClean="0">
                <a:latin typeface="Avenir"/>
                <a:cs typeface="Avenir"/>
              </a:rPr>
              <a:t>Click on any symbol to grey out and </a:t>
            </a:r>
          </a:p>
          <a:p>
            <a:r>
              <a:rPr lang="en-GB" sz="900" dirty="0" smtClean="0">
                <a:latin typeface="Avenir"/>
                <a:cs typeface="Avenir"/>
              </a:rPr>
              <a:t>temporarily remove result from bar chart;  click again to make it reappear</a:t>
            </a:r>
          </a:p>
        </p:txBody>
      </p:sp>
      <p:pic>
        <p:nvPicPr>
          <p:cNvPr id="33" name="Picture 32" descr="1. test calendar expanded page.png"/>
          <p:cNvPicPr>
            <a:picLocks noChangeAspect="1"/>
          </p:cNvPicPr>
          <p:nvPr/>
        </p:nvPicPr>
        <p:blipFill>
          <a:blip r:embed="rId5" r:link="rId6"/>
          <a:srcRect l="55451" t="29208" r="30241" b="66518"/>
          <a:stretch>
            <a:fillRect/>
          </a:stretch>
        </p:blipFill>
        <p:spPr>
          <a:xfrm>
            <a:off x="5318887" y="7442200"/>
            <a:ext cx="1597851" cy="211666"/>
          </a:xfrm>
          <a:prstGeom prst="rect">
            <a:avLst/>
          </a:prstGeom>
          <a:ln w="12700" cap="flat" cmpd="sng" algn="ctr">
            <a:solidFill>
              <a:schemeClr val="bg1">
                <a:lumMod val="75000"/>
              </a:schemeClr>
            </a:solidFill>
            <a:prstDash val="solid"/>
            <a:round/>
            <a:headEnd type="none" w="med" len="med"/>
            <a:tailEnd type="none" w="med" len="med"/>
          </a:ln>
          <a:effectLst>
            <a:outerShdw blurRad="50800" dist="38100" dir="2700000">
              <a:srgbClr val="000000">
                <a:alpha val="43000"/>
              </a:srgbClr>
            </a:outerShdw>
          </a:effectLst>
        </p:spPr>
      </p:pic>
      <p:sp>
        <p:nvSpPr>
          <p:cNvPr id="37" name="Rectangle 36"/>
          <p:cNvSpPr/>
          <p:nvPr/>
        </p:nvSpPr>
        <p:spPr>
          <a:xfrm>
            <a:off x="425788" y="2630487"/>
            <a:ext cx="1630362" cy="923330"/>
          </a:xfrm>
          <a:prstGeom prst="rect">
            <a:avLst/>
          </a:prstGeom>
        </p:spPr>
        <p:txBody>
          <a:bodyPr wrap="square">
            <a:spAutoFit/>
          </a:bodyPr>
          <a:lstStyle/>
          <a:p>
            <a:r>
              <a:rPr lang="en-GB" sz="900" b="1" dirty="0" smtClean="0">
                <a:latin typeface="Avenir"/>
                <a:cs typeface="Avenir"/>
              </a:rPr>
              <a:t>Date range</a:t>
            </a:r>
          </a:p>
          <a:p>
            <a:r>
              <a:rPr lang="en-GB" sz="900" dirty="0" smtClean="0">
                <a:latin typeface="Avenir"/>
                <a:cs typeface="Avenir"/>
              </a:rPr>
              <a:t>Default view is six-month period  prior to current date, showing colour-coded data in bar chart format</a:t>
            </a:r>
          </a:p>
          <a:p>
            <a:endParaRPr lang="en-GB" sz="900" dirty="0" smtClean="0">
              <a:latin typeface="Avenir"/>
              <a:cs typeface="Avenir"/>
            </a:endParaRPr>
          </a:p>
        </p:txBody>
      </p:sp>
      <p:cxnSp>
        <p:nvCxnSpPr>
          <p:cNvPr id="26" name="Straight Connector 25"/>
          <p:cNvCxnSpPr/>
          <p:nvPr/>
        </p:nvCxnSpPr>
        <p:spPr>
          <a:xfrm rot="16200000" flipH="1">
            <a:off x="204331" y="3818730"/>
            <a:ext cx="1243013" cy="352425"/>
          </a:xfrm>
          <a:prstGeom prst="line">
            <a:avLst/>
          </a:prstGeom>
          <a:ln>
            <a:solidFill>
              <a:srgbClr val="FF0000"/>
            </a:solidFill>
            <a:tailEnd type="oval"/>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16200000" flipH="1">
            <a:off x="300375" y="3749675"/>
            <a:ext cx="1447800" cy="730250"/>
          </a:xfrm>
          <a:prstGeom prst="line">
            <a:avLst/>
          </a:prstGeom>
          <a:ln>
            <a:solidFill>
              <a:srgbClr val="FF0000"/>
            </a:solidFill>
            <a:tailEnd type="oval"/>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2366610" y="2653758"/>
            <a:ext cx="1774457" cy="1115690"/>
          </a:xfrm>
          <a:prstGeom prst="rect">
            <a:avLst/>
          </a:prstGeom>
          <a:noFill/>
        </p:spPr>
        <p:txBody>
          <a:bodyPr wrap="square" rtlCol="0">
            <a:spAutoFit/>
          </a:bodyPr>
          <a:lstStyle/>
          <a:p>
            <a:r>
              <a:rPr lang="en-GB" sz="900" b="1" dirty="0" smtClean="0">
                <a:latin typeface="Avenir"/>
              </a:rPr>
              <a:t>Bar chart legend</a:t>
            </a:r>
          </a:p>
          <a:p>
            <a:r>
              <a:rPr lang="en-GB" sz="900" dirty="0" smtClean="0">
                <a:latin typeface="Avenir"/>
              </a:rPr>
              <a:t>Colour-coded test grades</a:t>
            </a:r>
          </a:p>
          <a:p>
            <a:pPr lvl="0">
              <a:spcBef>
                <a:spcPts val="600"/>
              </a:spcBef>
            </a:pPr>
            <a:r>
              <a:rPr lang="en-US" sz="900" dirty="0" smtClean="0">
                <a:solidFill>
                  <a:srgbClr val="009D40"/>
                </a:solidFill>
                <a:latin typeface="Avenir"/>
                <a:cs typeface="Avenir"/>
              </a:rPr>
              <a:t>G</a:t>
            </a:r>
            <a:r>
              <a:rPr lang="en-GB" sz="900" dirty="0" err="1" smtClean="0">
                <a:solidFill>
                  <a:srgbClr val="009D40"/>
                </a:solidFill>
                <a:latin typeface="Avenir"/>
                <a:cs typeface="Avenir"/>
              </a:rPr>
              <a:t>reen</a:t>
            </a:r>
            <a:r>
              <a:rPr lang="en-GB" sz="900" dirty="0" smtClean="0">
                <a:latin typeface="Avenir"/>
                <a:cs typeface="Avenir"/>
              </a:rPr>
              <a:t> Pass</a:t>
            </a:r>
          </a:p>
          <a:p>
            <a:pPr lvl="0">
              <a:spcBef>
                <a:spcPts val="300"/>
              </a:spcBef>
            </a:pPr>
            <a:r>
              <a:rPr lang="en-GB" sz="900" dirty="0" smtClean="0">
                <a:solidFill>
                  <a:srgbClr val="DA291C"/>
                </a:solidFill>
                <a:latin typeface="Avenir"/>
                <a:cs typeface="Avenir"/>
              </a:rPr>
              <a:t>Red</a:t>
            </a:r>
            <a:r>
              <a:rPr lang="en-GB" sz="900" dirty="0" smtClean="0">
                <a:latin typeface="Avenir"/>
                <a:cs typeface="Avenir"/>
              </a:rPr>
              <a:t>  Fail</a:t>
            </a:r>
          </a:p>
          <a:p>
            <a:pPr lvl="0">
              <a:spcBef>
                <a:spcPts val="300"/>
              </a:spcBef>
            </a:pPr>
            <a:r>
              <a:rPr lang="en-GB" sz="900" dirty="0" smtClean="0">
                <a:solidFill>
                  <a:schemeClr val="accent6">
                    <a:lumMod val="75000"/>
                  </a:schemeClr>
                </a:solidFill>
                <a:latin typeface="Avenir"/>
                <a:cs typeface="Avenir"/>
              </a:rPr>
              <a:t>Orange</a:t>
            </a:r>
            <a:r>
              <a:rPr lang="en-GB" sz="900" dirty="0" smtClean="0">
                <a:latin typeface="Avenir"/>
                <a:cs typeface="Avenir"/>
              </a:rPr>
              <a:t> No show </a:t>
            </a:r>
          </a:p>
          <a:p>
            <a:endParaRPr lang="en-GB" sz="900" dirty="0">
              <a:latin typeface="Avenir"/>
            </a:endParaRPr>
          </a:p>
        </p:txBody>
      </p:sp>
      <p:cxnSp>
        <p:nvCxnSpPr>
          <p:cNvPr id="48" name="Straight Connector 47"/>
          <p:cNvCxnSpPr/>
          <p:nvPr/>
        </p:nvCxnSpPr>
        <p:spPr>
          <a:xfrm rot="5400000">
            <a:off x="6755099" y="3629519"/>
            <a:ext cx="587974" cy="1588"/>
          </a:xfrm>
          <a:prstGeom prst="line">
            <a:avLst/>
          </a:prstGeom>
          <a:ln>
            <a:solidFill>
              <a:srgbClr val="FF0000"/>
            </a:solidFill>
            <a:headEnd type="none"/>
            <a:tailEnd type="oval"/>
          </a:ln>
        </p:spPr>
        <p:style>
          <a:lnRef idx="2">
            <a:schemeClr val="accent1"/>
          </a:lnRef>
          <a:fillRef idx="0">
            <a:schemeClr val="accent1"/>
          </a:fillRef>
          <a:effectRef idx="1">
            <a:schemeClr val="accent1"/>
          </a:effectRef>
          <a:fontRef idx="minor">
            <a:schemeClr val="tx1"/>
          </a:fontRef>
        </p:style>
      </p:cxnSp>
      <p:sp>
        <p:nvSpPr>
          <p:cNvPr id="38" name="Rounded Rectangle 37"/>
          <p:cNvSpPr/>
          <p:nvPr/>
        </p:nvSpPr>
        <p:spPr>
          <a:xfrm>
            <a:off x="4211974" y="2557674"/>
            <a:ext cx="3124199" cy="944889"/>
          </a:xfrm>
          <a:prstGeom prst="roundRect">
            <a:avLst/>
          </a:prstGeom>
          <a:gradFill flip="none" rotWithShape="1">
            <a:gsLst>
              <a:gs pos="0">
                <a:schemeClr val="accent1">
                  <a:tint val="100000"/>
                  <a:shade val="100000"/>
                  <a:satMod val="130000"/>
                  <a:alpha val="46000"/>
                </a:schemeClr>
              </a:gs>
              <a:gs pos="100000">
                <a:schemeClr val="accent1">
                  <a:tint val="50000"/>
                  <a:shade val="100000"/>
                  <a:satMod val="350000"/>
                  <a:alpha val="46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venir"/>
            </a:endParaRPr>
          </a:p>
        </p:txBody>
      </p:sp>
      <p:pic>
        <p:nvPicPr>
          <p:cNvPr id="39" name="question mark.png" descr="/Users/snowy/Desktop/city and guilds Evolve SG/CG screen shots/C&amp;G screen shots/13 July 2015/question mark.png"/>
          <p:cNvPicPr>
            <a:picLocks noChangeAspect="1"/>
          </p:cNvPicPr>
          <p:nvPr/>
        </p:nvPicPr>
        <p:blipFill>
          <a:blip r:embed="rId7"/>
          <a:stretch>
            <a:fillRect/>
          </a:stretch>
        </p:blipFill>
        <p:spPr>
          <a:xfrm>
            <a:off x="6497974" y="2588162"/>
            <a:ext cx="757716" cy="341313"/>
          </a:xfrm>
          <a:prstGeom prst="rect">
            <a:avLst/>
          </a:prstGeom>
        </p:spPr>
      </p:pic>
      <p:sp>
        <p:nvSpPr>
          <p:cNvPr id="43" name="TextBox 42"/>
          <p:cNvSpPr txBox="1"/>
          <p:nvPr/>
        </p:nvSpPr>
        <p:spPr>
          <a:xfrm>
            <a:off x="4211974" y="2655433"/>
            <a:ext cx="2971800" cy="923330"/>
          </a:xfrm>
          <a:prstGeom prst="rect">
            <a:avLst/>
          </a:prstGeom>
          <a:noFill/>
        </p:spPr>
        <p:txBody>
          <a:bodyPr wrap="square" rtlCol="0">
            <a:spAutoFit/>
          </a:bodyPr>
          <a:lstStyle/>
          <a:p>
            <a:r>
              <a:rPr lang="en-GB" sz="900" b="1" dirty="0" smtClean="0">
                <a:latin typeface="Avenir"/>
              </a:rPr>
              <a:t>Help</a:t>
            </a:r>
            <a:endParaRPr lang="en-GB" sz="900" dirty="0" smtClean="0">
              <a:latin typeface="Avenir"/>
            </a:endParaRPr>
          </a:p>
          <a:p>
            <a:r>
              <a:rPr lang="en-GB" sz="900" dirty="0" smtClean="0">
                <a:latin typeface="Avenir"/>
              </a:rPr>
              <a:t>Click on main Help icon in top right-hand </a:t>
            </a:r>
          </a:p>
          <a:p>
            <a:r>
              <a:rPr lang="en-GB" sz="900" dirty="0" smtClean="0">
                <a:latin typeface="Avenir"/>
              </a:rPr>
              <a:t>corner of screen to make mini Help icons appear below on page; click again to hide. </a:t>
            </a:r>
            <a:br>
              <a:rPr lang="en-GB" sz="900" dirty="0" smtClean="0">
                <a:latin typeface="Avenir"/>
              </a:rPr>
            </a:br>
            <a:r>
              <a:rPr lang="en-GB" sz="900" i="1" dirty="0" smtClean="0">
                <a:latin typeface="Avenir"/>
              </a:rPr>
              <a:t>See page 20 for details</a:t>
            </a:r>
          </a:p>
          <a:p>
            <a:endParaRPr lang="en-US" sz="900" dirty="0">
              <a:latin typeface="Avenir"/>
              <a:cs typeface="Avenir"/>
            </a:endParaRPr>
          </a:p>
        </p:txBody>
      </p:sp>
      <p:sp>
        <p:nvSpPr>
          <p:cNvPr id="61" name="Rounded Rectangle 60"/>
          <p:cNvSpPr/>
          <p:nvPr/>
        </p:nvSpPr>
        <p:spPr>
          <a:xfrm>
            <a:off x="453302" y="6778110"/>
            <a:ext cx="1891961" cy="1114939"/>
          </a:xfrm>
          <a:prstGeom prst="roundRect">
            <a:avLst>
              <a:gd name="adj" fmla="val 0"/>
            </a:avLst>
          </a:prstGeom>
          <a:solidFill>
            <a:schemeClr val="accent1">
              <a:lumMod val="60000"/>
              <a:lumOff val="40000"/>
              <a:alpha val="30000"/>
            </a:schemeClr>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a:endParaRPr>
          </a:p>
        </p:txBody>
      </p:sp>
      <p:sp>
        <p:nvSpPr>
          <p:cNvPr id="62" name="TextBox 61"/>
          <p:cNvSpPr txBox="1"/>
          <p:nvPr/>
        </p:nvSpPr>
        <p:spPr>
          <a:xfrm>
            <a:off x="504101" y="6888912"/>
            <a:ext cx="1748029" cy="923330"/>
          </a:xfrm>
          <a:prstGeom prst="rect">
            <a:avLst/>
          </a:prstGeom>
          <a:noFill/>
        </p:spPr>
        <p:txBody>
          <a:bodyPr wrap="square" rtlCol="0">
            <a:spAutoFit/>
          </a:bodyPr>
          <a:lstStyle/>
          <a:p>
            <a:r>
              <a:rPr lang="en-US" sz="900" b="1" dirty="0" smtClean="0">
                <a:latin typeface="Avenir Medium"/>
                <a:cs typeface="Avenir Medium"/>
              </a:rPr>
              <a:t>Note</a:t>
            </a:r>
          </a:p>
          <a:p>
            <a:r>
              <a:rPr lang="en-GB" sz="900" dirty="0" smtClean="0">
                <a:latin typeface="Avenir Medium"/>
                <a:cs typeface="Avenir Medium"/>
              </a:rPr>
              <a:t>For wide date ranges, please wait as system may take longer to upload large quantities of data</a:t>
            </a:r>
          </a:p>
          <a:p>
            <a:endParaRPr lang="en-US" sz="900" dirty="0">
              <a:latin typeface="Avenir Medium"/>
              <a:cs typeface="Avenir Medium"/>
            </a:endParaRPr>
          </a:p>
        </p:txBody>
      </p:sp>
      <p:sp>
        <p:nvSpPr>
          <p:cNvPr id="63" name="Rectangle 62"/>
          <p:cNvSpPr/>
          <p:nvPr/>
        </p:nvSpPr>
        <p:spPr>
          <a:xfrm flipV="1">
            <a:off x="0" y="1106487"/>
            <a:ext cx="5000625" cy="369331"/>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a:endParaRPr>
          </a:p>
        </p:txBody>
      </p:sp>
      <p:sp>
        <p:nvSpPr>
          <p:cNvPr id="64" name="TextBox 63"/>
          <p:cNvSpPr txBox="1"/>
          <p:nvPr/>
        </p:nvSpPr>
        <p:spPr>
          <a:xfrm>
            <a:off x="504825" y="1106487"/>
            <a:ext cx="5105400" cy="369332"/>
          </a:xfrm>
          <a:prstGeom prst="rect">
            <a:avLst/>
          </a:prstGeom>
          <a:noFill/>
        </p:spPr>
        <p:txBody>
          <a:bodyPr wrap="square" rtlCol="0">
            <a:spAutoFit/>
          </a:bodyPr>
          <a:lstStyle/>
          <a:p>
            <a:r>
              <a:rPr lang="en-US" dirty="0" smtClean="0">
                <a:solidFill>
                  <a:schemeClr val="bg1"/>
                </a:solidFill>
                <a:latin typeface="Avenir"/>
              </a:rPr>
              <a:t>Test History: Default view</a:t>
            </a:r>
            <a:endParaRPr lang="en-US" dirty="0">
              <a:solidFill>
                <a:schemeClr val="bg1"/>
              </a:solidFill>
              <a:latin typeface="Avenir"/>
            </a:endParaRPr>
          </a:p>
        </p:txBody>
      </p:sp>
      <p:pic>
        <p:nvPicPr>
          <p:cNvPr id="29" name="Picture 28"/>
          <p:cNvPicPr>
            <a:picLocks noChangeAspect="1"/>
          </p:cNvPicPr>
          <p:nvPr/>
        </p:nvPicPr>
        <p:blipFill>
          <a:blip r:embed="rId8"/>
          <a:stretch>
            <a:fillRect/>
          </a:stretch>
        </p:blipFill>
        <p:spPr>
          <a:xfrm>
            <a:off x="6050064" y="0"/>
            <a:ext cx="954598" cy="649287"/>
          </a:xfrm>
          <a:prstGeom prst="rect">
            <a:avLst/>
          </a:prstGeom>
        </p:spPr>
      </p:pic>
      <p:sp>
        <p:nvSpPr>
          <p:cNvPr id="30" name="TextBox 29"/>
          <p:cNvSpPr txBox="1"/>
          <p:nvPr/>
        </p:nvSpPr>
        <p:spPr>
          <a:xfrm>
            <a:off x="3479800" y="10142021"/>
            <a:ext cx="3850001" cy="230832"/>
          </a:xfrm>
          <a:prstGeom prst="rect">
            <a:avLst/>
          </a:prstGeom>
          <a:noFill/>
        </p:spPr>
        <p:txBody>
          <a:bodyPr wrap="square" rtlCol="0">
            <a:spAutoFit/>
          </a:bodyPr>
          <a:lstStyle/>
          <a:p>
            <a:pPr algn="r"/>
            <a:r>
              <a:rPr lang="en-US" sz="900" dirty="0" smtClean="0">
                <a:solidFill>
                  <a:schemeClr val="bg1"/>
                </a:solidFill>
                <a:latin typeface="Avenir Book"/>
                <a:cs typeface="Avenir Book"/>
              </a:rPr>
              <a:t>© Copyright The City and Guilds of London Institute 2015</a:t>
            </a:r>
            <a:endParaRPr lang="en-US" sz="900" dirty="0">
              <a:solidFill>
                <a:schemeClr val="bg1"/>
              </a:solidFill>
              <a:latin typeface="Avenir Book"/>
              <a:cs typeface="Avenir Book"/>
            </a:endParaRPr>
          </a:p>
        </p:txBody>
      </p:sp>
      <p:pic>
        <p:nvPicPr>
          <p:cNvPr id="32" name="Picture 31"/>
          <p:cNvPicPr>
            <a:picLocks noChangeAspect="1"/>
          </p:cNvPicPr>
          <p:nvPr/>
        </p:nvPicPr>
        <p:blipFill>
          <a:blip r:embed="rId9"/>
          <a:stretch>
            <a:fillRect/>
          </a:stretch>
        </p:blipFill>
        <p:spPr>
          <a:xfrm>
            <a:off x="6538301" y="2584456"/>
            <a:ext cx="676190" cy="333333"/>
          </a:xfrm>
          <a:prstGeom prst="rect">
            <a:avLst/>
          </a:prstGeom>
        </p:spPr>
      </p:pic>
      <p:pic>
        <p:nvPicPr>
          <p:cNvPr id="35" name="Picture 34"/>
          <p:cNvPicPr>
            <a:picLocks noChangeAspect="1"/>
          </p:cNvPicPr>
          <p:nvPr/>
        </p:nvPicPr>
        <p:blipFill>
          <a:blip r:embed="rId9"/>
          <a:stretch>
            <a:fillRect/>
          </a:stretch>
        </p:blipFill>
        <p:spPr>
          <a:xfrm>
            <a:off x="6899808" y="4061830"/>
            <a:ext cx="355882" cy="175434"/>
          </a:xfrm>
          <a:prstGeom prst="rect">
            <a:avLst/>
          </a:prstGeom>
        </p:spPr>
      </p:pic>
      <p:pic>
        <p:nvPicPr>
          <p:cNvPr id="36" name="Picture 35"/>
          <p:cNvPicPr>
            <a:picLocks noChangeAspect="1"/>
          </p:cNvPicPr>
          <p:nvPr/>
        </p:nvPicPr>
        <p:blipFill>
          <a:blip r:embed="rId9"/>
          <a:stretch>
            <a:fillRect/>
          </a:stretch>
        </p:blipFill>
        <p:spPr>
          <a:xfrm>
            <a:off x="6944166" y="7746949"/>
            <a:ext cx="296375" cy="1461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ounded Rectangle 38"/>
          <p:cNvSpPr/>
          <p:nvPr/>
        </p:nvSpPr>
        <p:spPr>
          <a:xfrm>
            <a:off x="2867025" y="7619227"/>
            <a:ext cx="4287838" cy="2097859"/>
          </a:xfrm>
          <a:prstGeom prst="roundRect">
            <a:avLst/>
          </a:prstGeom>
          <a:gradFill flip="none" rotWithShape="1">
            <a:gsLst>
              <a:gs pos="0">
                <a:schemeClr val="accent1">
                  <a:tint val="100000"/>
                  <a:shade val="100000"/>
                  <a:satMod val="130000"/>
                  <a:alpha val="19000"/>
                </a:schemeClr>
              </a:gs>
              <a:gs pos="100000">
                <a:schemeClr val="accent1">
                  <a:tint val="50000"/>
                  <a:shade val="100000"/>
                  <a:satMod val="350000"/>
                  <a:alpha val="19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a:endParaRPr>
          </a:p>
        </p:txBody>
      </p:sp>
      <p:sp>
        <p:nvSpPr>
          <p:cNvPr id="31" name="Rectangle 30"/>
          <p:cNvSpPr/>
          <p:nvPr/>
        </p:nvSpPr>
        <p:spPr>
          <a:xfrm flipV="1">
            <a:off x="0" y="1106487"/>
            <a:ext cx="5000625" cy="369331"/>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a:endParaRPr>
          </a:p>
        </p:txBody>
      </p:sp>
      <p:sp>
        <p:nvSpPr>
          <p:cNvPr id="33" name="TextBox 32"/>
          <p:cNvSpPr txBox="1"/>
          <p:nvPr/>
        </p:nvSpPr>
        <p:spPr>
          <a:xfrm>
            <a:off x="504825" y="1106487"/>
            <a:ext cx="5105400" cy="369332"/>
          </a:xfrm>
          <a:prstGeom prst="rect">
            <a:avLst/>
          </a:prstGeom>
          <a:noFill/>
        </p:spPr>
        <p:txBody>
          <a:bodyPr wrap="square" rtlCol="0">
            <a:spAutoFit/>
          </a:bodyPr>
          <a:lstStyle/>
          <a:p>
            <a:r>
              <a:rPr lang="en-US" dirty="0" smtClean="0">
                <a:solidFill>
                  <a:schemeClr val="bg1"/>
                </a:solidFill>
                <a:latin typeface="Avenir"/>
              </a:rPr>
              <a:t>Test History: Data search</a:t>
            </a:r>
            <a:endParaRPr lang="en-US" dirty="0">
              <a:solidFill>
                <a:schemeClr val="bg1"/>
              </a:solidFill>
              <a:latin typeface="Avenir"/>
            </a:endParaRPr>
          </a:p>
        </p:txBody>
      </p:sp>
      <p:sp>
        <p:nvSpPr>
          <p:cNvPr id="4" name="Rectangle 3"/>
          <p:cNvSpPr/>
          <p:nvPr/>
        </p:nvSpPr>
        <p:spPr>
          <a:xfrm>
            <a:off x="0" y="-112713"/>
            <a:ext cx="7591425" cy="877886"/>
          </a:xfrm>
          <a:prstGeom prst="rect">
            <a:avLst/>
          </a:prstGeom>
          <a:solidFill>
            <a:srgbClr val="000000"/>
          </a:solidFill>
          <a:ln w="254000" cap="flat" cmpd="sng" algn="ctr">
            <a:no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Avenir"/>
            </a:endParaRPr>
          </a:p>
        </p:txBody>
      </p:sp>
      <p:sp>
        <p:nvSpPr>
          <p:cNvPr id="5" name="TextBox 4"/>
          <p:cNvSpPr txBox="1"/>
          <p:nvPr/>
        </p:nvSpPr>
        <p:spPr>
          <a:xfrm>
            <a:off x="480690" y="268287"/>
            <a:ext cx="6466118" cy="400110"/>
          </a:xfrm>
          <a:prstGeom prst="rect">
            <a:avLst/>
          </a:prstGeom>
          <a:noFill/>
        </p:spPr>
        <p:txBody>
          <a:bodyPr wrap="square" rtlCol="0">
            <a:spAutoFit/>
          </a:bodyPr>
          <a:lstStyle/>
          <a:p>
            <a:r>
              <a:rPr lang="en-US" sz="2000" dirty="0" err="1" smtClean="0">
                <a:solidFill>
                  <a:schemeClr val="bg1"/>
                </a:solidFill>
                <a:latin typeface="Avenir"/>
                <a:cs typeface="Avenir"/>
              </a:rPr>
              <a:t>e-volve</a:t>
            </a:r>
            <a:r>
              <a:rPr lang="en-US" sz="2000" dirty="0" smtClean="0">
                <a:solidFill>
                  <a:schemeClr val="bg1"/>
                </a:solidFill>
                <a:latin typeface="Avenir"/>
                <a:cs typeface="Avenir"/>
              </a:rPr>
              <a:t> Centre Analytics </a:t>
            </a:r>
            <a:r>
              <a:rPr lang="en-US" sz="1600" b="1" dirty="0" smtClean="0">
                <a:solidFill>
                  <a:schemeClr val="bg1"/>
                </a:solidFill>
                <a:latin typeface="Avenir"/>
                <a:cs typeface="Avenir"/>
              </a:rPr>
              <a:t>USER GUIDE</a:t>
            </a:r>
            <a:endParaRPr lang="en-US" sz="1600" b="1" dirty="0">
              <a:solidFill>
                <a:schemeClr val="bg1"/>
              </a:solidFill>
              <a:latin typeface="Avenir"/>
              <a:cs typeface="Avenir"/>
            </a:endParaRPr>
          </a:p>
        </p:txBody>
      </p:sp>
      <p:sp>
        <p:nvSpPr>
          <p:cNvPr id="6" name="Rectangle 5"/>
          <p:cNvSpPr/>
          <p:nvPr/>
        </p:nvSpPr>
        <p:spPr>
          <a:xfrm>
            <a:off x="0" y="10090660"/>
            <a:ext cx="7562849" cy="394944"/>
          </a:xfrm>
          <a:prstGeom prst="rect">
            <a:avLst/>
          </a:prstGeom>
          <a:solidFill>
            <a:srgbClr val="000000"/>
          </a:solidFill>
          <a:ln w="254000" cap="flat" cmpd="sng" algn="ctr">
            <a:no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Avenir"/>
            </a:endParaRPr>
          </a:p>
        </p:txBody>
      </p:sp>
      <p:sp>
        <p:nvSpPr>
          <p:cNvPr id="7" name="TextBox 6"/>
          <p:cNvSpPr txBox="1"/>
          <p:nvPr/>
        </p:nvSpPr>
        <p:spPr>
          <a:xfrm>
            <a:off x="459368" y="10079722"/>
            <a:ext cx="1530488" cy="323165"/>
          </a:xfrm>
          <a:prstGeom prst="rect">
            <a:avLst/>
          </a:prstGeom>
          <a:noFill/>
        </p:spPr>
        <p:txBody>
          <a:bodyPr wrap="square" rtlCol="0">
            <a:spAutoFit/>
          </a:bodyPr>
          <a:lstStyle/>
          <a:p>
            <a:r>
              <a:rPr lang="en-US" sz="1500" dirty="0" smtClean="0">
                <a:solidFill>
                  <a:schemeClr val="bg1"/>
                </a:solidFill>
                <a:latin typeface="Avenir"/>
                <a:cs typeface="Avenir"/>
              </a:rPr>
              <a:t>9</a:t>
            </a:r>
            <a:endParaRPr lang="en-US" sz="1500" b="1" dirty="0">
              <a:solidFill>
                <a:schemeClr val="bg1"/>
              </a:solidFill>
              <a:latin typeface="Avenir"/>
              <a:cs typeface="Avenir"/>
            </a:endParaRPr>
          </a:p>
        </p:txBody>
      </p:sp>
      <p:sp>
        <p:nvSpPr>
          <p:cNvPr id="12" name="TextBox 11"/>
          <p:cNvSpPr txBox="1"/>
          <p:nvPr/>
        </p:nvSpPr>
        <p:spPr>
          <a:xfrm>
            <a:off x="541065" y="1692895"/>
            <a:ext cx="6117596" cy="784830"/>
          </a:xfrm>
          <a:prstGeom prst="rect">
            <a:avLst/>
          </a:prstGeom>
          <a:noFill/>
        </p:spPr>
        <p:txBody>
          <a:bodyPr wrap="square" rtlCol="0">
            <a:spAutoFit/>
          </a:bodyPr>
          <a:lstStyle/>
          <a:p>
            <a:r>
              <a:rPr lang="en-GB" sz="1200" dirty="0" smtClean="0">
                <a:solidFill>
                  <a:srgbClr val="000000"/>
                </a:solidFill>
                <a:latin typeface="Avenir"/>
              </a:rPr>
              <a:t>Here you can </a:t>
            </a:r>
            <a:r>
              <a:rPr lang="en-GB" sz="1200" dirty="0" smtClean="0">
                <a:latin typeface="Avenir"/>
              </a:rPr>
              <a:t>view historical data for a particular centre and qualification by day/month/year using the calendar tool. You can also export data to CSV file then download and print out document.</a:t>
            </a:r>
          </a:p>
          <a:p>
            <a:endParaRPr lang="en-GB" sz="900" b="1" dirty="0" smtClean="0">
              <a:latin typeface="Avenir"/>
            </a:endParaRPr>
          </a:p>
        </p:txBody>
      </p:sp>
      <p:cxnSp>
        <p:nvCxnSpPr>
          <p:cNvPr id="13" name="Straight Connector 12"/>
          <p:cNvCxnSpPr/>
          <p:nvPr/>
        </p:nvCxnSpPr>
        <p:spPr>
          <a:xfrm>
            <a:off x="-643483" y="1861522"/>
            <a:ext cx="1066822" cy="1588"/>
          </a:xfrm>
          <a:prstGeom prst="line">
            <a:avLst/>
          </a:prstGeom>
          <a:ln w="63500" cap="flat" cmpd="sng" algn="ctr">
            <a:solidFill>
              <a:srgbClr val="0033A0">
                <a:alpha val="43000"/>
              </a:srgbClr>
            </a:solidFill>
            <a:prstDash val="solid"/>
            <a:round/>
            <a:headEnd type="none" w="med" len="med"/>
            <a:tailEnd type="stealth" w="med" len="med"/>
          </a:ln>
        </p:spPr>
        <p:style>
          <a:lnRef idx="2">
            <a:schemeClr val="accent1"/>
          </a:lnRef>
          <a:fillRef idx="0">
            <a:schemeClr val="accent1"/>
          </a:fillRef>
          <a:effectRef idx="1">
            <a:schemeClr val="accent1"/>
          </a:effectRef>
          <a:fontRef idx="minor">
            <a:schemeClr val="tx1"/>
          </a:fontRef>
        </p:style>
      </p:cxnSp>
      <p:pic>
        <p:nvPicPr>
          <p:cNvPr id="14" name="Picture 13" descr="1. test calendar expanded page.png"/>
          <p:cNvPicPr>
            <a:picLocks noChangeAspect="1"/>
          </p:cNvPicPr>
          <p:nvPr/>
        </p:nvPicPr>
        <p:blipFill>
          <a:blip r:embed="rId3"/>
          <a:stretch>
            <a:fillRect/>
          </a:stretch>
        </p:blipFill>
        <p:spPr>
          <a:xfrm>
            <a:off x="1128057" y="3722687"/>
            <a:ext cx="5989235" cy="2175577"/>
          </a:xfrm>
          <a:prstGeom prst="rect">
            <a:avLst/>
          </a:prstGeom>
          <a:ln w="12700" cap="flat" cmpd="sng" algn="ctr">
            <a:solidFill>
              <a:schemeClr val="bg1">
                <a:lumMod val="75000"/>
              </a:schemeClr>
            </a:solidFill>
            <a:prstDash val="solid"/>
            <a:round/>
            <a:headEnd type="none" w="med" len="med"/>
            <a:tailEnd type="none" w="med" len="med"/>
          </a:ln>
          <a:effectLst>
            <a:outerShdw blurRad="50800" dist="38100" dir="2700000">
              <a:srgbClr val="000000">
                <a:alpha val="43000"/>
              </a:srgbClr>
            </a:outerShdw>
          </a:effectLst>
        </p:spPr>
      </p:pic>
      <p:cxnSp>
        <p:nvCxnSpPr>
          <p:cNvPr id="56" name="Straight Connector 55"/>
          <p:cNvCxnSpPr/>
          <p:nvPr/>
        </p:nvCxnSpPr>
        <p:spPr>
          <a:xfrm rot="5400000" flipH="1" flipV="1">
            <a:off x="1077719" y="5855344"/>
            <a:ext cx="2862125" cy="5291"/>
          </a:xfrm>
          <a:prstGeom prst="line">
            <a:avLst/>
          </a:prstGeom>
          <a:ln>
            <a:solidFill>
              <a:srgbClr val="FF0000"/>
            </a:solidFill>
            <a:tailEnd type="ova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rot="5400000" flipH="1" flipV="1">
            <a:off x="910190" y="5724486"/>
            <a:ext cx="1652495" cy="2628"/>
          </a:xfrm>
          <a:prstGeom prst="line">
            <a:avLst/>
          </a:prstGeom>
          <a:ln>
            <a:solidFill>
              <a:srgbClr val="FF0000"/>
            </a:solidFill>
            <a:headEnd type="none"/>
            <a:tailEnd type="oval"/>
          </a:ln>
        </p:spPr>
        <p:style>
          <a:lnRef idx="2">
            <a:schemeClr val="accent1"/>
          </a:lnRef>
          <a:fillRef idx="0">
            <a:schemeClr val="accent1"/>
          </a:fillRef>
          <a:effectRef idx="1">
            <a:schemeClr val="accent1"/>
          </a:effectRef>
          <a:fontRef idx="minor">
            <a:schemeClr val="tx1"/>
          </a:fontRef>
        </p:style>
      </p:cxnSp>
      <p:grpSp>
        <p:nvGrpSpPr>
          <p:cNvPr id="2" name="Group 77"/>
          <p:cNvGrpSpPr/>
          <p:nvPr/>
        </p:nvGrpSpPr>
        <p:grpSpPr>
          <a:xfrm>
            <a:off x="559429" y="6457421"/>
            <a:ext cx="1565722" cy="561202"/>
            <a:chOff x="5084069" y="1231085"/>
            <a:chExt cx="1565722" cy="561202"/>
          </a:xfrm>
        </p:grpSpPr>
        <p:sp>
          <p:nvSpPr>
            <p:cNvPr id="79" name="Rounded Rectangle 78"/>
            <p:cNvSpPr/>
            <p:nvPr/>
          </p:nvSpPr>
          <p:spPr>
            <a:xfrm>
              <a:off x="5084069" y="1231085"/>
              <a:ext cx="1565722" cy="561202"/>
            </a:xfrm>
            <a:prstGeom prst="roundRect">
              <a:avLst/>
            </a:prstGeom>
            <a:solidFill>
              <a:srgbClr val="DA291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a:endParaRPr>
            </a:p>
          </p:txBody>
        </p:sp>
        <p:sp>
          <p:nvSpPr>
            <p:cNvPr id="80" name="TextBox 79"/>
            <p:cNvSpPr txBox="1"/>
            <p:nvPr/>
          </p:nvSpPr>
          <p:spPr>
            <a:xfrm>
              <a:off x="5211229" y="1256486"/>
              <a:ext cx="1340906" cy="507831"/>
            </a:xfrm>
            <a:prstGeom prst="rect">
              <a:avLst/>
            </a:prstGeom>
            <a:noFill/>
          </p:spPr>
          <p:txBody>
            <a:bodyPr wrap="square" rtlCol="0">
              <a:spAutoFit/>
            </a:bodyPr>
            <a:lstStyle/>
            <a:p>
              <a:r>
                <a:rPr lang="en-US" sz="900" b="1" dirty="0" smtClean="0">
                  <a:solidFill>
                    <a:schemeClr val="bg1"/>
                  </a:solidFill>
                  <a:latin typeface="Avenir"/>
                  <a:cs typeface="Avenir"/>
                </a:rPr>
                <a:t>SEARCH: Click after entering any new data to refresh page</a:t>
              </a:r>
              <a:endParaRPr lang="en-US" sz="900" dirty="0" smtClean="0">
                <a:latin typeface="Avenir"/>
                <a:cs typeface="Avenir"/>
              </a:endParaRPr>
            </a:p>
          </p:txBody>
        </p:sp>
      </p:grpSp>
      <p:sp>
        <p:nvSpPr>
          <p:cNvPr id="81" name="TextBox 80"/>
          <p:cNvSpPr txBox="1"/>
          <p:nvPr/>
        </p:nvSpPr>
        <p:spPr>
          <a:xfrm>
            <a:off x="685081" y="2484983"/>
            <a:ext cx="1872208" cy="646331"/>
          </a:xfrm>
          <a:prstGeom prst="rect">
            <a:avLst/>
          </a:prstGeom>
          <a:noFill/>
        </p:spPr>
        <p:txBody>
          <a:bodyPr wrap="square" rtlCol="0">
            <a:spAutoFit/>
          </a:bodyPr>
          <a:lstStyle/>
          <a:p>
            <a:r>
              <a:rPr lang="en-US" sz="900" b="1" dirty="0" smtClean="0">
                <a:latin typeface="Avenir"/>
                <a:cs typeface="Avenir"/>
              </a:rPr>
              <a:t>Date range</a:t>
            </a:r>
            <a:endParaRPr lang="en-US" sz="900" dirty="0" smtClean="0">
              <a:latin typeface="Avenir"/>
              <a:cs typeface="Avenir"/>
            </a:endParaRPr>
          </a:p>
          <a:p>
            <a:r>
              <a:rPr lang="en-GB" sz="900" dirty="0" smtClean="0">
                <a:latin typeface="Avenir"/>
              </a:rPr>
              <a:t>To select range enter dates required in From/To fields or click on calendar icon to open balloon</a:t>
            </a:r>
            <a:endParaRPr lang="en-US" sz="900" dirty="0">
              <a:latin typeface="Avenir"/>
              <a:cs typeface="Avenir"/>
            </a:endParaRPr>
          </a:p>
        </p:txBody>
      </p:sp>
      <p:cxnSp>
        <p:nvCxnSpPr>
          <p:cNvPr id="82" name="Straight Connector 81"/>
          <p:cNvCxnSpPr/>
          <p:nvPr/>
        </p:nvCxnSpPr>
        <p:spPr>
          <a:xfrm rot="5400000">
            <a:off x="1064688" y="3659432"/>
            <a:ext cx="991087" cy="1588"/>
          </a:xfrm>
          <a:prstGeom prst="line">
            <a:avLst/>
          </a:prstGeom>
          <a:ln>
            <a:solidFill>
              <a:srgbClr val="FF0000"/>
            </a:solidFill>
            <a:tailEnd type="ova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276225" y="4511168"/>
            <a:ext cx="1183266" cy="1588"/>
          </a:xfrm>
          <a:prstGeom prst="line">
            <a:avLst/>
          </a:prstGeom>
          <a:ln>
            <a:solidFill>
              <a:srgbClr val="FF0000"/>
            </a:solidFill>
            <a:tailEnd type="oval"/>
          </a:ln>
        </p:spPr>
        <p:style>
          <a:lnRef idx="2">
            <a:schemeClr val="accent1"/>
          </a:lnRef>
          <a:fillRef idx="0">
            <a:schemeClr val="accent1"/>
          </a:fillRef>
          <a:effectRef idx="1">
            <a:schemeClr val="accent1"/>
          </a:effectRef>
          <a:fontRef idx="minor">
            <a:schemeClr val="tx1"/>
          </a:fontRef>
        </p:style>
      </p:cxnSp>
      <p:sp>
        <p:nvSpPr>
          <p:cNvPr id="84" name="TextBox 83"/>
          <p:cNvSpPr txBox="1"/>
          <p:nvPr/>
        </p:nvSpPr>
        <p:spPr>
          <a:xfrm>
            <a:off x="191555" y="3686593"/>
            <a:ext cx="914400" cy="1077218"/>
          </a:xfrm>
          <a:prstGeom prst="rect">
            <a:avLst/>
          </a:prstGeom>
          <a:noFill/>
        </p:spPr>
        <p:txBody>
          <a:bodyPr wrap="square" rtlCol="0">
            <a:spAutoFit/>
          </a:bodyPr>
          <a:lstStyle/>
          <a:p>
            <a:r>
              <a:rPr lang="en-US" sz="900" b="1" dirty="0" smtClean="0">
                <a:latin typeface="Avenir"/>
                <a:cs typeface="Avenir"/>
              </a:rPr>
              <a:t>Centre</a:t>
            </a:r>
            <a:endParaRPr lang="en-US" sz="900" dirty="0" smtClean="0">
              <a:latin typeface="Avenir"/>
              <a:cs typeface="Avenir"/>
            </a:endParaRPr>
          </a:p>
          <a:p>
            <a:r>
              <a:rPr lang="en-US" sz="900" dirty="0" smtClean="0">
                <a:latin typeface="Avenir"/>
                <a:cs typeface="Avenir"/>
              </a:rPr>
              <a:t>Enter code or name in field </a:t>
            </a:r>
            <a:r>
              <a:rPr lang="en-GB" sz="900" dirty="0" smtClean="0">
                <a:latin typeface="Avenir"/>
              </a:rPr>
              <a:t>and click Search</a:t>
            </a:r>
            <a:endParaRPr lang="en-US" sz="800" i="1" dirty="0" smtClean="0">
              <a:latin typeface="Avenir"/>
              <a:cs typeface="Avenir"/>
            </a:endParaRPr>
          </a:p>
          <a:p>
            <a:pPr algn="r"/>
            <a:endParaRPr lang="en-US" sz="900" dirty="0" smtClean="0">
              <a:latin typeface="Avenir"/>
              <a:cs typeface="Avenir"/>
            </a:endParaRPr>
          </a:p>
          <a:p>
            <a:pPr algn="r"/>
            <a:endParaRPr lang="en-US" sz="900" dirty="0">
              <a:latin typeface="Avenir"/>
              <a:cs typeface="Avenir"/>
            </a:endParaRPr>
          </a:p>
        </p:txBody>
      </p:sp>
      <p:sp>
        <p:nvSpPr>
          <p:cNvPr id="85" name="TextBox 84"/>
          <p:cNvSpPr txBox="1"/>
          <p:nvPr/>
        </p:nvSpPr>
        <p:spPr>
          <a:xfrm>
            <a:off x="183865" y="4788406"/>
            <a:ext cx="990600" cy="1061829"/>
          </a:xfrm>
          <a:prstGeom prst="rect">
            <a:avLst/>
          </a:prstGeom>
          <a:noFill/>
        </p:spPr>
        <p:txBody>
          <a:bodyPr wrap="square" rtlCol="0">
            <a:spAutoFit/>
          </a:bodyPr>
          <a:lstStyle/>
          <a:p>
            <a:r>
              <a:rPr lang="en-US" sz="900" b="1" dirty="0" smtClean="0">
                <a:latin typeface="Avenir"/>
                <a:cs typeface="Avenir"/>
              </a:rPr>
              <a:t>Qualification </a:t>
            </a:r>
            <a:r>
              <a:rPr lang="en-US" sz="900" dirty="0" smtClean="0">
                <a:latin typeface="Avenir"/>
                <a:cs typeface="Avenir"/>
              </a:rPr>
              <a:t>Enter qualification code or part of name in field </a:t>
            </a:r>
            <a:r>
              <a:rPr lang="en-GB" sz="900" dirty="0" smtClean="0">
                <a:latin typeface="Avenir"/>
              </a:rPr>
              <a:t>and click Search</a:t>
            </a:r>
            <a:endParaRPr lang="en-US" sz="900" dirty="0">
              <a:latin typeface="Avenir"/>
              <a:cs typeface="Avenir"/>
            </a:endParaRPr>
          </a:p>
        </p:txBody>
      </p:sp>
      <p:cxnSp>
        <p:nvCxnSpPr>
          <p:cNvPr id="86" name="Straight Connector 85"/>
          <p:cNvCxnSpPr/>
          <p:nvPr/>
        </p:nvCxnSpPr>
        <p:spPr>
          <a:xfrm>
            <a:off x="276225" y="4670953"/>
            <a:ext cx="1183266" cy="1588"/>
          </a:xfrm>
          <a:prstGeom prst="line">
            <a:avLst/>
          </a:prstGeom>
          <a:ln>
            <a:solidFill>
              <a:srgbClr val="FF0000"/>
            </a:solidFill>
            <a:tailEnd type="oval"/>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rot="16200000" flipV="1">
            <a:off x="3604632" y="6445302"/>
            <a:ext cx="1415707" cy="5904"/>
          </a:xfrm>
          <a:prstGeom prst="line">
            <a:avLst/>
          </a:prstGeom>
          <a:ln>
            <a:solidFill>
              <a:srgbClr val="FF0000"/>
            </a:solidFill>
            <a:tailEnd type="oval"/>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4389775" y="6517355"/>
            <a:ext cx="2914600" cy="707886"/>
          </a:xfrm>
          <a:prstGeom prst="rect">
            <a:avLst/>
          </a:prstGeom>
          <a:solidFill>
            <a:schemeClr val="bg1"/>
          </a:solidFill>
        </p:spPr>
        <p:txBody>
          <a:bodyPr wrap="square" rtlCol="0">
            <a:spAutoFit/>
          </a:bodyPr>
          <a:lstStyle/>
          <a:p>
            <a:r>
              <a:rPr lang="en-US" sz="1000" b="1" dirty="0" smtClean="0">
                <a:latin typeface="Avenir"/>
                <a:cs typeface="Avenir"/>
              </a:rPr>
              <a:t>Horizontal data bar</a:t>
            </a:r>
          </a:p>
          <a:p>
            <a:r>
              <a:rPr lang="en-US" sz="1000" dirty="0" smtClean="0">
                <a:latin typeface="Avenir"/>
                <a:cs typeface="Avenir"/>
              </a:rPr>
              <a:t>Each horizontal bar represents each individual unit comprising that particular qualification shown in vertical bars above</a:t>
            </a:r>
            <a:endParaRPr lang="en-US" sz="900" dirty="0" smtClean="0">
              <a:latin typeface="Avenir"/>
              <a:cs typeface="Avenir"/>
            </a:endParaRPr>
          </a:p>
        </p:txBody>
      </p:sp>
      <p:sp>
        <p:nvSpPr>
          <p:cNvPr id="27" name="Rounded Rectangle 26"/>
          <p:cNvSpPr/>
          <p:nvPr/>
        </p:nvSpPr>
        <p:spPr>
          <a:xfrm>
            <a:off x="3188660" y="2372151"/>
            <a:ext cx="3944029" cy="828250"/>
          </a:xfrm>
          <a:prstGeom prst="roundRect">
            <a:avLst/>
          </a:prstGeom>
          <a:gradFill flip="none" rotWithShape="1">
            <a:gsLst>
              <a:gs pos="0">
                <a:schemeClr val="accent1">
                  <a:tint val="100000"/>
                  <a:shade val="100000"/>
                  <a:satMod val="130000"/>
                  <a:alpha val="46000"/>
                </a:schemeClr>
              </a:gs>
              <a:gs pos="100000">
                <a:schemeClr val="accent1">
                  <a:tint val="50000"/>
                  <a:shade val="100000"/>
                  <a:satMod val="350000"/>
                  <a:alpha val="46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a:endParaRPr>
          </a:p>
        </p:txBody>
      </p:sp>
      <p:sp>
        <p:nvSpPr>
          <p:cNvPr id="28" name="TextBox 27"/>
          <p:cNvSpPr txBox="1"/>
          <p:nvPr/>
        </p:nvSpPr>
        <p:spPr>
          <a:xfrm>
            <a:off x="4986224" y="2924063"/>
            <a:ext cx="1960584" cy="230832"/>
          </a:xfrm>
          <a:prstGeom prst="rect">
            <a:avLst/>
          </a:prstGeom>
          <a:noFill/>
        </p:spPr>
        <p:txBody>
          <a:bodyPr wrap="square" rtlCol="0">
            <a:spAutoFit/>
          </a:bodyPr>
          <a:lstStyle/>
          <a:p>
            <a:endParaRPr lang="en-US" sz="900" b="1" dirty="0">
              <a:latin typeface="Avenir"/>
              <a:cs typeface="Avenir"/>
            </a:endParaRPr>
          </a:p>
        </p:txBody>
      </p:sp>
      <p:pic>
        <p:nvPicPr>
          <p:cNvPr id="29" name="Minus sign.psd" descr="/Users/snowy/Desktop/city and guilds Evolve SG/photoshopped elements/Minus sign.psd"/>
          <p:cNvPicPr>
            <a:picLocks noChangeAspect="1"/>
          </p:cNvPicPr>
          <p:nvPr/>
        </p:nvPicPr>
        <p:blipFill>
          <a:blip r:embed="rId4" r:link="rId5"/>
          <a:srcRect l="15489" t="30702" r="8638" b="18797"/>
          <a:stretch>
            <a:fillRect/>
          </a:stretch>
        </p:blipFill>
        <p:spPr>
          <a:xfrm>
            <a:off x="6201735" y="2543424"/>
            <a:ext cx="767936" cy="218578"/>
          </a:xfrm>
          <a:prstGeom prst="rect">
            <a:avLst/>
          </a:prstGeom>
        </p:spPr>
      </p:pic>
      <p:cxnSp>
        <p:nvCxnSpPr>
          <p:cNvPr id="30" name="Straight Connector 29"/>
          <p:cNvCxnSpPr/>
          <p:nvPr/>
        </p:nvCxnSpPr>
        <p:spPr>
          <a:xfrm rot="16200000" flipH="1">
            <a:off x="5909737" y="3403603"/>
            <a:ext cx="973663" cy="634996"/>
          </a:xfrm>
          <a:prstGeom prst="line">
            <a:avLst/>
          </a:prstGeom>
          <a:ln w="25400" cap="flat" cmpd="sng" algn="ctr">
            <a:solidFill>
              <a:srgbClr val="FF0000"/>
            </a:solidFill>
            <a:prstDash val="solid"/>
            <a:round/>
            <a:headEnd type="none"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5400000" flipH="1" flipV="1">
            <a:off x="1729844" y="5872424"/>
            <a:ext cx="3495152" cy="1588"/>
          </a:xfrm>
          <a:prstGeom prst="line">
            <a:avLst/>
          </a:prstGeom>
          <a:ln>
            <a:solidFill>
              <a:srgbClr val="FF0000"/>
            </a:solidFill>
            <a:tailEnd type="oval"/>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3002491" y="7930547"/>
            <a:ext cx="1213909" cy="1661993"/>
          </a:xfrm>
          <a:prstGeom prst="rect">
            <a:avLst/>
          </a:prstGeom>
          <a:noFill/>
        </p:spPr>
        <p:txBody>
          <a:bodyPr wrap="square" rtlCol="0">
            <a:spAutoFit/>
          </a:bodyPr>
          <a:lstStyle/>
          <a:p>
            <a:r>
              <a:rPr lang="en-GB" sz="1200" b="1" dirty="0" smtClean="0">
                <a:latin typeface="Avenir"/>
              </a:rPr>
              <a:t>Pie chart</a:t>
            </a:r>
          </a:p>
          <a:p>
            <a:r>
              <a:rPr lang="en-GB" sz="900" dirty="0" smtClean="0">
                <a:latin typeface="Avenir"/>
              </a:rPr>
              <a:t>Click here for Pie Chart view: </a:t>
            </a:r>
          </a:p>
          <a:p>
            <a:r>
              <a:rPr lang="en-GB" sz="900" dirty="0" smtClean="0">
                <a:latin typeface="Avenir"/>
              </a:rPr>
              <a:t>(right) pie shows data for selected centre and qualification; </a:t>
            </a:r>
          </a:p>
          <a:p>
            <a:r>
              <a:rPr lang="en-GB" sz="900" dirty="0" smtClean="0">
                <a:latin typeface="Avenir"/>
              </a:rPr>
              <a:t>(left) Pass grades are broken down into different types</a:t>
            </a:r>
          </a:p>
          <a:p>
            <a:endParaRPr lang="en-GB" sz="900" dirty="0">
              <a:latin typeface="Avenir"/>
            </a:endParaRPr>
          </a:p>
        </p:txBody>
      </p:sp>
      <p:sp>
        <p:nvSpPr>
          <p:cNvPr id="35" name="Rectangle 34"/>
          <p:cNvSpPr/>
          <p:nvPr/>
        </p:nvSpPr>
        <p:spPr>
          <a:xfrm>
            <a:off x="3231597" y="2478757"/>
            <a:ext cx="2954263" cy="646331"/>
          </a:xfrm>
          <a:prstGeom prst="rect">
            <a:avLst/>
          </a:prstGeom>
        </p:spPr>
        <p:txBody>
          <a:bodyPr wrap="square">
            <a:spAutoFit/>
          </a:bodyPr>
          <a:lstStyle/>
          <a:p>
            <a:r>
              <a:rPr lang="en-US" sz="900" dirty="0" smtClean="0">
                <a:latin typeface="Avenir"/>
                <a:cs typeface="Avenir"/>
              </a:rPr>
              <a:t>Click to export </a:t>
            </a:r>
            <a:r>
              <a:rPr lang="en-GB" sz="900" dirty="0" smtClean="0">
                <a:latin typeface="Avenir"/>
              </a:rPr>
              <a:t>data to CSV file then download and print ; d</a:t>
            </a:r>
            <a:r>
              <a:rPr lang="en-GB" sz="900" dirty="0" smtClean="0">
                <a:latin typeface="Avenir"/>
                <a:cs typeface="Avenir"/>
              </a:rPr>
              <a:t>ocument will open as spreadsheet </a:t>
            </a:r>
            <a:r>
              <a:rPr lang="en-US" sz="900" dirty="0" smtClean="0">
                <a:latin typeface="Avenir"/>
                <a:cs typeface="Avenir"/>
              </a:rPr>
              <a:t>– </a:t>
            </a:r>
            <a:r>
              <a:rPr lang="en-GB" sz="900" dirty="0" smtClean="0">
                <a:latin typeface="Avenir"/>
                <a:cs typeface="Avenir"/>
              </a:rPr>
              <a:t>format will vary depending on software on your computer</a:t>
            </a:r>
            <a:br>
              <a:rPr lang="en-GB" sz="900" dirty="0" smtClean="0">
                <a:latin typeface="Avenir"/>
                <a:cs typeface="Avenir"/>
              </a:rPr>
            </a:br>
            <a:r>
              <a:rPr lang="en-GB" sz="900" i="1" dirty="0" smtClean="0">
                <a:latin typeface="Avenir"/>
                <a:cs typeface="Avenir"/>
              </a:rPr>
              <a:t>See page 18 for details</a:t>
            </a:r>
          </a:p>
        </p:txBody>
      </p:sp>
      <p:sp>
        <p:nvSpPr>
          <p:cNvPr id="41" name="TextBox 40"/>
          <p:cNvSpPr txBox="1"/>
          <p:nvPr/>
        </p:nvSpPr>
        <p:spPr>
          <a:xfrm>
            <a:off x="877303" y="9389555"/>
            <a:ext cx="2914600" cy="400110"/>
          </a:xfrm>
          <a:prstGeom prst="rect">
            <a:avLst/>
          </a:prstGeom>
          <a:noFill/>
        </p:spPr>
        <p:txBody>
          <a:bodyPr wrap="square" rtlCol="0">
            <a:spAutoFit/>
          </a:bodyPr>
          <a:lstStyle/>
          <a:p>
            <a:r>
              <a:rPr lang="en-US" sz="1000" b="1" dirty="0" smtClean="0">
                <a:solidFill>
                  <a:srgbClr val="000000"/>
                </a:solidFill>
                <a:latin typeface="Avenir"/>
                <a:cs typeface="Avenir"/>
              </a:rPr>
              <a:t>Calendar</a:t>
            </a:r>
          </a:p>
          <a:p>
            <a:r>
              <a:rPr lang="en-US" sz="1000" i="1" dirty="0" smtClean="0">
                <a:solidFill>
                  <a:srgbClr val="000000"/>
                </a:solidFill>
                <a:latin typeface="Avenir"/>
                <a:cs typeface="Avenir"/>
              </a:rPr>
              <a:t>See page 15 for details </a:t>
            </a:r>
            <a:endParaRPr lang="en-US" sz="900" i="1" dirty="0" smtClean="0">
              <a:solidFill>
                <a:srgbClr val="000000"/>
              </a:solidFill>
              <a:latin typeface="Avenir"/>
              <a:cs typeface="Avenir"/>
            </a:endParaRPr>
          </a:p>
        </p:txBody>
      </p:sp>
      <p:pic>
        <p:nvPicPr>
          <p:cNvPr id="52" name="Month.PNG" descr="/Users/snowy/Desktop/city and guilds Evolve SG/CG screen shots/C&amp;G screen shots/13 July 2015/Month.PNG"/>
          <p:cNvPicPr>
            <a:picLocks noChangeAspect="1"/>
          </p:cNvPicPr>
          <p:nvPr/>
        </p:nvPicPr>
        <p:blipFill>
          <a:blip r:embed="rId6"/>
          <a:stretch>
            <a:fillRect/>
          </a:stretch>
        </p:blipFill>
        <p:spPr>
          <a:xfrm>
            <a:off x="954750" y="7294676"/>
            <a:ext cx="1582737" cy="19813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7" name="Picture 36"/>
          <p:cNvPicPr>
            <a:picLocks noChangeAspect="1"/>
          </p:cNvPicPr>
          <p:nvPr/>
        </p:nvPicPr>
        <p:blipFill>
          <a:blip r:embed="rId7"/>
          <a:stretch>
            <a:fillRect/>
          </a:stretch>
        </p:blipFill>
        <p:spPr>
          <a:xfrm>
            <a:off x="6050064" y="0"/>
            <a:ext cx="954598" cy="649287"/>
          </a:xfrm>
          <a:prstGeom prst="rect">
            <a:avLst/>
          </a:prstGeom>
        </p:spPr>
      </p:pic>
      <p:sp>
        <p:nvSpPr>
          <p:cNvPr id="42" name="TextBox 41"/>
          <p:cNvSpPr txBox="1"/>
          <p:nvPr/>
        </p:nvSpPr>
        <p:spPr>
          <a:xfrm>
            <a:off x="3479800" y="10142021"/>
            <a:ext cx="3850001" cy="230832"/>
          </a:xfrm>
          <a:prstGeom prst="rect">
            <a:avLst/>
          </a:prstGeom>
          <a:noFill/>
        </p:spPr>
        <p:txBody>
          <a:bodyPr wrap="square" rtlCol="0">
            <a:spAutoFit/>
          </a:bodyPr>
          <a:lstStyle/>
          <a:p>
            <a:pPr algn="r"/>
            <a:r>
              <a:rPr lang="en-US" sz="900" dirty="0" smtClean="0">
                <a:solidFill>
                  <a:schemeClr val="bg1"/>
                </a:solidFill>
                <a:latin typeface="Avenir Book"/>
                <a:cs typeface="Avenir Book"/>
              </a:rPr>
              <a:t>© Copyright The City and Guilds of London Institute 2015</a:t>
            </a:r>
            <a:endParaRPr lang="en-US" sz="900" dirty="0">
              <a:solidFill>
                <a:schemeClr val="bg1"/>
              </a:solidFill>
              <a:latin typeface="Avenir Book"/>
              <a:cs typeface="Avenir Book"/>
            </a:endParaRPr>
          </a:p>
        </p:txBody>
      </p:sp>
      <p:pic>
        <p:nvPicPr>
          <p:cNvPr id="43" name="Picture 42"/>
          <p:cNvPicPr>
            <a:picLocks noChangeAspect="1"/>
          </p:cNvPicPr>
          <p:nvPr/>
        </p:nvPicPr>
        <p:blipFill>
          <a:blip r:embed="rId8"/>
          <a:stretch>
            <a:fillRect/>
          </a:stretch>
        </p:blipFill>
        <p:spPr>
          <a:xfrm>
            <a:off x="6803644" y="3796226"/>
            <a:ext cx="296375" cy="146100"/>
          </a:xfrm>
          <a:prstGeom prst="rect">
            <a:avLst/>
          </a:prstGeom>
        </p:spPr>
      </p:pic>
      <p:pic>
        <p:nvPicPr>
          <p:cNvPr id="3" name="Picture 2"/>
          <p:cNvPicPr>
            <a:picLocks noChangeAspect="1"/>
          </p:cNvPicPr>
          <p:nvPr/>
        </p:nvPicPr>
        <p:blipFill>
          <a:blip r:embed="rId9"/>
          <a:stretch>
            <a:fillRect/>
          </a:stretch>
        </p:blipFill>
        <p:spPr>
          <a:xfrm>
            <a:off x="4446592" y="7793178"/>
            <a:ext cx="2500216" cy="1757367"/>
          </a:xfrm>
          <a:prstGeom prst="rect">
            <a:avLst/>
          </a:prstGeom>
          <a:ln>
            <a:solidFill>
              <a:schemeClr val="accent1"/>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BAC42B57D2E3F4ABA3FF3E135567679" ma:contentTypeVersion="0" ma:contentTypeDescription="Create a new document." ma:contentTypeScope="" ma:versionID="47e8ff12b33694de1a9ccf5241aa94dc">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C3EACE97-4DF4-4100-98E4-49B09E4BF982}">
  <ds:schemaRefs>
    <ds:schemaRef ds:uri="http://purl.org/dc/terms/"/>
    <ds:schemaRef ds:uri="http://purl.org/dc/dcmitype/"/>
    <ds:schemaRef ds:uri="http://www.w3.org/XML/1998/namespace"/>
    <ds:schemaRef ds:uri="http://purl.org/dc/elements/1.1/"/>
    <ds:schemaRef ds:uri="http://schemas.openxmlformats.org/package/2006/metadata/core-properties"/>
    <ds:schemaRef ds:uri="http://schemas.microsoft.com/office/2006/documentManagement/types"/>
    <ds:schemaRef ds:uri="http://schemas.microsoft.com/office/2006/metadata/properties"/>
  </ds:schemaRefs>
</ds:datastoreItem>
</file>

<file path=customXml/itemProps2.xml><?xml version="1.0" encoding="utf-8"?>
<ds:datastoreItem xmlns:ds="http://schemas.openxmlformats.org/officeDocument/2006/customXml" ds:itemID="{8978767B-68B6-4BB4-9FBC-78779BB95C41}">
  <ds:schemaRefs>
    <ds:schemaRef ds:uri="http://schemas.microsoft.com/sharepoint/v3/contenttype/forms"/>
  </ds:schemaRefs>
</ds:datastoreItem>
</file>

<file path=customXml/itemProps3.xml><?xml version="1.0" encoding="utf-8"?>
<ds:datastoreItem xmlns:ds="http://schemas.openxmlformats.org/officeDocument/2006/customXml" ds:itemID="{3D60A8CF-ACCE-41A0-ABE6-3B30BC7B9E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18370</TotalTime>
  <Words>3495</Words>
  <Application>Microsoft Office PowerPoint</Application>
  <PresentationFormat>Custom</PresentationFormat>
  <Paragraphs>543</Paragraphs>
  <Slides>22</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Avenir</vt:lpstr>
      <vt:lpstr>Avenir Black</vt:lpstr>
      <vt:lpstr>Avenir Book</vt:lpstr>
      <vt:lpstr>Avenir Medium</vt:lpstr>
      <vt:lpstr>Calibri</vt:lpstr>
      <vt:lpstr>Times New Roman</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katrina ffiske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katrina ffiske</dc:creator>
  <cp:lastModifiedBy>Jon Benacci</cp:lastModifiedBy>
  <cp:revision>979</cp:revision>
  <cp:lastPrinted>2015-09-25T16:16:01Z</cp:lastPrinted>
  <dcterms:created xsi:type="dcterms:W3CDTF">2015-08-10T10:38:03Z</dcterms:created>
  <dcterms:modified xsi:type="dcterms:W3CDTF">2016-05-10T13:41:14Z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0x0101005BAC42B57D2E3F4ABA3FF3E135567679</vt:lpwstr>
  </property>
</Properties>
</file>