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307" r:id="rId3"/>
    <p:sldId id="308" r:id="rId4"/>
    <p:sldId id="309" r:id="rId5"/>
  </p:sldIdLst>
  <p:sldSz cx="7562850" cy="10442575"/>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10">
          <p15:clr>
            <a:srgbClr val="A4A3A4"/>
          </p15:clr>
        </p15:guide>
        <p15:guide id="2" pos="4416">
          <p15:clr>
            <a:srgbClr val="A4A3A4"/>
          </p15:clr>
        </p15:guide>
        <p15:guide id="3" orient="horz" pos="2192">
          <p15:clr>
            <a:srgbClr val="A4A3A4"/>
          </p15:clr>
        </p15:guide>
        <p15:guide id="4" pos="385">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40" clrIdx="0"/>
  <p:cmAuthor id="1" name="katrina ffiske" initials="kf" lastIdx="0" clrIdx="1"/>
  <p:cmAuthor id="2" name="Granville Edwards" initials="GE" lastIdx="25"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DED"/>
    <a:srgbClr val="DA291C"/>
    <a:srgbClr val="009D40"/>
    <a:srgbClr val="0033A0"/>
    <a:srgbClr val="ADB5C0"/>
    <a:srgbClr val="000000"/>
    <a:srgbClr val="B4B4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51" autoAdjust="0"/>
    <p:restoredTop sz="94660" autoAdjust="0"/>
  </p:normalViewPr>
  <p:slideViewPr>
    <p:cSldViewPr snapToGrid="0">
      <p:cViewPr varScale="1">
        <p:scale>
          <a:sx n="81" d="100"/>
          <a:sy n="81" d="100"/>
        </p:scale>
        <p:origin x="3270" y="60"/>
      </p:cViewPr>
      <p:guideLst>
        <p:guide orient="horz" pos="2410"/>
        <p:guide pos="4416"/>
        <p:guide orient="horz" pos="2192"/>
        <p:guide pos="385"/>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598" y="-102"/>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099" cy="497205"/>
          </a:xfrm>
          <a:prstGeom prst="rect">
            <a:avLst/>
          </a:prstGeom>
        </p:spPr>
        <p:txBody>
          <a:bodyPr vert="horz" lIns="95708" tIns="47854" rIns="95708" bIns="47854" rtlCol="0"/>
          <a:lstStyle>
            <a:lvl1pPr algn="l">
              <a:defRPr sz="1300">
                <a:latin typeface="Avenir"/>
              </a:defRPr>
            </a:lvl1pPr>
          </a:lstStyle>
          <a:p>
            <a:endParaRPr lang="en-US" dirty="0"/>
          </a:p>
        </p:txBody>
      </p:sp>
      <p:sp>
        <p:nvSpPr>
          <p:cNvPr id="3" name="Date Placeholder 2"/>
          <p:cNvSpPr>
            <a:spLocks noGrp="1"/>
          </p:cNvSpPr>
          <p:nvPr>
            <p:ph type="dt" idx="1"/>
          </p:nvPr>
        </p:nvSpPr>
        <p:spPr>
          <a:xfrm>
            <a:off x="3854939" y="0"/>
            <a:ext cx="2949099" cy="497205"/>
          </a:xfrm>
          <a:prstGeom prst="rect">
            <a:avLst/>
          </a:prstGeom>
        </p:spPr>
        <p:txBody>
          <a:bodyPr vert="horz" lIns="95708" tIns="47854" rIns="95708" bIns="47854" rtlCol="0"/>
          <a:lstStyle>
            <a:lvl1pPr algn="r">
              <a:defRPr sz="1300">
                <a:latin typeface="Avenir"/>
              </a:defRPr>
            </a:lvl1pPr>
          </a:lstStyle>
          <a:p>
            <a:fld id="{298E53A4-A209-A84F-BA08-9AFFCC5A4FF6}" type="datetimeFigureOut">
              <a:rPr lang="en-US" smtClean="0"/>
              <a:pPr/>
              <a:t>5/16/2016</a:t>
            </a:fld>
            <a:endParaRPr lang="en-US" dirty="0"/>
          </a:p>
        </p:txBody>
      </p:sp>
      <p:sp>
        <p:nvSpPr>
          <p:cNvPr id="4" name="Slide Image Placeholder 3"/>
          <p:cNvSpPr>
            <a:spLocks noGrp="1" noRot="1" noChangeAspect="1"/>
          </p:cNvSpPr>
          <p:nvPr>
            <p:ph type="sldImg" idx="2"/>
          </p:nvPr>
        </p:nvSpPr>
        <p:spPr>
          <a:xfrm>
            <a:off x="2052638" y="744538"/>
            <a:ext cx="2700337" cy="3729037"/>
          </a:xfrm>
          <a:prstGeom prst="rect">
            <a:avLst/>
          </a:prstGeom>
          <a:noFill/>
          <a:ln w="12700">
            <a:solidFill>
              <a:prstClr val="black"/>
            </a:solidFill>
          </a:ln>
        </p:spPr>
        <p:txBody>
          <a:bodyPr vert="horz" lIns="95708" tIns="47854" rIns="95708" bIns="47854" rtlCol="0" anchor="ctr"/>
          <a:lstStyle/>
          <a:p>
            <a:endParaRPr lang="en-US"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5708" tIns="47854" rIns="95708" bIns="47854"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6" name="Footer Placeholder 5"/>
          <p:cNvSpPr>
            <a:spLocks noGrp="1"/>
          </p:cNvSpPr>
          <p:nvPr>
            <p:ph type="ftr" sz="quarter" idx="4"/>
          </p:nvPr>
        </p:nvSpPr>
        <p:spPr>
          <a:xfrm>
            <a:off x="1" y="9445170"/>
            <a:ext cx="2949099" cy="497205"/>
          </a:xfrm>
          <a:prstGeom prst="rect">
            <a:avLst/>
          </a:prstGeom>
        </p:spPr>
        <p:txBody>
          <a:bodyPr vert="horz" lIns="95708" tIns="47854" rIns="95708" bIns="47854" rtlCol="0" anchor="b"/>
          <a:lstStyle>
            <a:lvl1pPr algn="l">
              <a:defRPr sz="1300">
                <a:latin typeface="Avenir"/>
              </a:defRPr>
            </a:lvl1pPr>
          </a:lstStyle>
          <a:p>
            <a:endParaRPr lang="en-US" dirty="0"/>
          </a:p>
        </p:txBody>
      </p:sp>
      <p:sp>
        <p:nvSpPr>
          <p:cNvPr id="7" name="Slide Number Placeholder 6"/>
          <p:cNvSpPr>
            <a:spLocks noGrp="1"/>
          </p:cNvSpPr>
          <p:nvPr>
            <p:ph type="sldNum" sz="quarter" idx="5"/>
          </p:nvPr>
        </p:nvSpPr>
        <p:spPr>
          <a:xfrm>
            <a:off x="3854939" y="9445170"/>
            <a:ext cx="2949099" cy="497205"/>
          </a:xfrm>
          <a:prstGeom prst="rect">
            <a:avLst/>
          </a:prstGeom>
        </p:spPr>
        <p:txBody>
          <a:bodyPr vert="horz" lIns="95708" tIns="47854" rIns="95708" bIns="47854" rtlCol="0" anchor="b"/>
          <a:lstStyle>
            <a:lvl1pPr algn="r">
              <a:defRPr sz="1300">
                <a:latin typeface="Avenir"/>
              </a:defRPr>
            </a:lvl1pPr>
          </a:lstStyle>
          <a:p>
            <a:fld id="{0AECC5A4-AC35-A046-B238-3E4CD718E60B}" type="slidenum">
              <a:rPr lang="en-US" smtClean="0"/>
              <a:pPr/>
              <a:t>‹#›</a:t>
            </a:fld>
            <a:endParaRPr lang="en-US" dirty="0"/>
          </a:p>
        </p:txBody>
      </p:sp>
    </p:spTree>
    <p:extLst>
      <p:ext uri="{BB962C8B-B14F-4D97-AF65-F5344CB8AC3E}">
        <p14:creationId xmlns:p14="http://schemas.microsoft.com/office/powerpoint/2010/main" val="14574326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Avenir"/>
        <a:ea typeface="+mn-ea"/>
        <a:cs typeface="+mn-cs"/>
      </a:defRPr>
    </a:lvl1pPr>
    <a:lvl2pPr marL="457200" algn="l" defTabSz="457200" rtl="0" eaLnBrk="1" latinLnBrk="0" hangingPunct="1">
      <a:defRPr sz="1200" kern="1200">
        <a:solidFill>
          <a:schemeClr val="tx1"/>
        </a:solidFill>
        <a:latin typeface="Avenir"/>
        <a:ea typeface="+mn-ea"/>
        <a:cs typeface="+mn-cs"/>
      </a:defRPr>
    </a:lvl2pPr>
    <a:lvl3pPr marL="914400" algn="l" defTabSz="457200" rtl="0" eaLnBrk="1" latinLnBrk="0" hangingPunct="1">
      <a:defRPr sz="1200" kern="1200">
        <a:solidFill>
          <a:schemeClr val="tx1"/>
        </a:solidFill>
        <a:latin typeface="Avenir"/>
        <a:ea typeface="+mn-ea"/>
        <a:cs typeface="+mn-cs"/>
      </a:defRPr>
    </a:lvl3pPr>
    <a:lvl4pPr marL="1371600" algn="l" defTabSz="457200" rtl="0" eaLnBrk="1" latinLnBrk="0" hangingPunct="1">
      <a:defRPr sz="1200" kern="1200">
        <a:solidFill>
          <a:schemeClr val="tx1"/>
        </a:solidFill>
        <a:latin typeface="Avenir"/>
        <a:ea typeface="+mn-ea"/>
        <a:cs typeface="+mn-cs"/>
      </a:defRPr>
    </a:lvl4pPr>
    <a:lvl5pPr marL="1828800" algn="l" defTabSz="457200" rtl="0" eaLnBrk="1" latinLnBrk="0" hangingPunct="1">
      <a:defRPr sz="1200" kern="1200">
        <a:solidFill>
          <a:schemeClr val="tx1"/>
        </a:solidFill>
        <a:latin typeface="Avenir"/>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ECC5A4-AC35-A046-B238-3E4CD718E60B}" type="slidenum">
              <a:rPr lang="en-US" smtClean="0"/>
              <a:pPr/>
              <a:t>1</a:t>
            </a:fld>
            <a:endParaRPr lang="en-US" dirty="0"/>
          </a:p>
        </p:txBody>
      </p:sp>
    </p:spTree>
    <p:extLst>
      <p:ext uri="{BB962C8B-B14F-4D97-AF65-F5344CB8AC3E}">
        <p14:creationId xmlns:p14="http://schemas.microsoft.com/office/powerpoint/2010/main" val="4291223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ECC5A4-AC35-A046-B238-3E4CD718E60B}" type="slidenum">
              <a:rPr lang="en-US" smtClean="0"/>
              <a:pPr/>
              <a:t>2</a:t>
            </a:fld>
            <a:endParaRPr lang="en-US" dirty="0"/>
          </a:p>
        </p:txBody>
      </p:sp>
    </p:spTree>
    <p:extLst>
      <p:ext uri="{BB962C8B-B14F-4D97-AF65-F5344CB8AC3E}">
        <p14:creationId xmlns:p14="http://schemas.microsoft.com/office/powerpoint/2010/main" val="1679478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ECC5A4-AC35-A046-B238-3E4CD718E60B}" type="slidenum">
              <a:rPr lang="en-US" smtClean="0"/>
              <a:pPr/>
              <a:t>3</a:t>
            </a:fld>
            <a:endParaRPr lang="en-US" dirty="0"/>
          </a:p>
        </p:txBody>
      </p:sp>
    </p:spTree>
    <p:extLst>
      <p:ext uri="{BB962C8B-B14F-4D97-AF65-F5344CB8AC3E}">
        <p14:creationId xmlns:p14="http://schemas.microsoft.com/office/powerpoint/2010/main" val="2443488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ECC5A4-AC35-A046-B238-3E4CD718E60B}" type="slidenum">
              <a:rPr lang="en-US" smtClean="0"/>
              <a:pPr/>
              <a:t>4</a:t>
            </a:fld>
            <a:endParaRPr lang="en-US" dirty="0"/>
          </a:p>
        </p:txBody>
      </p:sp>
    </p:spTree>
    <p:extLst>
      <p:ext uri="{BB962C8B-B14F-4D97-AF65-F5344CB8AC3E}">
        <p14:creationId xmlns:p14="http://schemas.microsoft.com/office/powerpoint/2010/main" val="1384363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3243967"/>
            <a:ext cx="6428423" cy="2238385"/>
          </a:xfrm>
        </p:spPr>
        <p:txBody>
          <a:bodyPr/>
          <a:lstStyle/>
          <a:p>
            <a:r>
              <a:rPr lang="en-GB" smtClean="0"/>
              <a:t>Click to edit Master title style</a:t>
            </a:r>
            <a:endParaRPr lang="en-US"/>
          </a:p>
        </p:txBody>
      </p:sp>
      <p:sp>
        <p:nvSpPr>
          <p:cNvPr id="3" name="Subtitle 2"/>
          <p:cNvSpPr>
            <a:spLocks noGrp="1"/>
          </p:cNvSpPr>
          <p:nvPr>
            <p:ph type="subTitle" idx="1"/>
          </p:nvPr>
        </p:nvSpPr>
        <p:spPr>
          <a:xfrm>
            <a:off x="1134428" y="5917459"/>
            <a:ext cx="5293995" cy="26686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18FEFD4-BB77-6747-8F4D-FEEBE5E85DDE}" type="datetimeFigureOut">
              <a:rPr lang="en-US" smtClean="0"/>
              <a:pPr/>
              <a:t>5/16/2016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B10E4A-349A-A84F-90EC-590AC54F472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18FEFD4-BB77-6747-8F4D-FEEBE5E85DDE}" type="datetimeFigureOut">
              <a:rPr lang="en-US" smtClean="0"/>
              <a:pPr/>
              <a:t>5/16/2016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B10E4A-349A-A84F-90EC-590AC54F472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535084" y="635742"/>
            <a:ext cx="1407530" cy="1356809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12493" y="635742"/>
            <a:ext cx="4096544" cy="1356809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18FEFD4-BB77-6747-8F4D-FEEBE5E85DDE}" type="datetimeFigureOut">
              <a:rPr lang="en-US" smtClean="0"/>
              <a:pPr/>
              <a:t>5/16/2016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B10E4A-349A-A84F-90EC-590AC54F472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2" name="Title 1"/>
          <p:cNvSpPr>
            <a:spLocks noGrp="1"/>
          </p:cNvSpPr>
          <p:nvPr>
            <p:ph type="title"/>
          </p:nvPr>
        </p:nvSpPr>
        <p:spPr/>
        <p:txBody>
          <a:bodyPr/>
          <a:lstStyle/>
          <a:p>
            <a:r>
              <a:rPr lang="en-GB" smtClean="0"/>
              <a:t>Click to edit Master title style</a:t>
            </a:r>
            <a:endParaRPr lang="en-US"/>
          </a:p>
        </p:txBody>
      </p:sp>
      <p:sp>
        <p:nvSpPr>
          <p:cNvPr id="4" name="Date Placeholder 3"/>
          <p:cNvSpPr>
            <a:spLocks noGrp="1"/>
          </p:cNvSpPr>
          <p:nvPr>
            <p:ph type="dt" sz="half" idx="10"/>
          </p:nvPr>
        </p:nvSpPr>
        <p:spPr/>
        <p:txBody>
          <a:bodyPr/>
          <a:lstStyle/>
          <a:p>
            <a:fld id="{218FEFD4-BB77-6747-8F4D-FEEBE5E85DDE}" type="datetimeFigureOut">
              <a:rPr lang="en-US" smtClean="0"/>
              <a:pPr/>
              <a:t>5/16/2016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B10E4A-349A-A84F-90EC-590AC54F472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7413" y="6710322"/>
            <a:ext cx="6428423" cy="2074011"/>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597413" y="4426009"/>
            <a:ext cx="6428423" cy="228431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18FEFD4-BB77-6747-8F4D-FEEBE5E85DDE}" type="datetimeFigureOut">
              <a:rPr lang="en-US" smtClean="0"/>
              <a:pPr/>
              <a:t>5/16/2016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B10E4A-349A-A84F-90EC-590AC54F472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312493" y="3710500"/>
            <a:ext cx="2752037" cy="10493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3190577" y="3710500"/>
            <a:ext cx="2752037" cy="10493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18FEFD4-BB77-6747-8F4D-FEEBE5E85DDE}" type="datetimeFigureOut">
              <a:rPr lang="en-US" smtClean="0"/>
              <a:pPr/>
              <a:t>5/16/2016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B10E4A-349A-A84F-90EC-590AC54F472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8143" y="418187"/>
            <a:ext cx="6806565" cy="1740429"/>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378143" y="2337494"/>
            <a:ext cx="3341572" cy="9741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78143" y="3311650"/>
            <a:ext cx="3341572" cy="60165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3841823" y="2337494"/>
            <a:ext cx="3342885" cy="9741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3841823" y="3311650"/>
            <a:ext cx="3342885" cy="60165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18FEFD4-BB77-6747-8F4D-FEEBE5E85DDE}" type="datetimeFigureOut">
              <a:rPr lang="en-US" smtClean="0"/>
              <a:pPr/>
              <a:t>5/16/2016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B10E4A-349A-A84F-90EC-590AC54F472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18FEFD4-BB77-6747-8F4D-FEEBE5E85DDE}" type="datetimeFigureOut">
              <a:rPr lang="en-US" smtClean="0"/>
              <a:pPr/>
              <a:t>5/16/2016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B10E4A-349A-A84F-90EC-590AC54F472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FEFD4-BB77-6747-8F4D-FEEBE5E85DDE}" type="datetimeFigureOut">
              <a:rPr lang="en-US" smtClean="0"/>
              <a:pPr/>
              <a:t>5/16/2016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B10E4A-349A-A84F-90EC-590AC54F472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8143" y="415769"/>
            <a:ext cx="2488126" cy="1769436"/>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2956864" y="415770"/>
            <a:ext cx="4227843" cy="891244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378143" y="2185206"/>
            <a:ext cx="2488126" cy="7143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18FEFD4-BB77-6747-8F4D-FEEBE5E85DDE}" type="datetimeFigureOut">
              <a:rPr lang="en-US" smtClean="0"/>
              <a:pPr/>
              <a:t>5/16/2016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B10E4A-349A-A84F-90EC-590AC54F472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372" y="7309802"/>
            <a:ext cx="4537710" cy="862964"/>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482372" y="933063"/>
            <a:ext cx="4537710" cy="62655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482372" y="8172766"/>
            <a:ext cx="4537710" cy="12255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18FEFD4-BB77-6747-8F4D-FEEBE5E85DDE}" type="datetimeFigureOut">
              <a:rPr lang="en-US" smtClean="0"/>
              <a:pPr/>
              <a:t>5/16/2016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B10E4A-349A-A84F-90EC-590AC54F472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8143" y="418187"/>
            <a:ext cx="6806565" cy="1740429"/>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378143" y="2436601"/>
            <a:ext cx="6806565" cy="6891617"/>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2"/>
          </p:nvPr>
        </p:nvSpPr>
        <p:spPr>
          <a:xfrm>
            <a:off x="378143" y="9678721"/>
            <a:ext cx="1764665" cy="555970"/>
          </a:xfrm>
          <a:prstGeom prst="rect">
            <a:avLst/>
          </a:prstGeom>
        </p:spPr>
        <p:txBody>
          <a:bodyPr vert="horz" lIns="91440" tIns="45720" rIns="91440" bIns="45720" rtlCol="0" anchor="ctr"/>
          <a:lstStyle>
            <a:lvl1pPr algn="l">
              <a:defRPr sz="1200">
                <a:solidFill>
                  <a:schemeClr val="tx1">
                    <a:tint val="75000"/>
                  </a:schemeClr>
                </a:solidFill>
                <a:latin typeface="Avenir"/>
              </a:defRPr>
            </a:lvl1pPr>
          </a:lstStyle>
          <a:p>
            <a:fld id="{218FEFD4-BB77-6747-8F4D-FEEBE5E85DDE}" type="datetimeFigureOut">
              <a:rPr lang="en-US" smtClean="0"/>
              <a:pPr/>
              <a:t>5/16/2016</a:t>
            </a:fld>
            <a:endParaRPr lang="en-US" dirty="0"/>
          </a:p>
        </p:txBody>
      </p:sp>
      <p:sp>
        <p:nvSpPr>
          <p:cNvPr id="5" name="Footer Placeholder 4"/>
          <p:cNvSpPr>
            <a:spLocks noGrp="1"/>
          </p:cNvSpPr>
          <p:nvPr>
            <p:ph type="ftr" sz="quarter" idx="3"/>
          </p:nvPr>
        </p:nvSpPr>
        <p:spPr>
          <a:xfrm>
            <a:off x="2583974" y="9678721"/>
            <a:ext cx="2394903" cy="555970"/>
          </a:xfrm>
          <a:prstGeom prst="rect">
            <a:avLst/>
          </a:prstGeom>
        </p:spPr>
        <p:txBody>
          <a:bodyPr vert="horz" lIns="91440" tIns="45720" rIns="91440" bIns="45720" rtlCol="0" anchor="ctr"/>
          <a:lstStyle>
            <a:lvl1pPr algn="ctr">
              <a:defRPr sz="1200">
                <a:solidFill>
                  <a:schemeClr val="tx1">
                    <a:tint val="75000"/>
                  </a:schemeClr>
                </a:solidFill>
                <a:latin typeface="Avenir"/>
              </a:defRPr>
            </a:lvl1pPr>
          </a:lstStyle>
          <a:p>
            <a:endParaRPr lang="en-US" dirty="0"/>
          </a:p>
        </p:txBody>
      </p:sp>
      <p:sp>
        <p:nvSpPr>
          <p:cNvPr id="6" name="Slide Number Placeholder 5"/>
          <p:cNvSpPr>
            <a:spLocks noGrp="1"/>
          </p:cNvSpPr>
          <p:nvPr>
            <p:ph type="sldNum" sz="quarter" idx="4"/>
          </p:nvPr>
        </p:nvSpPr>
        <p:spPr>
          <a:xfrm>
            <a:off x="5420043" y="9678721"/>
            <a:ext cx="1764665" cy="555970"/>
          </a:xfrm>
          <a:prstGeom prst="rect">
            <a:avLst/>
          </a:prstGeom>
        </p:spPr>
        <p:txBody>
          <a:bodyPr vert="horz" lIns="91440" tIns="45720" rIns="91440" bIns="45720" rtlCol="0" anchor="ctr"/>
          <a:lstStyle>
            <a:lvl1pPr algn="r">
              <a:defRPr sz="1200">
                <a:solidFill>
                  <a:schemeClr val="tx1">
                    <a:tint val="75000"/>
                  </a:schemeClr>
                </a:solidFill>
                <a:latin typeface="Avenir"/>
              </a:defRPr>
            </a:lvl1pPr>
          </a:lstStyle>
          <a:p>
            <a:fld id="{83B10E4A-349A-A84F-90EC-590AC54F472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venir"/>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venir"/>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venir"/>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venir"/>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venir"/>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venir"/>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025" y="3735703"/>
            <a:ext cx="6019800" cy="6140142"/>
          </a:xfrm>
          <a:prstGeom prst="rect">
            <a:avLst/>
          </a:prstGeom>
          <a:noFill/>
        </p:spPr>
        <p:txBody>
          <a:bodyPr wrap="square" rtlCol="0">
            <a:spAutoFit/>
          </a:bodyPr>
          <a:lstStyle/>
          <a:p>
            <a:r>
              <a:rPr lang="en-US" sz="5600" b="1" dirty="0" smtClean="0">
                <a:solidFill>
                  <a:schemeClr val="tx1">
                    <a:lumMod val="65000"/>
                    <a:lumOff val="35000"/>
                  </a:schemeClr>
                </a:solidFill>
                <a:latin typeface="Avenir"/>
                <a:cs typeface="Avenir"/>
              </a:rPr>
              <a:t>e-volve </a:t>
            </a:r>
            <a:endParaRPr lang="en-US" sz="4900" dirty="0" smtClean="0">
              <a:solidFill>
                <a:schemeClr val="tx1">
                  <a:lumMod val="65000"/>
                  <a:lumOff val="35000"/>
                </a:schemeClr>
              </a:solidFill>
              <a:latin typeface="Avenir"/>
              <a:cs typeface="Avenir"/>
            </a:endParaRPr>
          </a:p>
          <a:p>
            <a:r>
              <a:rPr lang="en-US" sz="4900" dirty="0" smtClean="0">
                <a:solidFill>
                  <a:schemeClr val="tx1">
                    <a:lumMod val="65000"/>
                    <a:lumOff val="35000"/>
                  </a:schemeClr>
                </a:solidFill>
                <a:latin typeface="Avenir"/>
                <a:cs typeface="Avenir"/>
              </a:rPr>
              <a:t>Centre Analytics</a:t>
            </a:r>
          </a:p>
          <a:p>
            <a:endParaRPr lang="en-US" sz="3400" dirty="0" smtClean="0">
              <a:solidFill>
                <a:schemeClr val="tx1">
                  <a:lumMod val="65000"/>
                  <a:lumOff val="35000"/>
                </a:schemeClr>
              </a:solidFill>
              <a:latin typeface="Avenir"/>
              <a:cs typeface="Avenir"/>
            </a:endParaRPr>
          </a:p>
          <a:p>
            <a:r>
              <a:rPr lang="en-US" sz="3400" b="1" dirty="0" smtClean="0">
                <a:solidFill>
                  <a:schemeClr val="tx1">
                    <a:lumMod val="65000"/>
                    <a:lumOff val="35000"/>
                  </a:schemeClr>
                </a:solidFill>
                <a:latin typeface="Avenir"/>
                <a:cs typeface="Avenir"/>
              </a:rPr>
              <a:t>FAQs</a:t>
            </a:r>
          </a:p>
          <a:p>
            <a:endParaRPr lang="en-US" sz="3400" b="1" dirty="0" smtClean="0">
              <a:solidFill>
                <a:schemeClr val="tx1">
                  <a:lumMod val="65000"/>
                  <a:lumOff val="35000"/>
                </a:schemeClr>
              </a:solidFill>
              <a:latin typeface="Avenir"/>
              <a:cs typeface="Avenir"/>
            </a:endParaRPr>
          </a:p>
          <a:p>
            <a:endParaRPr lang="en-US" sz="3400" i="1" dirty="0" smtClean="0">
              <a:solidFill>
                <a:srgbClr val="FFC000"/>
              </a:solidFill>
              <a:latin typeface="Avenir"/>
              <a:cs typeface="Avenir"/>
            </a:endParaRPr>
          </a:p>
          <a:p>
            <a:r>
              <a:rPr lang="en-GB" sz="2800" b="1" dirty="0" smtClean="0">
                <a:latin typeface="Avenir"/>
              </a:rPr>
              <a:t>Answers to frequently asked questions for e-volve Centre Analytics</a:t>
            </a:r>
            <a:endParaRPr lang="en-US" sz="2800" b="1" dirty="0" smtClean="0">
              <a:solidFill>
                <a:srgbClr val="FFC000"/>
              </a:solidFill>
              <a:latin typeface="Avenir"/>
              <a:cs typeface="Avenir"/>
            </a:endParaRPr>
          </a:p>
          <a:p>
            <a:endParaRPr lang="en-US" sz="3400" b="1" dirty="0" smtClean="0">
              <a:solidFill>
                <a:srgbClr val="7030A0"/>
              </a:solidFill>
              <a:latin typeface="Avenir"/>
              <a:cs typeface="Avenir"/>
            </a:endParaRPr>
          </a:p>
          <a:p>
            <a:endParaRPr lang="en-US" sz="3400" b="1" dirty="0" smtClean="0">
              <a:solidFill>
                <a:srgbClr val="7030A0"/>
              </a:solidFill>
              <a:latin typeface="Avenir"/>
              <a:cs typeface="Avenir"/>
            </a:endParaRPr>
          </a:p>
        </p:txBody>
      </p:sp>
      <p:cxnSp>
        <p:nvCxnSpPr>
          <p:cNvPr id="14" name="Straight Connector 13"/>
          <p:cNvCxnSpPr/>
          <p:nvPr/>
        </p:nvCxnSpPr>
        <p:spPr>
          <a:xfrm rot="5400000" flipH="1" flipV="1">
            <a:off x="-2764682" y="7691804"/>
            <a:ext cx="6997802" cy="1588"/>
          </a:xfrm>
          <a:prstGeom prst="line">
            <a:avLst/>
          </a:prstGeom>
          <a:ln w="60325" cap="flat" cmpd="sng" algn="ctr">
            <a:solidFill>
              <a:srgbClr val="FF0000"/>
            </a:solidFill>
            <a:prstDash val="solid"/>
            <a:round/>
            <a:headEnd type="none" w="med" len="med"/>
            <a:tailEnd type="oval" w="med" len="med"/>
          </a:ln>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a:srcRect l="14944" r="7638" b="20800"/>
          <a:stretch>
            <a:fillRect/>
          </a:stretch>
        </p:blipFill>
        <p:spPr>
          <a:xfrm>
            <a:off x="0" y="0"/>
            <a:ext cx="7562850" cy="3316287"/>
          </a:xfrm>
          <a:prstGeom prst="rect">
            <a:avLst/>
          </a:prstGeom>
        </p:spPr>
      </p:pic>
      <p:sp>
        <p:nvSpPr>
          <p:cNvPr id="7" name="TextBox 6"/>
          <p:cNvSpPr txBox="1"/>
          <p:nvPr/>
        </p:nvSpPr>
        <p:spPr>
          <a:xfrm rot="16200000">
            <a:off x="-851807" y="8594688"/>
            <a:ext cx="2637065" cy="369332"/>
          </a:xfrm>
          <a:prstGeom prst="rect">
            <a:avLst/>
          </a:prstGeom>
          <a:noFill/>
        </p:spPr>
        <p:txBody>
          <a:bodyPr wrap="square" rtlCol="0">
            <a:spAutoFit/>
          </a:bodyPr>
          <a:lstStyle/>
          <a:p>
            <a:r>
              <a:rPr lang="en-GB" b="1" dirty="0" smtClean="0">
                <a:solidFill>
                  <a:srgbClr val="FF0000"/>
                </a:solidFill>
                <a:latin typeface="Avenir"/>
              </a:rPr>
              <a:t>Version 1.0</a:t>
            </a:r>
            <a:endParaRPr lang="en-GB" b="1" dirty="0">
              <a:solidFill>
                <a:srgbClr val="FF0000"/>
              </a:solidFill>
              <a:latin typeface="Avenir"/>
            </a:endParaRPr>
          </a:p>
        </p:txBody>
      </p:sp>
      <p:sp>
        <p:nvSpPr>
          <p:cNvPr id="9" name="TextBox 8"/>
          <p:cNvSpPr txBox="1"/>
          <p:nvPr/>
        </p:nvSpPr>
        <p:spPr>
          <a:xfrm>
            <a:off x="6379029" y="8142514"/>
            <a:ext cx="4659086" cy="923330"/>
          </a:xfrm>
          <a:prstGeom prst="rect">
            <a:avLst/>
          </a:prstGeom>
          <a:noFill/>
        </p:spPr>
        <p:txBody>
          <a:bodyPr wrap="square" rtlCol="0">
            <a:spAutoFit/>
          </a:bodyPr>
          <a:lstStyle/>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12713"/>
            <a:ext cx="7591425" cy="877886"/>
          </a:xfrm>
          <a:prstGeom prst="rect">
            <a:avLst/>
          </a:prstGeom>
          <a:solidFill>
            <a:srgbClr val="000000"/>
          </a:solidFill>
          <a:ln w="254000" cap="flat" cmpd="sng" algn="ctr">
            <a:noFill/>
            <a:prstDash val="solid"/>
            <a:round/>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latin typeface="Avenir"/>
            </a:endParaRPr>
          </a:p>
        </p:txBody>
      </p:sp>
      <p:sp>
        <p:nvSpPr>
          <p:cNvPr id="9" name="Rectangle 8"/>
          <p:cNvSpPr/>
          <p:nvPr/>
        </p:nvSpPr>
        <p:spPr>
          <a:xfrm>
            <a:off x="0" y="10090660"/>
            <a:ext cx="7562849" cy="394944"/>
          </a:xfrm>
          <a:prstGeom prst="rect">
            <a:avLst/>
          </a:prstGeom>
          <a:solidFill>
            <a:srgbClr val="000000"/>
          </a:solidFill>
          <a:ln w="254000" cap="flat" cmpd="sng" algn="ctr">
            <a:noFill/>
            <a:prstDash val="solid"/>
            <a:round/>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latin typeface="Avenir"/>
            </a:endParaRPr>
          </a:p>
        </p:txBody>
      </p:sp>
      <p:sp>
        <p:nvSpPr>
          <p:cNvPr id="10" name="TextBox 9"/>
          <p:cNvSpPr txBox="1"/>
          <p:nvPr/>
        </p:nvSpPr>
        <p:spPr>
          <a:xfrm>
            <a:off x="459368" y="10079722"/>
            <a:ext cx="1264657" cy="323165"/>
          </a:xfrm>
          <a:prstGeom prst="rect">
            <a:avLst/>
          </a:prstGeom>
          <a:noFill/>
        </p:spPr>
        <p:txBody>
          <a:bodyPr wrap="square" rtlCol="0">
            <a:spAutoFit/>
          </a:bodyPr>
          <a:lstStyle/>
          <a:p>
            <a:r>
              <a:rPr lang="en-US" sz="1500" dirty="0" smtClean="0">
                <a:solidFill>
                  <a:schemeClr val="bg1"/>
                </a:solidFill>
                <a:latin typeface="Avenir"/>
                <a:cs typeface="Avenir"/>
              </a:rPr>
              <a:t>1</a:t>
            </a:r>
            <a:endParaRPr lang="en-US" sz="1500" b="1" dirty="0">
              <a:solidFill>
                <a:schemeClr val="bg1"/>
              </a:solidFill>
              <a:latin typeface="Avenir"/>
              <a:cs typeface="Avenir"/>
            </a:endParaRPr>
          </a:p>
        </p:txBody>
      </p:sp>
      <p:sp>
        <p:nvSpPr>
          <p:cNvPr id="56" name="Rectangle 55"/>
          <p:cNvSpPr/>
          <p:nvPr/>
        </p:nvSpPr>
        <p:spPr>
          <a:xfrm flipV="1">
            <a:off x="0" y="1106487"/>
            <a:ext cx="5000625" cy="369331"/>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venir"/>
            </a:endParaRPr>
          </a:p>
        </p:txBody>
      </p:sp>
      <p:sp>
        <p:nvSpPr>
          <p:cNvPr id="57" name="TextBox 56"/>
          <p:cNvSpPr txBox="1"/>
          <p:nvPr/>
        </p:nvSpPr>
        <p:spPr>
          <a:xfrm>
            <a:off x="504825" y="1106487"/>
            <a:ext cx="5105400" cy="369332"/>
          </a:xfrm>
          <a:prstGeom prst="rect">
            <a:avLst/>
          </a:prstGeom>
          <a:noFill/>
        </p:spPr>
        <p:txBody>
          <a:bodyPr wrap="square" rtlCol="0">
            <a:spAutoFit/>
          </a:bodyPr>
          <a:lstStyle/>
          <a:p>
            <a:r>
              <a:rPr lang="en-US" dirty="0" smtClean="0">
                <a:solidFill>
                  <a:schemeClr val="bg1"/>
                </a:solidFill>
                <a:latin typeface="Avenir"/>
              </a:rPr>
              <a:t>FAQs</a:t>
            </a:r>
            <a:endParaRPr lang="en-US" dirty="0">
              <a:solidFill>
                <a:schemeClr val="bg1"/>
              </a:solidFill>
              <a:latin typeface="Avenir"/>
            </a:endParaRPr>
          </a:p>
        </p:txBody>
      </p:sp>
      <p:sp>
        <p:nvSpPr>
          <p:cNvPr id="30" name="Rectangle 29"/>
          <p:cNvSpPr/>
          <p:nvPr/>
        </p:nvSpPr>
        <p:spPr>
          <a:xfrm>
            <a:off x="0" y="-112713"/>
            <a:ext cx="7591425" cy="877886"/>
          </a:xfrm>
          <a:prstGeom prst="rect">
            <a:avLst/>
          </a:prstGeom>
          <a:solidFill>
            <a:srgbClr val="000000"/>
          </a:solidFill>
          <a:ln w="254000" cap="flat" cmpd="sng" algn="ctr">
            <a:noFill/>
            <a:prstDash val="solid"/>
            <a:round/>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latin typeface="Avenir"/>
            </a:endParaRPr>
          </a:p>
        </p:txBody>
      </p:sp>
      <p:sp>
        <p:nvSpPr>
          <p:cNvPr id="34" name="TextBox 33"/>
          <p:cNvSpPr txBox="1"/>
          <p:nvPr/>
        </p:nvSpPr>
        <p:spPr>
          <a:xfrm>
            <a:off x="480690" y="268287"/>
            <a:ext cx="6466118" cy="400110"/>
          </a:xfrm>
          <a:prstGeom prst="rect">
            <a:avLst/>
          </a:prstGeom>
          <a:noFill/>
        </p:spPr>
        <p:txBody>
          <a:bodyPr wrap="square" rtlCol="0">
            <a:spAutoFit/>
          </a:bodyPr>
          <a:lstStyle/>
          <a:p>
            <a:r>
              <a:rPr lang="en-US" sz="2000" dirty="0" smtClean="0">
                <a:solidFill>
                  <a:schemeClr val="bg1"/>
                </a:solidFill>
                <a:latin typeface="Avenir"/>
                <a:cs typeface="Avenir"/>
              </a:rPr>
              <a:t>e-volve Centre Analytics </a:t>
            </a:r>
            <a:r>
              <a:rPr lang="en-US" sz="1600" b="1" dirty="0" smtClean="0">
                <a:solidFill>
                  <a:schemeClr val="bg1"/>
                </a:solidFill>
                <a:latin typeface="Avenir"/>
                <a:cs typeface="Avenir"/>
              </a:rPr>
              <a:t>FAQs</a:t>
            </a:r>
            <a:endParaRPr lang="en-US" sz="1600" b="1" dirty="0">
              <a:solidFill>
                <a:schemeClr val="bg1"/>
              </a:solidFill>
              <a:latin typeface="Avenir"/>
              <a:cs typeface="Avenir"/>
            </a:endParaRPr>
          </a:p>
        </p:txBody>
      </p:sp>
      <p:pic>
        <p:nvPicPr>
          <p:cNvPr id="39" name="Picture 38"/>
          <p:cNvPicPr>
            <a:picLocks noChangeAspect="1"/>
          </p:cNvPicPr>
          <p:nvPr/>
        </p:nvPicPr>
        <p:blipFill>
          <a:blip r:embed="rId3"/>
          <a:stretch>
            <a:fillRect/>
          </a:stretch>
        </p:blipFill>
        <p:spPr>
          <a:xfrm>
            <a:off x="6050064" y="0"/>
            <a:ext cx="954598" cy="649287"/>
          </a:xfrm>
          <a:prstGeom prst="rect">
            <a:avLst/>
          </a:prstGeom>
        </p:spPr>
      </p:pic>
      <p:sp>
        <p:nvSpPr>
          <p:cNvPr id="35" name="TextBox 34"/>
          <p:cNvSpPr txBox="1"/>
          <p:nvPr/>
        </p:nvSpPr>
        <p:spPr>
          <a:xfrm>
            <a:off x="3479800" y="10142021"/>
            <a:ext cx="3850001" cy="230832"/>
          </a:xfrm>
          <a:prstGeom prst="rect">
            <a:avLst/>
          </a:prstGeom>
          <a:noFill/>
        </p:spPr>
        <p:txBody>
          <a:bodyPr wrap="square" rtlCol="0">
            <a:spAutoFit/>
          </a:bodyPr>
          <a:lstStyle/>
          <a:p>
            <a:pPr algn="r"/>
            <a:r>
              <a:rPr lang="en-US" sz="900" dirty="0" smtClean="0">
                <a:solidFill>
                  <a:schemeClr val="bg1"/>
                </a:solidFill>
                <a:latin typeface="Avenir Book"/>
                <a:cs typeface="Avenir Book"/>
              </a:rPr>
              <a:t>© Copyright The City and Guilds of London Institute 2015</a:t>
            </a:r>
            <a:endParaRPr lang="en-US" sz="900" dirty="0">
              <a:solidFill>
                <a:schemeClr val="bg1"/>
              </a:solidFill>
              <a:latin typeface="Avenir Book"/>
              <a:cs typeface="Avenir Book"/>
            </a:endParaRPr>
          </a:p>
        </p:txBody>
      </p:sp>
      <p:sp>
        <p:nvSpPr>
          <p:cNvPr id="4" name="Rectangle 3"/>
          <p:cNvSpPr/>
          <p:nvPr/>
        </p:nvSpPr>
        <p:spPr>
          <a:xfrm>
            <a:off x="4159351" y="4907704"/>
            <a:ext cx="3781425" cy="276999"/>
          </a:xfrm>
          <a:prstGeom prst="rect">
            <a:avLst/>
          </a:prstGeom>
        </p:spPr>
        <p:txBody>
          <a:bodyPr>
            <a:spAutoFit/>
          </a:bodyPr>
          <a:lstStyle/>
          <a:p>
            <a:pPr>
              <a:spcAft>
                <a:spcPts val="0"/>
              </a:spcAft>
            </a:pPr>
            <a:r>
              <a:rPr lang="en-GB" sz="1200" dirty="0">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6161452"/>
              </p:ext>
            </p:extLst>
          </p:nvPr>
        </p:nvGraphicFramePr>
        <p:xfrm>
          <a:off x="320630" y="1653796"/>
          <a:ext cx="6611583" cy="3900393"/>
        </p:xfrm>
        <a:graphic>
          <a:graphicData uri="http://schemas.openxmlformats.org/drawingml/2006/table">
            <a:tbl>
              <a:tblPr/>
              <a:tblGrid>
                <a:gridCol w="204911"/>
                <a:gridCol w="2641432"/>
                <a:gridCol w="3765240"/>
              </a:tblGrid>
              <a:tr h="344390">
                <a:tc gridSpan="3">
                  <a:txBody>
                    <a:bodyPr/>
                    <a:lstStyle/>
                    <a:p>
                      <a:pPr algn="l" fontAlgn="t"/>
                      <a:r>
                        <a:rPr lang="en-GB" sz="1200" b="1" i="0" u="none" strike="noStrike" dirty="0">
                          <a:solidFill>
                            <a:srgbClr val="FFFFFF"/>
                          </a:solidFill>
                          <a:effectLst/>
                          <a:latin typeface="Avenir"/>
                        </a:rPr>
                        <a:t>Logon &amp; Access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lang="en-GB"/>
                    </a:p>
                  </a:txBody>
                  <a:tcPr/>
                </a:tc>
                <a:tc hMerge="1">
                  <a:txBody>
                    <a:bodyPr/>
                    <a:lstStyle/>
                    <a:p>
                      <a:endParaRPr lang="en-GB"/>
                    </a:p>
                  </a:txBody>
                  <a:tcPr/>
                </a:tc>
              </a:tr>
              <a:tr h="487885">
                <a:tc>
                  <a:txBody>
                    <a:bodyPr/>
                    <a:lstStyle/>
                    <a:p>
                      <a:pPr algn="l" rtl="0" fontAlgn="t"/>
                      <a:r>
                        <a:rPr lang="en-GB" sz="1000" b="0" i="0" u="none" strike="noStrike" dirty="0">
                          <a:solidFill>
                            <a:srgbClr val="000000"/>
                          </a:solidFill>
                          <a:effectLst/>
                          <a:latin typeface="Avenir"/>
                        </a:rPr>
                        <a:t>1</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Can I access e-volve centre analytics on any other device than a desktop computer?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The current version can be accessed via any device running Microsoft Web browser IE9 and above, though it has been optimized to run on desktop screens displaying at a high resolution.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25257">
                <a:tc>
                  <a:txBody>
                    <a:bodyPr/>
                    <a:lstStyle/>
                    <a:p>
                      <a:pPr algn="l" rtl="0" fontAlgn="t"/>
                      <a:r>
                        <a:rPr lang="en-GB" sz="1000" b="0" i="0" u="none" strike="noStrike" dirty="0">
                          <a:solidFill>
                            <a:srgbClr val="000000"/>
                          </a:solidFill>
                          <a:effectLst/>
                          <a:latin typeface="Avenir"/>
                        </a:rPr>
                        <a:t>2</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Is there a particular browser I can use to  access this?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Microsoft IE9 or above.</a:t>
                      </a:r>
                      <a:br>
                        <a:rPr lang="en-GB" sz="1000" b="0" i="0" u="none" strike="noStrike" dirty="0">
                          <a:solidFill>
                            <a:srgbClr val="000000"/>
                          </a:solidFill>
                          <a:effectLst/>
                          <a:latin typeface="Avenir"/>
                        </a:rPr>
                      </a:br>
                      <a:r>
                        <a:rPr lang="en-GB" sz="1000" b="0" i="0" u="none" strike="noStrike" dirty="0">
                          <a:solidFill>
                            <a:srgbClr val="000000"/>
                          </a:solidFill>
                          <a:effectLst/>
                          <a:latin typeface="Avenir"/>
                        </a:rPr>
                        <a:t>Google Chrome </a:t>
                      </a:r>
                      <a:r>
                        <a:rPr lang="en-GB" sz="1000" b="0" i="0" u="none" strike="noStrike" dirty="0" smtClean="0">
                          <a:solidFill>
                            <a:srgbClr val="000000"/>
                          </a:solidFill>
                          <a:effectLst/>
                          <a:latin typeface="Avenir"/>
                        </a:rPr>
                        <a:t>30 </a:t>
                      </a:r>
                      <a:r>
                        <a:rPr lang="en-GB" sz="1000" b="0" i="0" u="none" strike="noStrike" dirty="0">
                          <a:solidFill>
                            <a:srgbClr val="000000"/>
                          </a:solidFill>
                          <a:effectLst/>
                          <a:latin typeface="Avenir"/>
                        </a:rPr>
                        <a:t>or above.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7885">
                <a:tc>
                  <a:txBody>
                    <a:bodyPr/>
                    <a:lstStyle/>
                    <a:p>
                      <a:pPr algn="l" rtl="0" fontAlgn="t"/>
                      <a:r>
                        <a:rPr lang="en-GB" sz="1000" b="0" i="0" u="none" strike="noStrike" dirty="0">
                          <a:solidFill>
                            <a:srgbClr val="000000"/>
                          </a:solidFill>
                          <a:effectLst/>
                          <a:latin typeface="Avenir"/>
                        </a:rPr>
                        <a:t>3</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7E7"/>
                    </a:solidFill>
                  </a:tcPr>
                </a:tc>
                <a:tc>
                  <a:txBody>
                    <a:bodyPr/>
                    <a:lstStyle/>
                    <a:p>
                      <a:pPr algn="l" rtl="0" fontAlgn="t"/>
                      <a:r>
                        <a:rPr lang="en-GB" sz="1000" b="0" i="0" u="none" strike="noStrike" dirty="0">
                          <a:solidFill>
                            <a:srgbClr val="000000"/>
                          </a:solidFill>
                          <a:effectLst/>
                          <a:latin typeface="Avenir"/>
                        </a:rPr>
                        <a:t>If I put in the wrong login details, will my account be disabled?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The application does not take any action on the number of unsuccessful logon attempts so your account will not be disabled following incorrect attempts at logging in.</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7E7"/>
                    </a:solidFill>
                  </a:tcPr>
                </a:tc>
              </a:tr>
              <a:tr h="650514">
                <a:tc>
                  <a:txBody>
                    <a:bodyPr/>
                    <a:lstStyle/>
                    <a:p>
                      <a:pPr algn="l" rtl="0" fontAlgn="t"/>
                      <a:r>
                        <a:rPr lang="en-GB" sz="1000" b="0" i="0" u="none" strike="noStrike" dirty="0">
                          <a:solidFill>
                            <a:srgbClr val="000000"/>
                          </a:solidFill>
                          <a:effectLst/>
                          <a:latin typeface="Avenir"/>
                        </a:rPr>
                        <a:t>4</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Where can I change my e-volve Centre Analytics password?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Your e-volve Centre Analytics password is linked to your SecureAssess account and password. Any changes made to your SecureAssess password will be reflected in your e-volve Centre Analytics account overnight.</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5257">
                <a:tc>
                  <a:txBody>
                    <a:bodyPr/>
                    <a:lstStyle/>
                    <a:p>
                      <a:pPr algn="l" rtl="0" fontAlgn="t"/>
                      <a:r>
                        <a:rPr lang="en-GB" sz="1000" b="0" i="0" u="none" strike="noStrike" dirty="0">
                          <a:solidFill>
                            <a:srgbClr val="000000"/>
                          </a:solidFill>
                          <a:effectLst/>
                          <a:latin typeface="Avenir"/>
                        </a:rPr>
                        <a:t>5</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rtl="0" fontAlgn="t"/>
                      <a:r>
                        <a:rPr lang="en-GB" sz="1000" b="0" i="0" u="none" strike="noStrike" dirty="0">
                          <a:solidFill>
                            <a:srgbClr val="000000"/>
                          </a:solidFill>
                          <a:effectLst/>
                          <a:latin typeface="Avenir"/>
                        </a:rPr>
                        <a:t>Why can I only see information about one qualification and not the whole centre info?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rtl="0" fontAlgn="t"/>
                      <a:r>
                        <a:rPr lang="en-GB" sz="1000" b="0" i="0" u="none" strike="noStrike" dirty="0">
                          <a:solidFill>
                            <a:srgbClr val="000000"/>
                          </a:solidFill>
                          <a:effectLst/>
                          <a:latin typeface="Avenir"/>
                        </a:rPr>
                        <a:t>You will have access to the same qualification results data you have access to within SecureAssess.</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334823">
                <a:tc>
                  <a:txBody>
                    <a:bodyPr/>
                    <a:lstStyle/>
                    <a:p>
                      <a:pPr algn="l" rtl="0" fontAlgn="t"/>
                      <a:r>
                        <a:rPr lang="en-GB" sz="1000" b="0" i="0" u="none" strike="noStrike" dirty="0">
                          <a:solidFill>
                            <a:srgbClr val="000000"/>
                          </a:solidFill>
                          <a:effectLst/>
                          <a:latin typeface="Avenir"/>
                        </a:rPr>
                        <a:t>6</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If I am inactive for a period of time, will I be logged out of the system?</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Yes, you will be logged out of e-volve analytics after </a:t>
                      </a:r>
                      <a:r>
                        <a:rPr lang="en-GB" sz="1000" b="1" i="0" u="none" strike="noStrike" dirty="0">
                          <a:solidFill>
                            <a:srgbClr val="000000"/>
                          </a:solidFill>
                          <a:effectLst/>
                          <a:latin typeface="Avenir"/>
                        </a:rPr>
                        <a:t>30mins</a:t>
                      </a:r>
                      <a:r>
                        <a:rPr lang="en-GB" sz="1000" b="0" i="0" u="none" strike="noStrike" dirty="0">
                          <a:solidFill>
                            <a:srgbClr val="000000"/>
                          </a:solidFill>
                          <a:effectLst/>
                          <a:latin typeface="Avenir"/>
                        </a:rPr>
                        <a:t> of in-activity.</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13142">
                <a:tc>
                  <a:txBody>
                    <a:bodyPr/>
                    <a:lstStyle/>
                    <a:p>
                      <a:pPr algn="l" rtl="0" fontAlgn="t"/>
                      <a:r>
                        <a:rPr lang="en-GB" sz="1000" b="0" i="0" u="none" strike="noStrike" dirty="0">
                          <a:solidFill>
                            <a:srgbClr val="000000"/>
                          </a:solidFill>
                          <a:effectLst/>
                          <a:latin typeface="Avenir"/>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How do I  provide access to e-volve centre analytics to other staff members in my organisation?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All e-volve Centre Analytics accounts are linked to user accounts in SecureAssess. Therefore any new user will need to be created in SecureAssess by your e-volve centre administrator. The user will then be added to e-volve Centre Analytics application during the overnight refresh.</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779953192"/>
              </p:ext>
            </p:extLst>
          </p:nvPr>
        </p:nvGraphicFramePr>
        <p:xfrm>
          <a:off x="335225" y="5809115"/>
          <a:ext cx="6582394" cy="3370971"/>
        </p:xfrm>
        <a:graphic>
          <a:graphicData uri="http://schemas.openxmlformats.org/drawingml/2006/table">
            <a:tbl>
              <a:tblPr/>
              <a:tblGrid>
                <a:gridCol w="204007"/>
                <a:gridCol w="2629770"/>
                <a:gridCol w="3748617"/>
              </a:tblGrid>
              <a:tr h="314230">
                <a:tc gridSpan="3">
                  <a:txBody>
                    <a:bodyPr/>
                    <a:lstStyle/>
                    <a:p>
                      <a:pPr algn="l" fontAlgn="ctr"/>
                      <a:r>
                        <a:rPr lang="en-GB" sz="1200" b="1" i="0" u="none" strike="noStrike" dirty="0">
                          <a:solidFill>
                            <a:srgbClr val="FFFFFF"/>
                          </a:solidFill>
                          <a:effectLst/>
                          <a:latin typeface="Avenir"/>
                        </a:rPr>
                        <a:t>General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lang="en-GB"/>
                    </a:p>
                  </a:txBody>
                  <a:tcPr/>
                </a:tc>
                <a:tc hMerge="1">
                  <a:txBody>
                    <a:bodyPr/>
                    <a:lstStyle/>
                    <a:p>
                      <a:endParaRPr lang="en-GB"/>
                    </a:p>
                  </a:txBody>
                  <a:tcPr/>
                </a:tc>
              </a:tr>
              <a:tr h="323752">
                <a:tc>
                  <a:txBody>
                    <a:bodyPr/>
                    <a:lstStyle/>
                    <a:p>
                      <a:pPr algn="l" rtl="0" fontAlgn="t"/>
                      <a:r>
                        <a:rPr lang="en-GB" sz="1000" b="0" i="0" u="none" strike="noStrike" dirty="0">
                          <a:solidFill>
                            <a:srgbClr val="000000"/>
                          </a:solidFill>
                          <a:effectLst/>
                          <a:latin typeface="Avenir"/>
                        </a:rPr>
                        <a:t>1</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How often does the data get refreshed?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The test booking and results data in e-volve Centre Analytics is refreshed every 24hrs overnight and ready for use before 0800 GMT.</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85628">
                <a:tc>
                  <a:txBody>
                    <a:bodyPr/>
                    <a:lstStyle/>
                    <a:p>
                      <a:pPr algn="l" rtl="0" fontAlgn="t"/>
                      <a:r>
                        <a:rPr lang="en-GB" sz="1000" b="0" i="0" u="none" strike="noStrike" dirty="0">
                          <a:solidFill>
                            <a:srgbClr val="000000"/>
                          </a:solidFill>
                          <a:effectLst/>
                          <a:latin typeface="Avenir"/>
                        </a:rPr>
                        <a:t>2</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How do I access the online help?</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Select the help button which appears at the top of each screen. Clicking on the question mark will provide you with useful hints and tips.</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5628">
                <a:tc>
                  <a:txBody>
                    <a:bodyPr/>
                    <a:lstStyle/>
                    <a:p>
                      <a:pPr algn="l" rtl="0" fontAlgn="t"/>
                      <a:r>
                        <a:rPr lang="en-GB" sz="1000" b="0" i="0" u="none" strike="noStrike" dirty="0">
                          <a:solidFill>
                            <a:srgbClr val="000000"/>
                          </a:solidFill>
                          <a:effectLst/>
                          <a:latin typeface="Avenir"/>
                        </a:rPr>
                        <a:t>3</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I am unable to export data to a CSV file. What can I do?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Confirm the CSV has not downloaded in the background behind the current screen. You can try </a:t>
                      </a:r>
                      <a:r>
                        <a:rPr lang="en-GB" sz="1000" b="1" i="0" u="none" strike="noStrike" dirty="0">
                          <a:solidFill>
                            <a:srgbClr val="000000"/>
                          </a:solidFill>
                          <a:effectLst/>
                          <a:latin typeface="Avenir"/>
                        </a:rPr>
                        <a:t>Ctrl + J </a:t>
                      </a:r>
                      <a:r>
                        <a:rPr lang="en-GB" sz="1000" b="0" i="0" u="none" strike="noStrike" dirty="0">
                          <a:solidFill>
                            <a:srgbClr val="000000"/>
                          </a:solidFill>
                          <a:effectLst/>
                          <a:latin typeface="Avenir"/>
                        </a:rPr>
                        <a:t>to view hidden downloads if viewing with IE or Chrome.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23752">
                <a:tc>
                  <a:txBody>
                    <a:bodyPr/>
                    <a:lstStyle/>
                    <a:p>
                      <a:pPr algn="l" rtl="0" fontAlgn="t"/>
                      <a:r>
                        <a:rPr lang="en-GB" sz="1000" b="0" i="0" u="none" strike="noStrike" dirty="0">
                          <a:solidFill>
                            <a:srgbClr val="000000"/>
                          </a:solidFill>
                          <a:effectLst/>
                          <a:latin typeface="Avenir"/>
                        </a:rPr>
                        <a:t>4</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How and to whom do I provide feedback to about the site?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000" b="0" i="0" u="none" strike="noStrike" dirty="0">
                          <a:solidFill>
                            <a:srgbClr val="000000"/>
                          </a:solidFill>
                          <a:effectLst/>
                          <a:latin typeface="Avenir"/>
                        </a:rPr>
                        <a:t>Contact City &amp; Guilds Customer Services.</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3752">
                <a:tc>
                  <a:txBody>
                    <a:bodyPr/>
                    <a:lstStyle/>
                    <a:p>
                      <a:pPr algn="l" rtl="0" fontAlgn="t"/>
                      <a:r>
                        <a:rPr lang="en-GB" sz="1000" b="0" i="0" u="none" strike="noStrike" dirty="0">
                          <a:solidFill>
                            <a:srgbClr val="000000"/>
                          </a:solidFill>
                          <a:effectLst/>
                          <a:latin typeface="Avenir"/>
                        </a:rPr>
                        <a:t>5</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Is there </a:t>
                      </a:r>
                      <a:r>
                        <a:rPr lang="en-GB" sz="1000" b="0" i="0" u="none" strike="noStrike" dirty="0" smtClean="0">
                          <a:solidFill>
                            <a:srgbClr val="000000"/>
                          </a:solidFill>
                          <a:effectLst/>
                          <a:latin typeface="Avenir"/>
                        </a:rPr>
                        <a:t>a way </a:t>
                      </a:r>
                      <a:r>
                        <a:rPr lang="en-GB" sz="1000" b="0" i="0" u="none" strike="noStrike" dirty="0">
                          <a:solidFill>
                            <a:srgbClr val="000000"/>
                          </a:solidFill>
                          <a:effectLst/>
                          <a:latin typeface="Avenir"/>
                        </a:rPr>
                        <a:t>to save my frequent searches?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smtClean="0">
                          <a:solidFill>
                            <a:srgbClr val="000000"/>
                          </a:solidFill>
                          <a:effectLst/>
                          <a:latin typeface="Avenir"/>
                        </a:rPr>
                        <a:t>It is </a:t>
                      </a:r>
                      <a:r>
                        <a:rPr lang="en-GB" sz="1000" b="0" i="0" u="none" strike="noStrike" dirty="0">
                          <a:solidFill>
                            <a:srgbClr val="000000"/>
                          </a:solidFill>
                          <a:effectLst/>
                          <a:latin typeface="Avenir"/>
                        </a:rPr>
                        <a:t>not currently possible to save your frequent searches in this release. This feature is planned for a future release.</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971256">
                <a:tc>
                  <a:txBody>
                    <a:bodyPr/>
                    <a:lstStyle/>
                    <a:p>
                      <a:pPr algn="l" rtl="0" fontAlgn="t"/>
                      <a:r>
                        <a:rPr lang="en-GB" sz="1000" b="0" i="0" u="none" strike="noStrike" dirty="0">
                          <a:solidFill>
                            <a:srgbClr val="000000"/>
                          </a:solidFill>
                          <a:effectLst/>
                          <a:latin typeface="Avenir"/>
                        </a:rPr>
                        <a:t>6</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000" b="0" i="0" u="none" strike="noStrike" dirty="0">
                          <a:solidFill>
                            <a:srgbClr val="000000"/>
                          </a:solidFill>
                          <a:effectLst/>
                          <a:latin typeface="Avenir"/>
                        </a:rPr>
                        <a:t>Who can I contact for further help and support?</a:t>
                      </a:r>
                      <a:br>
                        <a:rPr lang="en-GB" sz="1000" b="0" i="0" u="none" strike="noStrike" dirty="0">
                          <a:solidFill>
                            <a:srgbClr val="000000"/>
                          </a:solidFill>
                          <a:effectLst/>
                          <a:latin typeface="Avenir"/>
                        </a:rPr>
                      </a:br>
                      <a:endParaRPr lang="en-GB" sz="1000" b="0" i="0" u="none" strike="noStrike" dirty="0">
                        <a:solidFill>
                          <a:srgbClr val="000000"/>
                        </a:solidFill>
                        <a:effectLst/>
                        <a:latin typeface="Avenir"/>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Avenir"/>
                        </a:rPr>
                        <a:t>City &amp; Guilds Customer Services  </a:t>
                      </a:r>
                      <a:br>
                        <a:rPr lang="en-GB" sz="1000" b="0" i="0" u="none" strike="noStrike" dirty="0">
                          <a:solidFill>
                            <a:srgbClr val="000000"/>
                          </a:solidFill>
                          <a:effectLst/>
                          <a:latin typeface="Avenir"/>
                        </a:rPr>
                      </a:br>
                      <a:r>
                        <a:rPr lang="en-GB" sz="1000" b="0" i="0" u="none" strike="noStrike" dirty="0">
                          <a:solidFill>
                            <a:srgbClr val="000000"/>
                          </a:solidFill>
                          <a:effectLst/>
                          <a:latin typeface="Avenir"/>
                        </a:rPr>
                        <a:t>+44 (0) 844 543 0000 (8am-6pm Monday to Friday - UK time) or email</a:t>
                      </a:r>
                      <a:br>
                        <a:rPr lang="en-GB" sz="1000" b="0" i="0" u="none" strike="noStrike" dirty="0">
                          <a:solidFill>
                            <a:srgbClr val="000000"/>
                          </a:solidFill>
                          <a:effectLst/>
                          <a:latin typeface="Avenir"/>
                        </a:rPr>
                      </a:br>
                      <a:r>
                        <a:rPr lang="en-GB" sz="1000" b="0" i="0" u="none" strike="noStrike" dirty="0">
                          <a:solidFill>
                            <a:srgbClr val="000000"/>
                          </a:solidFill>
                          <a:effectLst/>
                          <a:latin typeface="Avenir"/>
                        </a:rPr>
                        <a:t>centresupport@cityandguilds.com.</a:t>
                      </a:r>
                      <a:br>
                        <a:rPr lang="en-GB" sz="1000" b="0" i="0" u="none" strike="noStrike" dirty="0">
                          <a:solidFill>
                            <a:srgbClr val="000000"/>
                          </a:solidFill>
                          <a:effectLst/>
                          <a:latin typeface="Avenir"/>
                        </a:rPr>
                      </a:br>
                      <a:r>
                        <a:rPr lang="en-GB" sz="1000" b="0" i="0" u="none" strike="noStrike" dirty="0">
                          <a:solidFill>
                            <a:srgbClr val="000000"/>
                          </a:solidFill>
                          <a:effectLst/>
                          <a:latin typeface="Avenir"/>
                        </a:rPr>
                        <a:t>*Calls to our 0844 numbers cost 5 pence per minute plus your telephone company’s access charge.</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94624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12713"/>
            <a:ext cx="7591425" cy="877886"/>
          </a:xfrm>
          <a:prstGeom prst="rect">
            <a:avLst/>
          </a:prstGeom>
          <a:solidFill>
            <a:srgbClr val="000000"/>
          </a:solidFill>
          <a:ln w="254000" cap="flat" cmpd="sng" algn="ctr">
            <a:noFill/>
            <a:prstDash val="solid"/>
            <a:round/>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latin typeface="Avenir"/>
            </a:endParaRPr>
          </a:p>
        </p:txBody>
      </p:sp>
      <p:sp>
        <p:nvSpPr>
          <p:cNvPr id="9" name="Rectangle 8"/>
          <p:cNvSpPr/>
          <p:nvPr/>
        </p:nvSpPr>
        <p:spPr>
          <a:xfrm>
            <a:off x="0" y="10090660"/>
            <a:ext cx="7562849" cy="394944"/>
          </a:xfrm>
          <a:prstGeom prst="rect">
            <a:avLst/>
          </a:prstGeom>
          <a:solidFill>
            <a:srgbClr val="000000"/>
          </a:solidFill>
          <a:ln w="254000" cap="flat" cmpd="sng" algn="ctr">
            <a:noFill/>
            <a:prstDash val="solid"/>
            <a:round/>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latin typeface="Avenir"/>
            </a:endParaRPr>
          </a:p>
        </p:txBody>
      </p:sp>
      <p:sp>
        <p:nvSpPr>
          <p:cNvPr id="10" name="TextBox 9"/>
          <p:cNvSpPr txBox="1"/>
          <p:nvPr/>
        </p:nvSpPr>
        <p:spPr>
          <a:xfrm>
            <a:off x="459368" y="10079722"/>
            <a:ext cx="1264657" cy="323165"/>
          </a:xfrm>
          <a:prstGeom prst="rect">
            <a:avLst/>
          </a:prstGeom>
          <a:noFill/>
        </p:spPr>
        <p:txBody>
          <a:bodyPr wrap="square" rtlCol="0">
            <a:spAutoFit/>
          </a:bodyPr>
          <a:lstStyle/>
          <a:p>
            <a:r>
              <a:rPr lang="en-US" sz="1500" dirty="0" smtClean="0">
                <a:solidFill>
                  <a:schemeClr val="bg1"/>
                </a:solidFill>
                <a:latin typeface="Avenir"/>
                <a:cs typeface="Avenir"/>
              </a:rPr>
              <a:t>2</a:t>
            </a:r>
            <a:endParaRPr lang="en-US" sz="1500" b="1" dirty="0">
              <a:solidFill>
                <a:schemeClr val="bg1"/>
              </a:solidFill>
              <a:latin typeface="Avenir"/>
              <a:cs typeface="Avenir"/>
            </a:endParaRPr>
          </a:p>
        </p:txBody>
      </p:sp>
      <p:sp>
        <p:nvSpPr>
          <p:cNvPr id="56" name="Rectangle 55"/>
          <p:cNvSpPr/>
          <p:nvPr/>
        </p:nvSpPr>
        <p:spPr>
          <a:xfrm flipV="1">
            <a:off x="0" y="1106487"/>
            <a:ext cx="5000625" cy="369331"/>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venir"/>
            </a:endParaRPr>
          </a:p>
        </p:txBody>
      </p:sp>
      <p:sp>
        <p:nvSpPr>
          <p:cNvPr id="57" name="TextBox 56"/>
          <p:cNvSpPr txBox="1"/>
          <p:nvPr/>
        </p:nvSpPr>
        <p:spPr>
          <a:xfrm>
            <a:off x="504825" y="1106487"/>
            <a:ext cx="5105400" cy="369332"/>
          </a:xfrm>
          <a:prstGeom prst="rect">
            <a:avLst/>
          </a:prstGeom>
          <a:noFill/>
        </p:spPr>
        <p:txBody>
          <a:bodyPr wrap="square" rtlCol="0">
            <a:spAutoFit/>
          </a:bodyPr>
          <a:lstStyle/>
          <a:p>
            <a:r>
              <a:rPr lang="en-US" dirty="0" smtClean="0">
                <a:solidFill>
                  <a:schemeClr val="bg1"/>
                </a:solidFill>
                <a:latin typeface="Avenir"/>
              </a:rPr>
              <a:t>FAQs</a:t>
            </a:r>
            <a:endParaRPr lang="en-US" dirty="0">
              <a:solidFill>
                <a:schemeClr val="bg1"/>
              </a:solidFill>
              <a:latin typeface="Avenir"/>
            </a:endParaRPr>
          </a:p>
        </p:txBody>
      </p:sp>
      <p:sp>
        <p:nvSpPr>
          <p:cNvPr id="30" name="Rectangle 29"/>
          <p:cNvSpPr/>
          <p:nvPr/>
        </p:nvSpPr>
        <p:spPr>
          <a:xfrm>
            <a:off x="0" y="-112713"/>
            <a:ext cx="7591425" cy="877886"/>
          </a:xfrm>
          <a:prstGeom prst="rect">
            <a:avLst/>
          </a:prstGeom>
          <a:solidFill>
            <a:srgbClr val="000000"/>
          </a:solidFill>
          <a:ln w="254000" cap="flat" cmpd="sng" algn="ctr">
            <a:noFill/>
            <a:prstDash val="solid"/>
            <a:round/>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latin typeface="Avenir"/>
            </a:endParaRPr>
          </a:p>
        </p:txBody>
      </p:sp>
      <p:sp>
        <p:nvSpPr>
          <p:cNvPr id="34" name="TextBox 33"/>
          <p:cNvSpPr txBox="1"/>
          <p:nvPr/>
        </p:nvSpPr>
        <p:spPr>
          <a:xfrm>
            <a:off x="480690" y="268287"/>
            <a:ext cx="6466118" cy="400110"/>
          </a:xfrm>
          <a:prstGeom prst="rect">
            <a:avLst/>
          </a:prstGeom>
          <a:noFill/>
        </p:spPr>
        <p:txBody>
          <a:bodyPr wrap="square" rtlCol="0">
            <a:spAutoFit/>
          </a:bodyPr>
          <a:lstStyle/>
          <a:p>
            <a:r>
              <a:rPr lang="en-US" sz="2000" dirty="0" smtClean="0">
                <a:solidFill>
                  <a:schemeClr val="bg1"/>
                </a:solidFill>
                <a:latin typeface="Avenir"/>
                <a:cs typeface="Avenir"/>
              </a:rPr>
              <a:t>e-volve Centre Analytics </a:t>
            </a:r>
            <a:r>
              <a:rPr lang="en-US" sz="1600" b="1" dirty="0" smtClean="0">
                <a:solidFill>
                  <a:schemeClr val="bg1"/>
                </a:solidFill>
                <a:latin typeface="Avenir"/>
                <a:cs typeface="Avenir"/>
              </a:rPr>
              <a:t>FAQs</a:t>
            </a:r>
            <a:endParaRPr lang="en-US" sz="1600" b="1" dirty="0">
              <a:solidFill>
                <a:schemeClr val="bg1"/>
              </a:solidFill>
              <a:latin typeface="Avenir"/>
              <a:cs typeface="Avenir"/>
            </a:endParaRPr>
          </a:p>
        </p:txBody>
      </p:sp>
      <p:pic>
        <p:nvPicPr>
          <p:cNvPr id="39" name="Picture 38"/>
          <p:cNvPicPr>
            <a:picLocks noChangeAspect="1"/>
          </p:cNvPicPr>
          <p:nvPr/>
        </p:nvPicPr>
        <p:blipFill>
          <a:blip r:embed="rId3"/>
          <a:stretch>
            <a:fillRect/>
          </a:stretch>
        </p:blipFill>
        <p:spPr>
          <a:xfrm>
            <a:off x="6050064" y="0"/>
            <a:ext cx="954598" cy="649287"/>
          </a:xfrm>
          <a:prstGeom prst="rect">
            <a:avLst/>
          </a:prstGeom>
        </p:spPr>
      </p:pic>
      <p:sp>
        <p:nvSpPr>
          <p:cNvPr id="35" name="TextBox 34"/>
          <p:cNvSpPr txBox="1"/>
          <p:nvPr/>
        </p:nvSpPr>
        <p:spPr>
          <a:xfrm>
            <a:off x="3479800" y="10142021"/>
            <a:ext cx="3850001" cy="230832"/>
          </a:xfrm>
          <a:prstGeom prst="rect">
            <a:avLst/>
          </a:prstGeom>
          <a:noFill/>
        </p:spPr>
        <p:txBody>
          <a:bodyPr wrap="square" rtlCol="0">
            <a:spAutoFit/>
          </a:bodyPr>
          <a:lstStyle/>
          <a:p>
            <a:pPr algn="r"/>
            <a:r>
              <a:rPr lang="en-US" sz="900" dirty="0" smtClean="0">
                <a:solidFill>
                  <a:schemeClr val="bg1"/>
                </a:solidFill>
                <a:latin typeface="Avenir Book"/>
                <a:cs typeface="Avenir Book"/>
              </a:rPr>
              <a:t>© Copyright The City and Guilds of London Institute 2015</a:t>
            </a:r>
            <a:endParaRPr lang="en-US" sz="900" dirty="0">
              <a:solidFill>
                <a:schemeClr val="bg1"/>
              </a:solidFill>
              <a:latin typeface="Avenir Book"/>
              <a:cs typeface="Avenir Book"/>
            </a:endParaRPr>
          </a:p>
        </p:txBody>
      </p:sp>
      <p:sp>
        <p:nvSpPr>
          <p:cNvPr id="4" name="Rectangle 3"/>
          <p:cNvSpPr/>
          <p:nvPr/>
        </p:nvSpPr>
        <p:spPr>
          <a:xfrm>
            <a:off x="4159351" y="4907704"/>
            <a:ext cx="3781425" cy="276999"/>
          </a:xfrm>
          <a:prstGeom prst="rect">
            <a:avLst/>
          </a:prstGeom>
        </p:spPr>
        <p:txBody>
          <a:bodyPr>
            <a:spAutoFit/>
          </a:bodyPr>
          <a:lstStyle/>
          <a:p>
            <a:pPr>
              <a:spcAft>
                <a:spcPts val="0"/>
              </a:spcAft>
            </a:pPr>
            <a:r>
              <a:rPr lang="en-GB" sz="1200" dirty="0">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129482667"/>
              </p:ext>
            </p:extLst>
          </p:nvPr>
        </p:nvGraphicFramePr>
        <p:xfrm>
          <a:off x="335226" y="1671508"/>
          <a:ext cx="6553201" cy="4733925"/>
        </p:xfrm>
        <a:graphic>
          <a:graphicData uri="http://schemas.openxmlformats.org/drawingml/2006/table">
            <a:tbl>
              <a:tblPr/>
              <a:tblGrid>
                <a:gridCol w="203102"/>
                <a:gridCol w="2618107"/>
                <a:gridCol w="3731992"/>
              </a:tblGrid>
              <a:tr h="361950">
                <a:tc gridSpan="3">
                  <a:txBody>
                    <a:bodyPr/>
                    <a:lstStyle/>
                    <a:p>
                      <a:pPr algn="l" fontAlgn="t"/>
                      <a:r>
                        <a:rPr lang="en-GB" sz="1200" b="1" i="0" u="none" strike="noStrike" dirty="0">
                          <a:solidFill>
                            <a:srgbClr val="FFFFFF"/>
                          </a:solidFill>
                          <a:effectLst/>
                          <a:latin typeface="Avenir"/>
                        </a:rPr>
                        <a:t>Test Calendar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lang="en-GB"/>
                    </a:p>
                  </a:txBody>
                  <a:tcPr/>
                </a:tc>
                <a:tc hMerge="1">
                  <a:txBody>
                    <a:bodyPr/>
                    <a:lstStyle/>
                    <a:p>
                      <a:endParaRPr lang="en-GB"/>
                    </a:p>
                  </a:txBody>
                  <a:tcPr/>
                </a:tc>
              </a:tr>
              <a:tr h="971550">
                <a:tc>
                  <a:txBody>
                    <a:bodyPr/>
                    <a:lstStyle/>
                    <a:p>
                      <a:pPr algn="l" rtl="0" fontAlgn="t"/>
                      <a:r>
                        <a:rPr lang="en-GB" sz="1000" b="0" i="0" u="none" strike="noStrike" dirty="0">
                          <a:solidFill>
                            <a:srgbClr val="000000"/>
                          </a:solidFill>
                          <a:effectLst/>
                          <a:latin typeface="Avenir"/>
                        </a:rPr>
                        <a:t>1</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How are the values revealed by selecting the Open/Close </a:t>
                      </a:r>
                      <a:r>
                        <a:rPr lang="en-GB" sz="1000" b="0" i="0" u="none" strike="noStrike" dirty="0" smtClean="0">
                          <a:solidFill>
                            <a:srgbClr val="000000"/>
                          </a:solidFill>
                          <a:effectLst/>
                          <a:latin typeface="Avenir"/>
                        </a:rPr>
                        <a:t>Test </a:t>
                      </a:r>
                      <a:r>
                        <a:rPr lang="en-GB" sz="1000" b="0" i="0" u="none" strike="noStrike" dirty="0">
                          <a:solidFill>
                            <a:srgbClr val="000000"/>
                          </a:solidFill>
                          <a:effectLst/>
                          <a:latin typeface="Avenir"/>
                        </a:rPr>
                        <a:t>Bookings button derived?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Total tests scheduled = All tests scheduled under your ID within the -10  to + 30 day window.</a:t>
                      </a:r>
                      <a:br>
                        <a:rPr lang="en-GB" sz="1000" b="0" i="0" u="none" strike="noStrike" dirty="0">
                          <a:solidFill>
                            <a:srgbClr val="000000"/>
                          </a:solidFill>
                          <a:effectLst/>
                          <a:latin typeface="Avenir"/>
                        </a:rPr>
                      </a:br>
                      <a:r>
                        <a:rPr lang="en-GB" sz="1000" b="0" i="0" u="none" strike="noStrike" dirty="0">
                          <a:solidFill>
                            <a:srgbClr val="000000"/>
                          </a:solidFill>
                          <a:effectLst/>
                          <a:latin typeface="Avenir"/>
                        </a:rPr>
                        <a:t>Tests to be taken on/before schedule date = Tests that can be taken on or up to 10 days before the date they were scheduled </a:t>
                      </a:r>
                      <a:r>
                        <a:rPr lang="en-GB" sz="1000" b="0" i="0" u="none" strike="noStrike" dirty="0" smtClean="0">
                          <a:solidFill>
                            <a:srgbClr val="000000"/>
                          </a:solidFill>
                          <a:effectLst/>
                          <a:latin typeface="Avenir"/>
                        </a:rPr>
                        <a:t>for.</a:t>
                      </a:r>
                      <a:r>
                        <a:rPr lang="en-GB" sz="1000" b="0" i="0" u="none" strike="noStrike" dirty="0">
                          <a:solidFill>
                            <a:srgbClr val="000000"/>
                          </a:solidFill>
                          <a:effectLst/>
                          <a:latin typeface="Avenir"/>
                        </a:rPr>
                        <a:t/>
                      </a:r>
                      <a:br>
                        <a:rPr lang="en-GB" sz="1000" b="0" i="0" u="none" strike="noStrike" dirty="0">
                          <a:solidFill>
                            <a:srgbClr val="000000"/>
                          </a:solidFill>
                          <a:effectLst/>
                          <a:latin typeface="Avenir"/>
                        </a:rPr>
                      </a:br>
                      <a:r>
                        <a:rPr lang="en-GB" sz="1000" b="0" i="0" u="none" strike="noStrike" dirty="0">
                          <a:solidFill>
                            <a:srgbClr val="000000"/>
                          </a:solidFill>
                          <a:effectLst/>
                          <a:latin typeface="Avenir"/>
                        </a:rPr>
                        <a:t>Tests to be taken after schedule date = Tests that can still be taken up to 30 days after the date they were scheduled </a:t>
                      </a:r>
                      <a:r>
                        <a:rPr lang="en-GB" sz="1000" b="0" i="0" u="none" strike="noStrike" dirty="0" smtClean="0">
                          <a:solidFill>
                            <a:srgbClr val="000000"/>
                          </a:solidFill>
                          <a:effectLst/>
                          <a:latin typeface="Avenir"/>
                        </a:rPr>
                        <a:t>for.</a:t>
                      </a:r>
                      <a:endParaRPr lang="en-GB" sz="1000" b="0" i="0" u="none" strike="noStrike" dirty="0">
                        <a:solidFill>
                          <a:srgbClr val="000000"/>
                        </a:solidFill>
                        <a:effectLst/>
                        <a:latin typeface="Avenir"/>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85775">
                <a:tc>
                  <a:txBody>
                    <a:bodyPr/>
                    <a:lstStyle/>
                    <a:p>
                      <a:pPr algn="l" rtl="0" fontAlgn="t"/>
                      <a:r>
                        <a:rPr lang="en-GB" sz="1000" b="0" i="0" u="none" strike="noStrike" dirty="0">
                          <a:solidFill>
                            <a:srgbClr val="000000"/>
                          </a:solidFill>
                          <a:effectLst/>
                          <a:latin typeface="Avenir"/>
                        </a:rPr>
                        <a:t>2</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Do the colours on the initial Test Calendar page signify anything?</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The box relating to the selected day of the month is highlighted in red. It is set to today’s date by default when you enter the test calendar page.</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500">
                <a:tc>
                  <a:txBody>
                    <a:bodyPr/>
                    <a:lstStyle/>
                    <a:p>
                      <a:pPr algn="l" rtl="0" fontAlgn="t"/>
                      <a:r>
                        <a:rPr lang="en-GB" sz="1000" b="0" i="0" u="none" strike="noStrike" dirty="0">
                          <a:solidFill>
                            <a:srgbClr val="000000"/>
                          </a:solidFill>
                          <a:effectLst/>
                          <a:latin typeface="Avenir"/>
                        </a:rPr>
                        <a:t>3</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In Test Calendar can I search by ENR?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It is not currently possible to search by ENR in Test Calendar.</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23850">
                <a:tc>
                  <a:txBody>
                    <a:bodyPr/>
                    <a:lstStyle/>
                    <a:p>
                      <a:pPr algn="l" rtl="0" fontAlgn="t"/>
                      <a:r>
                        <a:rPr lang="en-GB" sz="1000" b="0" i="0" u="none" strike="noStrike" dirty="0">
                          <a:solidFill>
                            <a:srgbClr val="000000"/>
                          </a:solidFill>
                          <a:effectLst/>
                          <a:latin typeface="Avenir"/>
                        </a:rPr>
                        <a:t>4</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Why is Test Calendar not showing any tests or is showing an incorrect number of tests?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The data should match SecureAssess. If this is not the case then contact Customer Services.</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5775">
                <a:tc>
                  <a:txBody>
                    <a:bodyPr/>
                    <a:lstStyle/>
                    <a:p>
                      <a:pPr algn="l" rtl="0" fontAlgn="t"/>
                      <a:r>
                        <a:rPr lang="en-GB" sz="1000" b="0" i="0" u="none" strike="noStrike" dirty="0">
                          <a:solidFill>
                            <a:srgbClr val="000000"/>
                          </a:solidFill>
                          <a:effectLst/>
                          <a:latin typeface="Avenir"/>
                        </a:rPr>
                        <a:t>5</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The attendance register is showing an incorrect number of learners or learners registered against the wrong exam. What do I do?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Confirm that the same test(s) exist in the Walled Garden and/or SecureAssess. If yes, Contact City &amp; Guilds Customer Services.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85775">
                <a:tc>
                  <a:txBody>
                    <a:bodyPr/>
                    <a:lstStyle/>
                    <a:p>
                      <a:pPr algn="l" rtl="0" fontAlgn="t"/>
                      <a:r>
                        <a:rPr lang="en-GB" sz="1000" b="0" i="0" u="none" strike="noStrike" dirty="0">
                          <a:solidFill>
                            <a:srgbClr val="000000"/>
                          </a:solidFill>
                          <a:effectLst/>
                          <a:latin typeface="Avenir"/>
                        </a:rPr>
                        <a:t>6</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Why am I not able to view future</a:t>
                      </a:r>
                      <a:br>
                        <a:rPr lang="en-GB" sz="1000" b="0" i="0" u="none" strike="noStrike" dirty="0">
                          <a:solidFill>
                            <a:srgbClr val="000000"/>
                          </a:solidFill>
                          <a:effectLst/>
                          <a:latin typeface="Avenir"/>
                        </a:rPr>
                      </a:br>
                      <a:r>
                        <a:rPr lang="en-GB" sz="1000" b="0" i="0" u="none" strike="noStrike" dirty="0">
                          <a:solidFill>
                            <a:srgbClr val="000000"/>
                          </a:solidFill>
                          <a:effectLst/>
                          <a:latin typeface="Avenir"/>
                        </a:rPr>
                        <a:t>Bookings in the calendar?</a:t>
                      </a:r>
                      <a:br>
                        <a:rPr lang="en-GB" sz="1000" b="0" i="0" u="none" strike="noStrike" dirty="0">
                          <a:solidFill>
                            <a:srgbClr val="000000"/>
                          </a:solidFill>
                          <a:effectLst/>
                          <a:latin typeface="Avenir"/>
                        </a:rPr>
                      </a:br>
                      <a:endParaRPr lang="en-GB" sz="1000" b="0" i="0" u="none" strike="noStrike" dirty="0">
                        <a:solidFill>
                          <a:srgbClr val="000000"/>
                        </a:solidFill>
                        <a:effectLst/>
                        <a:latin typeface="Avenir"/>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It is only possible to view scheduled exams in the test calendar window up to 10 days into the future. This is in keeping with the scheduled exams visible via the SecureAssess system.</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5775">
                <a:tc>
                  <a:txBody>
                    <a:bodyPr/>
                    <a:lstStyle/>
                    <a:p>
                      <a:pPr algn="l" rtl="0" fontAlgn="t"/>
                      <a:r>
                        <a:rPr lang="en-GB" sz="1000" b="0" i="0" u="none" strike="noStrike" dirty="0">
                          <a:solidFill>
                            <a:srgbClr val="000000"/>
                          </a:solidFill>
                          <a:effectLst/>
                          <a:latin typeface="Avenir"/>
                        </a:rPr>
                        <a:t>7</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en-GB" sz="1000" b="0" i="0" u="none" strike="noStrike" dirty="0">
                          <a:solidFill>
                            <a:srgbClr val="000000"/>
                          </a:solidFill>
                          <a:effectLst/>
                          <a:latin typeface="Avenir"/>
                        </a:rPr>
                        <a:t>In Test Calendar can I search by the candidate’s full name?</a:t>
                      </a:r>
                      <a:br>
                        <a:rPr lang="en-GB" sz="1000" b="0" i="0" u="none" strike="noStrike" dirty="0">
                          <a:solidFill>
                            <a:srgbClr val="000000"/>
                          </a:solidFill>
                          <a:effectLst/>
                          <a:latin typeface="Avenir"/>
                        </a:rPr>
                      </a:br>
                      <a:endParaRPr lang="en-GB" sz="1000" b="0" i="0" u="none" strike="noStrike" dirty="0">
                        <a:solidFill>
                          <a:srgbClr val="000000"/>
                        </a:solidFill>
                        <a:effectLst/>
                        <a:latin typeface="Avenir"/>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en-GB" sz="1000" b="0" i="0" u="none" strike="noStrike" dirty="0">
                          <a:solidFill>
                            <a:srgbClr val="000000"/>
                          </a:solidFill>
                          <a:effectLst/>
                          <a:latin typeface="Avenir"/>
                        </a:rPr>
                        <a:t>You can only search by first or surname in the Test Calendar.</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23850">
                <a:tc>
                  <a:txBody>
                    <a:bodyPr/>
                    <a:lstStyle/>
                    <a:p>
                      <a:pPr algn="l" rtl="0" fontAlgn="t"/>
                      <a:r>
                        <a:rPr lang="en-GB" sz="1000" b="0" i="0" u="none" strike="noStrike" dirty="0">
                          <a:solidFill>
                            <a:srgbClr val="000000"/>
                          </a:solidFill>
                          <a:effectLst/>
                          <a:latin typeface="Avenir"/>
                        </a:rPr>
                        <a:t>8</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000" b="0" i="0" u="none" strike="noStrike" dirty="0">
                          <a:solidFill>
                            <a:srgbClr val="000000"/>
                          </a:solidFill>
                          <a:effectLst/>
                          <a:latin typeface="Avenir"/>
                        </a:rPr>
                        <a:t>Can I download multiple attendance registers?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Avenir"/>
                        </a:rPr>
                        <a:t>Yes, this is possible by selecting multiple tests from the Test Calendar list.</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5775">
                <a:tc>
                  <a:txBody>
                    <a:bodyPr/>
                    <a:lstStyle/>
                    <a:p>
                      <a:pPr algn="l" rtl="0" fontAlgn="t"/>
                      <a:r>
                        <a:rPr lang="en-GB" sz="1000" b="0" i="0" u="none" strike="noStrike" dirty="0" smtClean="0">
                          <a:solidFill>
                            <a:srgbClr val="000000"/>
                          </a:solidFill>
                          <a:effectLst/>
                          <a:latin typeface="Avenir"/>
                        </a:rPr>
                        <a:t>9</a:t>
                      </a:r>
                      <a:endParaRPr lang="en-GB" sz="1000" b="0" i="0" u="none" strike="noStrike" dirty="0">
                        <a:solidFill>
                          <a:srgbClr val="000000"/>
                        </a:solidFill>
                        <a:effectLst/>
                        <a:latin typeface="Avenir"/>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I am unable to export data to a CSV file. What can I do?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Confirm the CSV has not downloaded in the background behind the current screen. You can try </a:t>
                      </a:r>
                      <a:r>
                        <a:rPr lang="en-GB" sz="1000" b="1" i="0" u="none" strike="noStrike" dirty="0">
                          <a:solidFill>
                            <a:srgbClr val="000000"/>
                          </a:solidFill>
                          <a:effectLst/>
                          <a:latin typeface="Avenir"/>
                        </a:rPr>
                        <a:t>Ctrl + J </a:t>
                      </a:r>
                      <a:r>
                        <a:rPr lang="en-GB" sz="1000" b="0" i="0" u="none" strike="noStrike" dirty="0">
                          <a:solidFill>
                            <a:srgbClr val="000000"/>
                          </a:solidFill>
                          <a:effectLst/>
                          <a:latin typeface="Avenir"/>
                        </a:rPr>
                        <a:t>to view hidden downloads if viewing with IE or Chrome.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3672479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12713"/>
            <a:ext cx="7591425" cy="877886"/>
          </a:xfrm>
          <a:prstGeom prst="rect">
            <a:avLst/>
          </a:prstGeom>
          <a:solidFill>
            <a:srgbClr val="000000"/>
          </a:solidFill>
          <a:ln w="254000" cap="flat" cmpd="sng" algn="ctr">
            <a:noFill/>
            <a:prstDash val="solid"/>
            <a:round/>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latin typeface="Avenir"/>
            </a:endParaRPr>
          </a:p>
        </p:txBody>
      </p:sp>
      <p:sp>
        <p:nvSpPr>
          <p:cNvPr id="9" name="Rectangle 8"/>
          <p:cNvSpPr/>
          <p:nvPr/>
        </p:nvSpPr>
        <p:spPr>
          <a:xfrm>
            <a:off x="0" y="10090660"/>
            <a:ext cx="7562849" cy="394944"/>
          </a:xfrm>
          <a:prstGeom prst="rect">
            <a:avLst/>
          </a:prstGeom>
          <a:solidFill>
            <a:srgbClr val="000000"/>
          </a:solidFill>
          <a:ln w="254000" cap="flat" cmpd="sng" algn="ctr">
            <a:noFill/>
            <a:prstDash val="solid"/>
            <a:round/>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latin typeface="Avenir"/>
            </a:endParaRPr>
          </a:p>
        </p:txBody>
      </p:sp>
      <p:sp>
        <p:nvSpPr>
          <p:cNvPr id="10" name="TextBox 9"/>
          <p:cNvSpPr txBox="1"/>
          <p:nvPr/>
        </p:nvSpPr>
        <p:spPr>
          <a:xfrm>
            <a:off x="459368" y="10079722"/>
            <a:ext cx="1264657" cy="323165"/>
          </a:xfrm>
          <a:prstGeom prst="rect">
            <a:avLst/>
          </a:prstGeom>
          <a:noFill/>
        </p:spPr>
        <p:txBody>
          <a:bodyPr wrap="square" rtlCol="0">
            <a:spAutoFit/>
          </a:bodyPr>
          <a:lstStyle/>
          <a:p>
            <a:r>
              <a:rPr lang="en-US" sz="1500" dirty="0">
                <a:solidFill>
                  <a:schemeClr val="bg1"/>
                </a:solidFill>
                <a:latin typeface="Avenir"/>
                <a:cs typeface="Avenir"/>
              </a:rPr>
              <a:t>3</a:t>
            </a:r>
            <a:endParaRPr lang="en-US" sz="1500" b="1" dirty="0">
              <a:solidFill>
                <a:schemeClr val="bg1"/>
              </a:solidFill>
              <a:latin typeface="Avenir"/>
              <a:cs typeface="Avenir"/>
            </a:endParaRPr>
          </a:p>
        </p:txBody>
      </p:sp>
      <p:sp>
        <p:nvSpPr>
          <p:cNvPr id="56" name="Rectangle 55"/>
          <p:cNvSpPr/>
          <p:nvPr/>
        </p:nvSpPr>
        <p:spPr>
          <a:xfrm flipV="1">
            <a:off x="0" y="1106487"/>
            <a:ext cx="5000625" cy="369331"/>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venir"/>
            </a:endParaRPr>
          </a:p>
        </p:txBody>
      </p:sp>
      <p:sp>
        <p:nvSpPr>
          <p:cNvPr id="57" name="TextBox 56"/>
          <p:cNvSpPr txBox="1"/>
          <p:nvPr/>
        </p:nvSpPr>
        <p:spPr>
          <a:xfrm>
            <a:off x="504825" y="1106487"/>
            <a:ext cx="5105400" cy="369332"/>
          </a:xfrm>
          <a:prstGeom prst="rect">
            <a:avLst/>
          </a:prstGeom>
          <a:noFill/>
        </p:spPr>
        <p:txBody>
          <a:bodyPr wrap="square" rtlCol="0">
            <a:spAutoFit/>
          </a:bodyPr>
          <a:lstStyle/>
          <a:p>
            <a:r>
              <a:rPr lang="en-US" dirty="0" smtClean="0">
                <a:solidFill>
                  <a:schemeClr val="bg1"/>
                </a:solidFill>
                <a:latin typeface="Avenir"/>
              </a:rPr>
              <a:t>FAQs</a:t>
            </a:r>
            <a:endParaRPr lang="en-US" dirty="0">
              <a:solidFill>
                <a:schemeClr val="bg1"/>
              </a:solidFill>
              <a:latin typeface="Avenir"/>
            </a:endParaRPr>
          </a:p>
        </p:txBody>
      </p:sp>
      <p:sp>
        <p:nvSpPr>
          <p:cNvPr id="30" name="Rectangle 29"/>
          <p:cNvSpPr/>
          <p:nvPr/>
        </p:nvSpPr>
        <p:spPr>
          <a:xfrm>
            <a:off x="0" y="-112713"/>
            <a:ext cx="7591425" cy="877886"/>
          </a:xfrm>
          <a:prstGeom prst="rect">
            <a:avLst/>
          </a:prstGeom>
          <a:solidFill>
            <a:srgbClr val="000000"/>
          </a:solidFill>
          <a:ln w="254000" cap="flat" cmpd="sng" algn="ctr">
            <a:noFill/>
            <a:prstDash val="solid"/>
            <a:round/>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latin typeface="Avenir"/>
            </a:endParaRPr>
          </a:p>
        </p:txBody>
      </p:sp>
      <p:sp>
        <p:nvSpPr>
          <p:cNvPr id="34" name="TextBox 33"/>
          <p:cNvSpPr txBox="1"/>
          <p:nvPr/>
        </p:nvSpPr>
        <p:spPr>
          <a:xfrm>
            <a:off x="480690" y="268287"/>
            <a:ext cx="6466118" cy="400110"/>
          </a:xfrm>
          <a:prstGeom prst="rect">
            <a:avLst/>
          </a:prstGeom>
          <a:noFill/>
        </p:spPr>
        <p:txBody>
          <a:bodyPr wrap="square" rtlCol="0">
            <a:spAutoFit/>
          </a:bodyPr>
          <a:lstStyle/>
          <a:p>
            <a:r>
              <a:rPr lang="en-US" sz="2000" dirty="0" smtClean="0">
                <a:solidFill>
                  <a:schemeClr val="bg1"/>
                </a:solidFill>
                <a:latin typeface="Avenir"/>
                <a:cs typeface="Avenir"/>
              </a:rPr>
              <a:t>e-volve Centre Analytics </a:t>
            </a:r>
            <a:r>
              <a:rPr lang="en-US" sz="1600" b="1" dirty="0" smtClean="0">
                <a:solidFill>
                  <a:schemeClr val="bg1"/>
                </a:solidFill>
                <a:latin typeface="Avenir"/>
                <a:cs typeface="Avenir"/>
              </a:rPr>
              <a:t>FAQs</a:t>
            </a:r>
            <a:endParaRPr lang="en-US" sz="1600" b="1" dirty="0">
              <a:solidFill>
                <a:schemeClr val="bg1"/>
              </a:solidFill>
              <a:latin typeface="Avenir"/>
              <a:cs typeface="Avenir"/>
            </a:endParaRPr>
          </a:p>
        </p:txBody>
      </p:sp>
      <p:pic>
        <p:nvPicPr>
          <p:cNvPr id="39" name="Picture 38"/>
          <p:cNvPicPr>
            <a:picLocks noChangeAspect="1"/>
          </p:cNvPicPr>
          <p:nvPr/>
        </p:nvPicPr>
        <p:blipFill>
          <a:blip r:embed="rId3"/>
          <a:stretch>
            <a:fillRect/>
          </a:stretch>
        </p:blipFill>
        <p:spPr>
          <a:xfrm>
            <a:off x="6050064" y="0"/>
            <a:ext cx="954598" cy="649287"/>
          </a:xfrm>
          <a:prstGeom prst="rect">
            <a:avLst/>
          </a:prstGeom>
        </p:spPr>
      </p:pic>
      <p:sp>
        <p:nvSpPr>
          <p:cNvPr id="35" name="TextBox 34"/>
          <p:cNvSpPr txBox="1"/>
          <p:nvPr/>
        </p:nvSpPr>
        <p:spPr>
          <a:xfrm>
            <a:off x="3479800" y="10142021"/>
            <a:ext cx="3850001" cy="230832"/>
          </a:xfrm>
          <a:prstGeom prst="rect">
            <a:avLst/>
          </a:prstGeom>
          <a:noFill/>
        </p:spPr>
        <p:txBody>
          <a:bodyPr wrap="square" rtlCol="0">
            <a:spAutoFit/>
          </a:bodyPr>
          <a:lstStyle/>
          <a:p>
            <a:pPr algn="r"/>
            <a:r>
              <a:rPr lang="en-US" sz="900" dirty="0" smtClean="0">
                <a:solidFill>
                  <a:schemeClr val="bg1"/>
                </a:solidFill>
                <a:latin typeface="Avenir Book"/>
                <a:cs typeface="Avenir Book"/>
              </a:rPr>
              <a:t>© Copyright The City and Guilds of London Institute 2015</a:t>
            </a:r>
            <a:endParaRPr lang="en-US" sz="900" dirty="0">
              <a:solidFill>
                <a:schemeClr val="bg1"/>
              </a:solidFill>
              <a:latin typeface="Avenir Book"/>
              <a:cs typeface="Avenir Book"/>
            </a:endParaRPr>
          </a:p>
        </p:txBody>
      </p:sp>
      <p:sp>
        <p:nvSpPr>
          <p:cNvPr id="4" name="Rectangle 3"/>
          <p:cNvSpPr/>
          <p:nvPr/>
        </p:nvSpPr>
        <p:spPr>
          <a:xfrm>
            <a:off x="4159351" y="4907704"/>
            <a:ext cx="3781425" cy="276999"/>
          </a:xfrm>
          <a:prstGeom prst="rect">
            <a:avLst/>
          </a:prstGeom>
        </p:spPr>
        <p:txBody>
          <a:bodyPr>
            <a:spAutoFit/>
          </a:bodyPr>
          <a:lstStyle/>
          <a:p>
            <a:pPr>
              <a:spcAft>
                <a:spcPts val="0"/>
              </a:spcAft>
            </a:pPr>
            <a:r>
              <a:rPr lang="en-GB" sz="1200" dirty="0">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49208866"/>
              </p:ext>
            </p:extLst>
          </p:nvPr>
        </p:nvGraphicFramePr>
        <p:xfrm>
          <a:off x="335226" y="1688709"/>
          <a:ext cx="6553201" cy="8341116"/>
        </p:xfrm>
        <a:graphic>
          <a:graphicData uri="http://schemas.openxmlformats.org/drawingml/2006/table">
            <a:tbl>
              <a:tblPr/>
              <a:tblGrid>
                <a:gridCol w="203102"/>
                <a:gridCol w="2618107"/>
                <a:gridCol w="3731992"/>
              </a:tblGrid>
              <a:tr h="368691">
                <a:tc gridSpan="3">
                  <a:txBody>
                    <a:bodyPr/>
                    <a:lstStyle/>
                    <a:p>
                      <a:pPr algn="l" fontAlgn="ctr"/>
                      <a:r>
                        <a:rPr lang="en-GB" sz="1200" b="1" i="0" u="none" strike="noStrike" dirty="0">
                          <a:solidFill>
                            <a:srgbClr val="FFFFFF"/>
                          </a:solidFill>
                          <a:effectLst/>
                          <a:latin typeface="Avenir"/>
                        </a:rPr>
                        <a:t>Test History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lang="en-GB"/>
                    </a:p>
                  </a:txBody>
                  <a:tcPr/>
                </a:tc>
                <a:tc hMerge="1">
                  <a:txBody>
                    <a:bodyPr/>
                    <a:lstStyle/>
                    <a:p>
                      <a:endParaRPr lang="en-GB"/>
                    </a:p>
                  </a:txBody>
                  <a:tcPr/>
                </a:tc>
              </a:tr>
              <a:tr h="323850">
                <a:tc>
                  <a:txBody>
                    <a:bodyPr/>
                    <a:lstStyle/>
                    <a:p>
                      <a:pPr algn="l" rtl="0" fontAlgn="t"/>
                      <a:r>
                        <a:rPr lang="en-GB" sz="1000" b="0" i="0" u="none" strike="noStrike" dirty="0">
                          <a:solidFill>
                            <a:srgbClr val="000000"/>
                          </a:solidFill>
                          <a:effectLst/>
                          <a:latin typeface="Avenir"/>
                        </a:rPr>
                        <a:t>1</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7E7"/>
                    </a:solidFill>
                  </a:tcPr>
                </a:tc>
                <a:tc>
                  <a:txBody>
                    <a:bodyPr/>
                    <a:lstStyle/>
                    <a:p>
                      <a:pPr algn="l" rtl="0" fontAlgn="t"/>
                      <a:r>
                        <a:rPr lang="en-GB" sz="1000" b="0" i="0" u="none" strike="noStrike" dirty="0">
                          <a:solidFill>
                            <a:srgbClr val="000000"/>
                          </a:solidFill>
                          <a:effectLst/>
                          <a:latin typeface="Avenir"/>
                        </a:rPr>
                        <a:t>What is the global average?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r>
                        <a:rPr lang="en-GB" sz="1000" i="0" kern="1200" dirty="0" smtClean="0">
                          <a:solidFill>
                            <a:schemeClr val="tx1"/>
                          </a:solidFill>
                          <a:effectLst/>
                          <a:latin typeface="Avenir"/>
                          <a:ea typeface="+mn-ea"/>
                          <a:cs typeface="+mn-cs"/>
                        </a:rPr>
                        <a:t>The C&amp;G global average query currently displays the average passing percentage of all exams selected in the filter criteria. This is displayed alongside the querying centre’s passing average for this exam. The querying centre's results will be included in this dataset.</a:t>
                      </a:r>
                      <a:endParaRPr lang="en-GB" sz="1000" i="0" kern="1200" dirty="0">
                        <a:solidFill>
                          <a:schemeClr val="tx1"/>
                        </a:solidFill>
                        <a:effectLst/>
                        <a:latin typeface="Avenir"/>
                        <a:ea typeface="+mn-ea"/>
                        <a:cs typeface="+mn-cs"/>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7E7"/>
                    </a:solidFill>
                  </a:tcPr>
                </a:tc>
              </a:tr>
              <a:tr h="323850">
                <a:tc>
                  <a:txBody>
                    <a:bodyPr/>
                    <a:lstStyle/>
                    <a:p>
                      <a:pPr algn="l" rtl="0" fontAlgn="t"/>
                      <a:r>
                        <a:rPr lang="en-GB" sz="1000" b="0" i="0" u="none" strike="noStrike" dirty="0">
                          <a:solidFill>
                            <a:srgbClr val="000000"/>
                          </a:solidFill>
                          <a:effectLst/>
                          <a:latin typeface="Avenir"/>
                        </a:rPr>
                        <a:t>2</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How far back can I search for data?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You can search through all your e-volve test result data going back to May 2011 when e-volve was launched.</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85900">
                <a:tc>
                  <a:txBody>
                    <a:bodyPr/>
                    <a:lstStyle/>
                    <a:p>
                      <a:pPr algn="l" rtl="0" fontAlgn="t"/>
                      <a:r>
                        <a:rPr lang="en-GB" sz="1000" b="0" i="0" u="none" strike="noStrike" dirty="0">
                          <a:solidFill>
                            <a:srgbClr val="000000"/>
                          </a:solidFill>
                          <a:effectLst/>
                          <a:latin typeface="Avenir"/>
                        </a:rPr>
                        <a:t>3</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Why can pass marks sometimes vary on the same test for same/different candidates?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Examiners use a variety of evidence in setting pass marks for assessments (tests). </a:t>
                      </a:r>
                      <a:r>
                        <a:rPr lang="en-GB" sz="1000" b="0" i="0" u="none" strike="noStrike" dirty="0" smtClean="0">
                          <a:solidFill>
                            <a:srgbClr val="000000"/>
                          </a:solidFill>
                          <a:effectLst/>
                          <a:latin typeface="Avenir"/>
                        </a:rPr>
                        <a:t>Tests </a:t>
                      </a:r>
                      <a:r>
                        <a:rPr lang="en-GB" sz="1000" b="0" i="0" u="none" strike="noStrike" dirty="0">
                          <a:solidFill>
                            <a:srgbClr val="000000"/>
                          </a:solidFill>
                          <a:effectLst/>
                          <a:latin typeface="Avenir"/>
                        </a:rPr>
                        <a:t>are reviewed regularly using statistical evidence of candidate and test performance</a:t>
                      </a:r>
                      <a:r>
                        <a:rPr lang="en-GB" sz="1000" b="0" i="0" u="none" strike="noStrike" dirty="0" smtClean="0">
                          <a:solidFill>
                            <a:srgbClr val="000000"/>
                          </a:solidFill>
                          <a:effectLst/>
                          <a:latin typeface="Avenir"/>
                        </a:rPr>
                        <a:t>.</a:t>
                      </a:r>
                    </a:p>
                    <a:p>
                      <a:pPr algn="l" rtl="0" fontAlgn="t"/>
                      <a:r>
                        <a:rPr lang="en-GB" sz="1000" b="0" i="0" u="none" strike="noStrike" dirty="0">
                          <a:solidFill>
                            <a:srgbClr val="000000"/>
                          </a:solidFill>
                          <a:effectLst/>
                          <a:latin typeface="Avenir"/>
                        </a:rPr>
                        <a:t/>
                      </a:r>
                      <a:br>
                        <a:rPr lang="en-GB" sz="1000" b="0" i="0" u="none" strike="noStrike" dirty="0">
                          <a:solidFill>
                            <a:srgbClr val="000000"/>
                          </a:solidFill>
                          <a:effectLst/>
                          <a:latin typeface="Avenir"/>
                        </a:rPr>
                      </a:br>
                      <a:r>
                        <a:rPr lang="en-GB" sz="1000" b="0" i="0" u="none" strike="noStrike" dirty="0">
                          <a:solidFill>
                            <a:srgbClr val="000000"/>
                          </a:solidFill>
                          <a:effectLst/>
                          <a:latin typeface="Avenir"/>
                        </a:rPr>
                        <a:t>Many of the qualifications offered by City &amp; Guilds deliver tests flexibly to facilitate ‘when ready’ and ‘on-demand’ assessment. To facilitate this, the tests are drawn from banks of assessment material. This allows for different versions of the test be available</a:t>
                      </a:r>
                      <a:r>
                        <a:rPr lang="en-GB" sz="1000" b="0" i="0" u="none" strike="noStrike" dirty="0" smtClean="0">
                          <a:solidFill>
                            <a:srgbClr val="000000"/>
                          </a:solidFill>
                          <a:effectLst/>
                          <a:latin typeface="Avenir"/>
                        </a:rPr>
                        <a:t>.</a:t>
                      </a:r>
                    </a:p>
                    <a:p>
                      <a:pPr algn="l" rtl="0" fontAlgn="t"/>
                      <a:r>
                        <a:rPr lang="en-GB" sz="1000" b="0" i="0" u="none" strike="noStrike" dirty="0">
                          <a:solidFill>
                            <a:srgbClr val="000000"/>
                          </a:solidFill>
                          <a:effectLst/>
                          <a:latin typeface="Avenir"/>
                        </a:rPr>
                        <a:t/>
                      </a:r>
                      <a:br>
                        <a:rPr lang="en-GB" sz="1000" b="0" i="0" u="none" strike="noStrike" dirty="0">
                          <a:solidFill>
                            <a:srgbClr val="000000"/>
                          </a:solidFill>
                          <a:effectLst/>
                          <a:latin typeface="Avenir"/>
                        </a:rPr>
                      </a:br>
                      <a:r>
                        <a:rPr lang="en-GB" sz="1000" b="0" i="0" u="none" strike="noStrike" dirty="0">
                          <a:solidFill>
                            <a:srgbClr val="000000"/>
                          </a:solidFill>
                          <a:effectLst/>
                          <a:latin typeface="Avenir"/>
                        </a:rPr>
                        <a:t>Pass marks may vary slightly from one test version to another.  Where there is a variation, this is to ensure that no candidate is disadvantaged owing to the slight variations in demand which may exist from one test version to another.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85775">
                <a:tc>
                  <a:txBody>
                    <a:bodyPr/>
                    <a:lstStyle/>
                    <a:p>
                      <a:pPr algn="l" rtl="0" fontAlgn="t"/>
                      <a:r>
                        <a:rPr lang="en-GB" sz="1000" b="0" i="0" u="none" strike="noStrike" dirty="0">
                          <a:solidFill>
                            <a:srgbClr val="000000"/>
                          </a:solidFill>
                          <a:effectLst/>
                          <a:latin typeface="Avenir"/>
                        </a:rPr>
                        <a:t>4</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Are the score report results still provisional?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The score reports available through ECA are the same reports provided following the test instance. These would have been provisional for up to 48hrs until confirmed on the Walled Garden.</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29137">
                <a:tc>
                  <a:txBody>
                    <a:bodyPr/>
                    <a:lstStyle/>
                    <a:p>
                      <a:pPr algn="l" rtl="0" fontAlgn="t"/>
                      <a:r>
                        <a:rPr lang="en-GB" sz="1000" b="0" i="0" u="none" strike="noStrike" dirty="0">
                          <a:solidFill>
                            <a:srgbClr val="000000"/>
                          </a:solidFill>
                          <a:effectLst/>
                          <a:latin typeface="Avenir"/>
                        </a:rPr>
                        <a:t>5</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What is the percentage set for Near Passes?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The near pass percentage is set to 10% below the pass mark for the test paper. </a:t>
                      </a:r>
                      <a:r>
                        <a:rPr lang="en-GB" sz="1000" b="0" i="0" u="none" strike="noStrike" dirty="0" smtClean="0">
                          <a:solidFill>
                            <a:srgbClr val="000000"/>
                          </a:solidFill>
                          <a:effectLst/>
                          <a:latin typeface="Avenir"/>
                        </a:rPr>
                        <a:t>Any </a:t>
                      </a:r>
                      <a:r>
                        <a:rPr lang="en-GB" sz="1000" b="0" i="0" u="none" strike="noStrike" dirty="0">
                          <a:solidFill>
                            <a:srgbClr val="000000"/>
                          </a:solidFill>
                          <a:effectLst/>
                          <a:latin typeface="Avenir"/>
                        </a:rPr>
                        <a:t>candidate within this range will be picked up in this report.</a:t>
                      </a:r>
                      <a:br>
                        <a:rPr lang="en-GB" sz="1000" b="0" i="0" u="none" strike="noStrike" dirty="0">
                          <a:solidFill>
                            <a:srgbClr val="000000"/>
                          </a:solidFill>
                          <a:effectLst/>
                          <a:latin typeface="Avenir"/>
                        </a:rPr>
                      </a:br>
                      <a:r>
                        <a:rPr lang="en-GB" sz="1000" b="1" i="0" u="none" strike="noStrike" dirty="0">
                          <a:solidFill>
                            <a:srgbClr val="000000"/>
                          </a:solidFill>
                          <a:effectLst/>
                          <a:latin typeface="Avenir"/>
                        </a:rPr>
                        <a:t>e.g.</a:t>
                      </a:r>
                      <a:r>
                        <a:rPr lang="en-GB" sz="1000" b="0" i="0" u="none" strike="noStrike" dirty="0">
                          <a:solidFill>
                            <a:srgbClr val="000000"/>
                          </a:solidFill>
                          <a:effectLst/>
                          <a:latin typeface="Avenir"/>
                        </a:rPr>
                        <a:t> If the total marks for the test is 100 </a:t>
                      </a:r>
                      <a:r>
                        <a:rPr lang="en-GB" sz="1000" b="0" i="0" u="none" strike="noStrike" dirty="0" smtClean="0">
                          <a:solidFill>
                            <a:srgbClr val="000000"/>
                          </a:solidFill>
                          <a:effectLst/>
                          <a:latin typeface="Avenir"/>
                        </a:rPr>
                        <a:t>and the </a:t>
                      </a:r>
                      <a:r>
                        <a:rPr lang="en-GB" sz="1000" b="0" i="0" u="none" strike="noStrike" dirty="0">
                          <a:solidFill>
                            <a:srgbClr val="000000"/>
                          </a:solidFill>
                          <a:effectLst/>
                          <a:latin typeface="Avenir"/>
                        </a:rPr>
                        <a:t>pass mark is </a:t>
                      </a:r>
                      <a:r>
                        <a:rPr lang="en-GB" sz="1000" b="0" i="0" u="none" strike="noStrike" dirty="0" smtClean="0">
                          <a:solidFill>
                            <a:srgbClr val="000000"/>
                          </a:solidFill>
                          <a:effectLst/>
                          <a:latin typeface="Avenir"/>
                        </a:rPr>
                        <a:t>35 then </a:t>
                      </a:r>
                      <a:r>
                        <a:rPr lang="en-GB" sz="1000" b="0" i="0" u="none" strike="noStrike" dirty="0">
                          <a:solidFill>
                            <a:srgbClr val="000000"/>
                          </a:solidFill>
                          <a:effectLst/>
                          <a:latin typeface="Avenir"/>
                        </a:rPr>
                        <a:t>all the candidates who </a:t>
                      </a:r>
                      <a:r>
                        <a:rPr lang="en-GB" sz="1000" b="0" i="0" u="none" strike="noStrike" dirty="0" smtClean="0">
                          <a:solidFill>
                            <a:srgbClr val="000000"/>
                          </a:solidFill>
                          <a:effectLst/>
                          <a:latin typeface="Avenir"/>
                        </a:rPr>
                        <a:t>scored </a:t>
                      </a:r>
                      <a:r>
                        <a:rPr lang="en-GB" sz="1000" b="0" i="0" u="none" strike="noStrike" dirty="0">
                          <a:solidFill>
                            <a:srgbClr val="000000"/>
                          </a:solidFill>
                          <a:effectLst/>
                          <a:latin typeface="Avenir"/>
                        </a:rPr>
                        <a:t>25 to 34 are </a:t>
                      </a:r>
                      <a:r>
                        <a:rPr lang="en-GB" sz="1000" b="0" i="0" u="none" strike="noStrike" dirty="0" smtClean="0">
                          <a:solidFill>
                            <a:srgbClr val="000000"/>
                          </a:solidFill>
                          <a:effectLst/>
                          <a:latin typeface="Avenir"/>
                        </a:rPr>
                        <a:t>selected because 10</a:t>
                      </a:r>
                      <a:r>
                        <a:rPr lang="en-GB" sz="1000" b="0" i="0" u="none" strike="noStrike" dirty="0">
                          <a:solidFill>
                            <a:srgbClr val="000000"/>
                          </a:solidFill>
                          <a:effectLst/>
                          <a:latin typeface="Avenir"/>
                        </a:rPr>
                        <a:t>% of 100 is 10.</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23850">
                <a:tc>
                  <a:txBody>
                    <a:bodyPr/>
                    <a:lstStyle/>
                    <a:p>
                      <a:pPr algn="l" rtl="0" fontAlgn="t"/>
                      <a:r>
                        <a:rPr lang="en-GB" sz="1000" b="0" i="0" u="none" strike="noStrike" dirty="0">
                          <a:solidFill>
                            <a:srgbClr val="000000"/>
                          </a:solidFill>
                          <a:effectLst/>
                          <a:latin typeface="Avenir"/>
                        </a:rPr>
                        <a:t>6</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What is the City &amp; Guilds pass average shown on the Candidate profile?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Denotes the percentage of candidates who have passed the test from all City &amp; Guilds candidates who have taken the test to date.</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3850">
                <a:tc>
                  <a:txBody>
                    <a:bodyPr/>
                    <a:lstStyle/>
                    <a:p>
                      <a:pPr algn="l" rtl="0" fontAlgn="t"/>
                      <a:r>
                        <a:rPr lang="en-GB" sz="1000" b="0" i="0" u="none" strike="noStrike" dirty="0">
                          <a:solidFill>
                            <a:srgbClr val="000000"/>
                          </a:solidFill>
                          <a:effectLst/>
                          <a:latin typeface="Avenir"/>
                        </a:rPr>
                        <a:t>7</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Can I see a breakdown of results performance across multiple qualifications?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No, it is only possible to view breakdown of single qualifications.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23850">
                <a:tc>
                  <a:txBody>
                    <a:bodyPr/>
                    <a:lstStyle/>
                    <a:p>
                      <a:pPr algn="l" rtl="0" fontAlgn="t"/>
                      <a:r>
                        <a:rPr lang="en-GB" sz="1000" b="0" i="0" u="none" strike="noStrike" dirty="0">
                          <a:solidFill>
                            <a:srgbClr val="000000"/>
                          </a:solidFill>
                          <a:effectLst/>
                          <a:latin typeface="Avenir"/>
                        </a:rPr>
                        <a:t>8</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How can I view qualification units breakdown across multiple centres?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GB" sz="1000" b="0" i="0" u="none" strike="noStrike" dirty="0">
                          <a:solidFill>
                            <a:srgbClr val="000000"/>
                          </a:solidFill>
                          <a:effectLst/>
                          <a:latin typeface="Avenir"/>
                        </a:rPr>
                        <a:t>it is only possible to view breakdown of results from a single centre or Installation ID.</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5775">
                <a:tc>
                  <a:txBody>
                    <a:bodyPr/>
                    <a:lstStyle/>
                    <a:p>
                      <a:pPr algn="l" rtl="0" fontAlgn="t"/>
                      <a:r>
                        <a:rPr lang="en-GB" sz="1000" b="0" i="0" u="none" strike="noStrike" dirty="0">
                          <a:solidFill>
                            <a:srgbClr val="000000"/>
                          </a:solidFill>
                          <a:effectLst/>
                          <a:latin typeface="Avenir"/>
                        </a:rPr>
                        <a:t>9</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How is the centre performance report calculated?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t"/>
                      <a:r>
                        <a:rPr lang="en-GB" sz="1000" b="0" i="0" u="none" strike="noStrike" dirty="0">
                          <a:solidFill>
                            <a:srgbClr val="000000"/>
                          </a:solidFill>
                          <a:effectLst/>
                          <a:latin typeface="Avenir"/>
                        </a:rPr>
                        <a:t>Each learning outcome in a centre performance report is the sum of all the corresponding learning outcomes from the candidates score reports for the selected timeframe, Qualification and Exam.</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85775">
                <a:tc>
                  <a:txBody>
                    <a:bodyPr/>
                    <a:lstStyle/>
                    <a:p>
                      <a:pPr algn="l" rtl="0" fontAlgn="t"/>
                      <a:r>
                        <a:rPr lang="en-GB" sz="1000" b="0" i="0" u="none" strike="noStrike" dirty="0" smtClean="0">
                          <a:solidFill>
                            <a:srgbClr val="000000"/>
                          </a:solidFill>
                          <a:effectLst/>
                          <a:latin typeface="Avenir"/>
                        </a:rPr>
                        <a:t>10</a:t>
                      </a:r>
                      <a:endParaRPr lang="en-GB" sz="1000" b="0" i="0" u="none" strike="noStrike" dirty="0">
                        <a:solidFill>
                          <a:srgbClr val="000000"/>
                        </a:solidFill>
                        <a:effectLst/>
                        <a:latin typeface="Avenir"/>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t"/>
                      <a:r>
                        <a:rPr lang="en-GB" sz="1000" b="0" i="0" u="none" strike="noStrike" dirty="0" smtClean="0">
                          <a:solidFill>
                            <a:srgbClr val="000000"/>
                          </a:solidFill>
                          <a:effectLst/>
                          <a:latin typeface="Avenir"/>
                        </a:rPr>
                        <a:t>A</a:t>
                      </a:r>
                      <a:r>
                        <a:rPr lang="en-GB" sz="1000" b="0" i="0" u="none" strike="noStrike" baseline="0" dirty="0" smtClean="0">
                          <a:solidFill>
                            <a:srgbClr val="000000"/>
                          </a:solidFill>
                          <a:effectLst/>
                          <a:latin typeface="Avenir"/>
                        </a:rPr>
                        <a:t> Test History query</a:t>
                      </a:r>
                      <a:r>
                        <a:rPr lang="en-GB" sz="1000" b="0" i="0" u="none" strike="noStrike" dirty="0" smtClean="0">
                          <a:solidFill>
                            <a:srgbClr val="000000"/>
                          </a:solidFill>
                          <a:effectLst/>
                          <a:latin typeface="Avenir"/>
                        </a:rPr>
                        <a:t> </a:t>
                      </a:r>
                      <a:r>
                        <a:rPr lang="en-GB" sz="1000" b="0" i="0" u="none" strike="noStrike" dirty="0">
                          <a:solidFill>
                            <a:srgbClr val="000000"/>
                          </a:solidFill>
                          <a:effectLst/>
                          <a:latin typeface="Avenir"/>
                        </a:rPr>
                        <a:t>is </a:t>
                      </a:r>
                      <a:r>
                        <a:rPr lang="en-GB" sz="1000" b="0" i="0" u="none" strike="noStrike" dirty="0" smtClean="0">
                          <a:solidFill>
                            <a:srgbClr val="000000"/>
                          </a:solidFill>
                          <a:effectLst/>
                          <a:latin typeface="Avenir"/>
                        </a:rPr>
                        <a:t>returning a</a:t>
                      </a:r>
                      <a:r>
                        <a:rPr lang="en-GB" sz="1000" b="0" i="0" u="none" strike="noStrike" baseline="0" dirty="0" smtClean="0">
                          <a:solidFill>
                            <a:srgbClr val="000000"/>
                          </a:solidFill>
                          <a:effectLst/>
                          <a:latin typeface="Avenir"/>
                        </a:rPr>
                        <a:t> different number </a:t>
                      </a:r>
                      <a:r>
                        <a:rPr lang="en-GB" sz="1000" b="0" i="0" u="none" strike="noStrike" dirty="0" smtClean="0">
                          <a:solidFill>
                            <a:srgbClr val="000000"/>
                          </a:solidFill>
                          <a:effectLst/>
                          <a:latin typeface="Avenir"/>
                        </a:rPr>
                        <a:t>of candidates than</a:t>
                      </a:r>
                      <a:r>
                        <a:rPr lang="en-GB" sz="1000" b="0" i="0" u="none" strike="noStrike" baseline="0" dirty="0" smtClean="0">
                          <a:solidFill>
                            <a:srgbClr val="000000"/>
                          </a:solidFill>
                          <a:effectLst/>
                          <a:latin typeface="Avenir"/>
                        </a:rPr>
                        <a:t> expected</a:t>
                      </a:r>
                      <a:r>
                        <a:rPr lang="en-GB" sz="1000" b="0" i="0" u="none" strike="noStrike" dirty="0" smtClean="0">
                          <a:solidFill>
                            <a:srgbClr val="000000"/>
                          </a:solidFill>
                          <a:effectLst/>
                          <a:latin typeface="Avenir"/>
                        </a:rPr>
                        <a:t>. </a:t>
                      </a:r>
                      <a:r>
                        <a:rPr lang="en-GB" sz="1000" b="0" i="0" u="none" strike="noStrike" dirty="0">
                          <a:solidFill>
                            <a:srgbClr val="000000"/>
                          </a:solidFill>
                          <a:effectLst/>
                          <a:latin typeface="Avenir"/>
                        </a:rPr>
                        <a:t>What do I do?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t"/>
                      <a:r>
                        <a:rPr lang="en-GB" sz="1000" b="0" i="0" u="none" strike="noStrike" dirty="0">
                          <a:solidFill>
                            <a:srgbClr val="000000"/>
                          </a:solidFill>
                          <a:effectLst/>
                          <a:latin typeface="Avenir"/>
                        </a:rPr>
                        <a:t>Confirm that the same test(s) </a:t>
                      </a:r>
                      <a:r>
                        <a:rPr lang="en-GB" sz="1000" b="0" i="0" u="none" strike="noStrike" dirty="0" smtClean="0">
                          <a:solidFill>
                            <a:srgbClr val="000000"/>
                          </a:solidFill>
                          <a:effectLst/>
                          <a:latin typeface="Avenir"/>
                        </a:rPr>
                        <a:t>results exist </a:t>
                      </a:r>
                      <a:r>
                        <a:rPr lang="en-GB" sz="1000" b="0" i="0" u="none" strike="noStrike" dirty="0">
                          <a:solidFill>
                            <a:srgbClr val="000000"/>
                          </a:solidFill>
                          <a:effectLst/>
                          <a:latin typeface="Avenir"/>
                        </a:rPr>
                        <a:t>in </a:t>
                      </a:r>
                      <a:r>
                        <a:rPr lang="en-GB" sz="1000" b="0" i="0" u="none" strike="noStrike" dirty="0" smtClean="0">
                          <a:solidFill>
                            <a:srgbClr val="000000"/>
                          </a:solidFill>
                          <a:effectLst/>
                          <a:latin typeface="Avenir"/>
                        </a:rPr>
                        <a:t>SecureAssess</a:t>
                      </a:r>
                      <a:r>
                        <a:rPr lang="en-GB" sz="1000" b="0" i="0" u="none" strike="noStrike" baseline="0" dirty="0">
                          <a:solidFill>
                            <a:srgbClr val="000000"/>
                          </a:solidFill>
                          <a:effectLst/>
                          <a:latin typeface="Avenir"/>
                        </a:rPr>
                        <a:t> </a:t>
                      </a:r>
                      <a:r>
                        <a:rPr lang="en-GB" sz="1000" b="0" i="0" u="none" strike="noStrike" baseline="0" dirty="0" smtClean="0">
                          <a:solidFill>
                            <a:srgbClr val="000000"/>
                          </a:solidFill>
                          <a:effectLst/>
                          <a:latin typeface="Avenir"/>
                        </a:rPr>
                        <a:t>and the tests have been uploaded if they were taken offline.</a:t>
                      </a:r>
                      <a:r>
                        <a:rPr lang="en-GB" sz="1000" b="0" i="0" u="none" strike="noStrike" dirty="0" smtClean="0">
                          <a:solidFill>
                            <a:srgbClr val="000000"/>
                          </a:solidFill>
                          <a:effectLst/>
                          <a:latin typeface="Avenir"/>
                        </a:rPr>
                        <a:t> </a:t>
                      </a:r>
                      <a:r>
                        <a:rPr lang="en-GB" sz="1000" b="0" i="0" u="none" strike="noStrike" dirty="0">
                          <a:solidFill>
                            <a:srgbClr val="000000"/>
                          </a:solidFill>
                          <a:effectLst/>
                          <a:latin typeface="Avenir"/>
                        </a:rPr>
                        <a:t>If yes, Contact City &amp; Guilds Customer Services.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85775">
                <a:tc>
                  <a:txBody>
                    <a:bodyPr/>
                    <a:lstStyle/>
                    <a:p>
                      <a:pPr algn="l" rtl="0" fontAlgn="t"/>
                      <a:r>
                        <a:rPr lang="en-GB" sz="1000" b="0" i="0" u="none" strike="noStrike" dirty="0" smtClean="0">
                          <a:solidFill>
                            <a:srgbClr val="000000"/>
                          </a:solidFill>
                          <a:effectLst/>
                          <a:latin typeface="Avenir"/>
                        </a:rPr>
                        <a:t>11</a:t>
                      </a:r>
                      <a:endParaRPr lang="en-GB" sz="1000" b="0" i="0" u="none" strike="noStrike" dirty="0">
                        <a:solidFill>
                          <a:srgbClr val="000000"/>
                        </a:solidFill>
                        <a:effectLst/>
                        <a:latin typeface="Avenir"/>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t"/>
                      <a:r>
                        <a:rPr lang="en-GB" sz="1000" b="0" i="0" u="none" strike="noStrike" dirty="0" smtClean="0">
                          <a:solidFill>
                            <a:srgbClr val="000000"/>
                          </a:solidFill>
                          <a:effectLst/>
                          <a:latin typeface="Avenir"/>
                        </a:rPr>
                        <a:t>The</a:t>
                      </a:r>
                      <a:r>
                        <a:rPr lang="en-GB" sz="1000" b="0" i="0" u="none" strike="noStrike" baseline="0" dirty="0" smtClean="0">
                          <a:solidFill>
                            <a:srgbClr val="000000"/>
                          </a:solidFill>
                          <a:effectLst/>
                          <a:latin typeface="Avenir"/>
                        </a:rPr>
                        <a:t> score report in ECA is formatted differently to the score report produced by SecureAssess. Why?</a:t>
                      </a:r>
                      <a:endParaRPr lang="en-GB" sz="1000" b="0" i="0" u="none" strike="noStrike" dirty="0">
                        <a:solidFill>
                          <a:srgbClr val="000000"/>
                        </a:solidFill>
                        <a:effectLst/>
                        <a:latin typeface="Avenir"/>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t"/>
                      <a:r>
                        <a:rPr lang="en-GB" sz="1000" b="0" i="0" u="none" strike="noStrike" dirty="0" smtClean="0">
                          <a:solidFill>
                            <a:srgbClr val="000000"/>
                          </a:solidFill>
                          <a:effectLst/>
                          <a:latin typeface="Avenir"/>
                        </a:rPr>
                        <a:t>ECA</a:t>
                      </a:r>
                      <a:r>
                        <a:rPr lang="en-GB" sz="1000" b="0" i="0" u="none" strike="noStrike" baseline="0" dirty="0" smtClean="0">
                          <a:solidFill>
                            <a:srgbClr val="000000"/>
                          </a:solidFill>
                          <a:effectLst/>
                          <a:latin typeface="Avenir"/>
                        </a:rPr>
                        <a:t> score reports have been enhanced to give performance feedback along with the percentage score and a grade. There is now an additional column to show how many raw marks were available and how many the candidate achieved for each learning outcome. </a:t>
                      </a:r>
                    </a:p>
                    <a:p>
                      <a:pPr algn="l" rtl="0" fontAlgn="t"/>
                      <a:endParaRPr lang="en-GB" sz="1000" b="0" i="0" u="none" strike="noStrike" baseline="0" dirty="0" smtClean="0">
                        <a:solidFill>
                          <a:srgbClr val="000000"/>
                        </a:solidFill>
                        <a:effectLst/>
                        <a:latin typeface="Avenir"/>
                      </a:endParaRPr>
                    </a:p>
                    <a:p>
                      <a:pPr algn="l" rtl="0" fontAlgn="t"/>
                      <a:r>
                        <a:rPr lang="en-GB" sz="1000" b="1" i="0" u="none" strike="noStrike" baseline="0" dirty="0" smtClean="0">
                          <a:solidFill>
                            <a:srgbClr val="000000"/>
                          </a:solidFill>
                          <a:effectLst/>
                          <a:latin typeface="Avenir"/>
                        </a:rPr>
                        <a:t>Note: </a:t>
                      </a:r>
                      <a:r>
                        <a:rPr lang="en-GB" sz="1000" b="0" i="0" u="none" strike="noStrike" baseline="0" dirty="0" smtClean="0">
                          <a:solidFill>
                            <a:srgbClr val="000000"/>
                          </a:solidFill>
                          <a:effectLst/>
                          <a:latin typeface="Avenir"/>
                        </a:rPr>
                        <a:t>ECA does not currently provide full learning outcome level feedback for the new Functional Skills Writing tests (October 2015 onwards). Please generate this score reports for these tests through SecureAssess if you need to view this level of feedback.</a:t>
                      </a:r>
                      <a:endParaRPr lang="en-GB" sz="1000" b="0" i="0" u="none" strike="noStrike" dirty="0">
                        <a:solidFill>
                          <a:srgbClr val="000000"/>
                        </a:solidFill>
                        <a:effectLst/>
                        <a:latin typeface="Avenir"/>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59827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18656</TotalTime>
  <Words>1361</Words>
  <Application>Microsoft Office PowerPoint</Application>
  <PresentationFormat>Custom</PresentationFormat>
  <Paragraphs>135</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Avenir</vt:lpstr>
      <vt:lpstr>Avenir Book</vt:lpstr>
      <vt:lpstr>Calibri</vt:lpstr>
      <vt:lpstr>Times New Roman</vt:lpstr>
      <vt:lpstr>Office Theme</vt:lpstr>
      <vt:lpstr>PowerPoint Presentation</vt:lpstr>
      <vt:lpstr>PowerPoint Presentation</vt:lpstr>
      <vt:lpstr>PowerPoint Presentation</vt:lpstr>
      <vt:lpstr>PowerPoint Presentation</vt:lpstr>
    </vt:vector>
  </TitlesOfParts>
  <Company>katrina ffiske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katrina ffiske</dc:creator>
  <cp:lastModifiedBy>Jon Benacci</cp:lastModifiedBy>
  <cp:revision>1022</cp:revision>
  <cp:lastPrinted>2015-09-25T16:16:01Z</cp:lastPrinted>
  <dcterms:created xsi:type="dcterms:W3CDTF">2015-08-10T10:38:03Z</dcterms:created>
  <dcterms:modified xsi:type="dcterms:W3CDTF">2016-05-16T07:38:07Z</dcterms:modified>
</cp:coreProperties>
</file>